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6.xml" ContentType="application/vnd.openxmlformats-officedocument.drawingml.chart+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rts/chart7.xml" ContentType="application/vnd.openxmlformats-officedocument.drawingml.chart+xml"/>
  <Override PartName="/ppt/drawings/drawing1.xml" ContentType="application/vnd.openxmlformats-officedocument.drawingml.chartshape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8.xml" ContentType="application/vnd.openxmlformats-officedocument.drawingml.char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72" r:id="rId5"/>
    <p:sldId id="278" r:id="rId6"/>
    <p:sldId id="273" r:id="rId7"/>
    <p:sldId id="280" r:id="rId8"/>
    <p:sldId id="275" r:id="rId9"/>
    <p:sldId id="277" r:id="rId10"/>
    <p:sldId id="276"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55" userDrawn="1">
          <p15:clr>
            <a:srgbClr val="A4A3A4"/>
          </p15:clr>
        </p15:guide>
        <p15:guide id="2" pos="665" userDrawn="1">
          <p15:clr>
            <a:srgbClr val="A4A3A4"/>
          </p15:clr>
        </p15:guide>
        <p15:guide id="3" pos="6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947"/>
    <a:srgbClr val="6D2077"/>
    <a:srgbClr val="00338D"/>
    <a:srgbClr val="FFFFFF"/>
    <a:srgbClr val="43B02A"/>
    <a:srgbClr val="BC204B"/>
    <a:srgbClr val="F68D2E"/>
    <a:srgbClr val="EAAA00"/>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1" d="100"/>
          <a:sy n="111" d="100"/>
        </p:scale>
        <p:origin x="510" y="96"/>
      </p:cViewPr>
      <p:guideLst>
        <p:guide orient="horz" pos="2455"/>
        <p:guide pos="665"/>
        <p:guide pos="6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teussilva\Desktop\exporta&#231;&#227;o%20de%20soj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teussilva\Desktop\exporta&#231;&#227;o%20de%20soj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ateussilva\Desktop\ABDIB\WEF.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ateussilva\Desktop\ABDIB\WEF.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ateussilva\Desktop\ABDIB\WEF.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ateussilva\Desktop\ABDIB\WEF.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Sheet1!Object%20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600" b="1">
                <a:solidFill>
                  <a:srgbClr val="00338D"/>
                </a:solidFill>
                <a:latin typeface="Arial"/>
                <a:ea typeface="Arial"/>
                <a:cs typeface="Arial"/>
              </a:defRPr>
            </a:pPr>
            <a:r>
              <a:rPr lang="en-US" sz="1600" dirty="0" err="1"/>
              <a:t>Produção</a:t>
            </a:r>
            <a:r>
              <a:rPr lang="en-US" sz="1600" baseline="0" dirty="0"/>
              <a:t> </a:t>
            </a:r>
            <a:r>
              <a:rPr lang="en-US" sz="1600" baseline="0" dirty="0" err="1"/>
              <a:t>histórica</a:t>
            </a:r>
            <a:r>
              <a:rPr lang="en-US" sz="1600" baseline="0" dirty="0"/>
              <a:t> de </a:t>
            </a:r>
            <a:r>
              <a:rPr lang="en-US" sz="1600" baseline="0" dirty="0" err="1"/>
              <a:t>Soja</a:t>
            </a:r>
            <a:r>
              <a:rPr lang="en-US" sz="1600" baseline="0" dirty="0"/>
              <a:t> no Brasil</a:t>
            </a:r>
          </a:p>
          <a:p>
            <a:pPr algn="l">
              <a:defRPr sz="1600" b="1">
                <a:solidFill>
                  <a:srgbClr val="00338D"/>
                </a:solidFill>
                <a:latin typeface="Arial"/>
                <a:ea typeface="Arial"/>
                <a:cs typeface="Arial"/>
              </a:defRPr>
            </a:pPr>
            <a:r>
              <a:rPr lang="en-US" sz="1200" i="1" baseline="0" dirty="0" err="1"/>
              <a:t>Em</a:t>
            </a:r>
            <a:r>
              <a:rPr lang="en-US" sz="1200" i="1" baseline="0" dirty="0"/>
              <a:t> </a:t>
            </a:r>
            <a:r>
              <a:rPr lang="en-US" sz="1200" i="1" baseline="0" dirty="0" err="1"/>
              <a:t>milhões</a:t>
            </a:r>
            <a:r>
              <a:rPr lang="en-US" sz="1200" i="1" baseline="0" dirty="0"/>
              <a:t> de </a:t>
            </a:r>
            <a:r>
              <a:rPr lang="en-US" sz="1200" i="1" baseline="0" dirty="0" err="1"/>
              <a:t>toneladas</a:t>
            </a:r>
            <a:endParaRPr lang="en-US" sz="1200" i="1" dirty="0"/>
          </a:p>
        </c:rich>
      </c:tx>
      <c:layout>
        <c:manualLayout>
          <c:xMode val="edge"/>
          <c:yMode val="edge"/>
          <c:x val="2.1090817231893367E-2"/>
          <c:y val="2.0753908200499327E-2"/>
        </c:manualLayout>
      </c:layout>
      <c:overlay val="0"/>
    </c:title>
    <c:autoTitleDeleted val="0"/>
    <c:plotArea>
      <c:layout>
        <c:manualLayout>
          <c:layoutTarget val="inner"/>
          <c:xMode val="edge"/>
          <c:yMode val="edge"/>
          <c:x val="5.0721709786276714E-2"/>
          <c:y val="0.22727272727272727"/>
          <c:w val="0.94637943771361477"/>
          <c:h val="0.40833554830036484"/>
        </c:manualLayout>
      </c:layout>
      <c:barChart>
        <c:barDir val="col"/>
        <c:grouping val="clustered"/>
        <c:varyColors val="0"/>
        <c:ser>
          <c:idx val="0"/>
          <c:order val="0"/>
          <c:spPr>
            <a:solidFill>
              <a:srgbClr val="00338D"/>
            </a:solidFill>
            <a:ln w="3175">
              <a:solidFill>
                <a:srgbClr val="FFFFFF"/>
              </a:solidFill>
              <a:prstDash val="solid"/>
            </a:ln>
          </c:spPr>
          <c:invertIfNegative val="0"/>
          <c:dPt>
            <c:idx val="10"/>
            <c:invertIfNegative val="0"/>
            <c:bubble3D val="0"/>
            <c:spPr>
              <a:solidFill>
                <a:srgbClr val="00338D"/>
              </a:solidFill>
              <a:ln w="3175">
                <a:solidFill>
                  <a:srgbClr val="FFFFFF"/>
                </a:solidFill>
                <a:prstDash val="dash"/>
              </a:ln>
            </c:spPr>
          </c:dPt>
          <c:dLbls>
            <c:dLbl>
              <c:idx val="10"/>
              <c:spPr>
                <a:noFill/>
                <a:ln>
                  <a:noFill/>
                </a:ln>
                <a:effectLst/>
              </c:spPr>
              <c:txPr>
                <a:bodyPr wrap="square" lIns="38100" tIns="19050" rIns="38100" bIns="19050" anchor="ctr">
                  <a:spAutoFit/>
                </a:bodyPr>
                <a:lstStyle/>
                <a:p>
                  <a:pPr>
                    <a:defRPr sz="1100" b="1">
                      <a:solidFill>
                        <a:schemeClr val="accent3"/>
                      </a:solidFill>
                    </a:defRPr>
                  </a:pPr>
                  <a:endParaRPr lang="pt-BR"/>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100" b="1"/>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Sheet2!$E$20:$O$20</c:f>
              <c:strCache>
                <c:ptCount val="11"/>
                <c:pt idx="0">
                  <c:v>2005/06</c:v>
                </c:pt>
                <c:pt idx="1">
                  <c:v>2006/07</c:v>
                </c:pt>
                <c:pt idx="2">
                  <c:v>2007/08</c:v>
                </c:pt>
                <c:pt idx="3">
                  <c:v>2008/09 </c:v>
                </c:pt>
                <c:pt idx="4">
                  <c:v>2009/10</c:v>
                </c:pt>
                <c:pt idx="5">
                  <c:v>2010/11</c:v>
                </c:pt>
                <c:pt idx="6">
                  <c:v>2011/12</c:v>
                </c:pt>
                <c:pt idx="7">
                  <c:v>2012/13</c:v>
                </c:pt>
                <c:pt idx="8">
                  <c:v>2013/14</c:v>
                </c:pt>
                <c:pt idx="9">
                  <c:v>2014/15</c:v>
                </c:pt>
                <c:pt idx="10">
                  <c:v>2015/16 Previsão (*)</c:v>
                </c:pt>
              </c:strCache>
            </c:strRef>
          </c:cat>
          <c:val>
            <c:numRef>
              <c:f>Sheet2!$E$21:$O$21</c:f>
              <c:numCache>
                <c:formatCode>_(* #,##0.0_);_(* \(#,##0.0\);_(* "-"?_);_(@_)</c:formatCode>
                <c:ptCount val="11"/>
                <c:pt idx="0">
                  <c:v>55.027099999999997</c:v>
                </c:pt>
                <c:pt idx="1">
                  <c:v>58.391800000000003</c:v>
                </c:pt>
                <c:pt idx="2">
                  <c:v>60.017699999999998</c:v>
                </c:pt>
                <c:pt idx="3">
                  <c:v>57.165500000000002</c:v>
                </c:pt>
                <c:pt idx="4" formatCode="#,##0.0">
                  <c:v>68.688199999999995</c:v>
                </c:pt>
                <c:pt idx="5" formatCode="#,##0.0">
                  <c:v>75.324300000000008</c:v>
                </c:pt>
                <c:pt idx="6" formatCode="#,##0.0">
                  <c:v>66.382999999999996</c:v>
                </c:pt>
                <c:pt idx="7" formatCode="#,##0.0">
                  <c:v>81.499399999999994</c:v>
                </c:pt>
                <c:pt idx="8" formatCode="#,##0.0">
                  <c:v>86.120800000000003</c:v>
                </c:pt>
                <c:pt idx="9" formatCode="#,##0.0">
                  <c:v>96.227999999999994</c:v>
                </c:pt>
                <c:pt idx="10" formatCode="#,##0.0">
                  <c:v>95.418900000000008</c:v>
                </c:pt>
              </c:numCache>
            </c:numRef>
          </c:val>
        </c:ser>
        <c:dLbls>
          <c:showLegendKey val="0"/>
          <c:showVal val="0"/>
          <c:showCatName val="0"/>
          <c:showSerName val="0"/>
          <c:showPercent val="0"/>
          <c:showBubbleSize val="0"/>
        </c:dLbls>
        <c:gapWidth val="40"/>
        <c:axId val="377389096"/>
        <c:axId val="380972168"/>
      </c:barChart>
      <c:catAx>
        <c:axId val="377389096"/>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defRPr sz="1100">
                <a:solidFill>
                  <a:srgbClr val="000000"/>
                </a:solidFill>
                <a:latin typeface="Univers for KPMG" panose="020B0603020202020204" pitchFamily="34" charset="0"/>
              </a:defRPr>
            </a:pPr>
            <a:endParaRPr lang="pt-BR"/>
          </a:p>
        </c:txPr>
        <c:crossAx val="380972168"/>
        <c:crosses val="autoZero"/>
        <c:auto val="1"/>
        <c:lblAlgn val="ctr"/>
        <c:lblOffset val="100"/>
        <c:noMultiLvlLbl val="0"/>
      </c:catAx>
      <c:valAx>
        <c:axId val="380972168"/>
        <c:scaling>
          <c:orientation val="minMax"/>
        </c:scaling>
        <c:delete val="1"/>
        <c:axPos val="l"/>
        <c:numFmt formatCode="_(* #,##0.0_);_(* \(#,##0.0\);_(* &quot;-&quot;?_);_(@_)" sourceLinked="1"/>
        <c:majorTickMark val="out"/>
        <c:minorTickMark val="none"/>
        <c:tickLblPos val="nextTo"/>
        <c:crossAx val="377389096"/>
        <c:crosses val="autoZero"/>
        <c:crossBetween val="between"/>
      </c:valAx>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200" b="1">
                <a:solidFill>
                  <a:srgbClr val="00338D"/>
                </a:solidFill>
                <a:latin typeface="Arial"/>
                <a:ea typeface="Arial"/>
                <a:cs typeface="Arial"/>
              </a:defRPr>
            </a:pPr>
            <a:r>
              <a:rPr lang="en-US" sz="1600" dirty="0" err="1"/>
              <a:t>Produção</a:t>
            </a:r>
            <a:r>
              <a:rPr lang="en-US" sz="1600" baseline="0" dirty="0"/>
              <a:t> </a:t>
            </a:r>
            <a:r>
              <a:rPr lang="en-US" sz="1600" baseline="0" dirty="0" err="1"/>
              <a:t>histórica</a:t>
            </a:r>
            <a:r>
              <a:rPr lang="en-US" sz="1600" baseline="0" dirty="0"/>
              <a:t> de </a:t>
            </a:r>
            <a:r>
              <a:rPr lang="en-US" sz="1600" baseline="0" dirty="0" err="1"/>
              <a:t>milho</a:t>
            </a:r>
            <a:r>
              <a:rPr lang="en-US" sz="1600" baseline="0" dirty="0"/>
              <a:t> no </a:t>
            </a:r>
            <a:r>
              <a:rPr lang="en-US" sz="1600" baseline="0" dirty="0" smtClean="0"/>
              <a:t>Brasil</a:t>
            </a:r>
          </a:p>
          <a:p>
            <a:pPr algn="l">
              <a:defRPr sz="1200" b="1">
                <a:solidFill>
                  <a:srgbClr val="00338D"/>
                </a:solidFill>
                <a:latin typeface="Arial"/>
                <a:ea typeface="Arial"/>
                <a:cs typeface="Arial"/>
              </a:defRPr>
            </a:pPr>
            <a:r>
              <a:rPr lang="en-US" sz="1200" i="1" baseline="0" dirty="0" err="1" smtClean="0"/>
              <a:t>Em</a:t>
            </a:r>
            <a:r>
              <a:rPr lang="en-US" sz="1200" i="1" baseline="0" dirty="0" smtClean="0"/>
              <a:t> </a:t>
            </a:r>
            <a:r>
              <a:rPr lang="en-US" sz="1200" i="1" baseline="0" dirty="0" err="1" smtClean="0"/>
              <a:t>milhões</a:t>
            </a:r>
            <a:r>
              <a:rPr lang="en-US" sz="1200" i="1" baseline="0" dirty="0" smtClean="0"/>
              <a:t> </a:t>
            </a:r>
            <a:r>
              <a:rPr lang="en-US" sz="1200" i="1" baseline="0" dirty="0" smtClean="0"/>
              <a:t>de </a:t>
            </a:r>
            <a:r>
              <a:rPr lang="en-US" sz="1200" i="1" baseline="0" dirty="0" err="1" smtClean="0"/>
              <a:t>toneladas</a:t>
            </a:r>
            <a:r>
              <a:rPr lang="en-US" sz="1200" i="1" dirty="0" smtClean="0"/>
              <a:t> </a:t>
            </a:r>
            <a:endParaRPr lang="en-US" sz="1200" i="1" dirty="0"/>
          </a:p>
        </c:rich>
      </c:tx>
      <c:layout>
        <c:manualLayout>
          <c:xMode val="edge"/>
          <c:yMode val="edge"/>
          <c:x val="1.2627078451905012E-3"/>
          <c:y val="5.909090909090909E-2"/>
        </c:manualLayout>
      </c:layout>
      <c:overlay val="0"/>
    </c:title>
    <c:autoTitleDeleted val="0"/>
    <c:plotArea>
      <c:layout>
        <c:manualLayout>
          <c:layoutTarget val="inner"/>
          <c:xMode val="edge"/>
          <c:yMode val="edge"/>
          <c:x val="0"/>
          <c:y val="0.29545454545454547"/>
          <c:w val="0.98125443066280338"/>
          <c:h val="0.57625125268432353"/>
        </c:manualLayout>
      </c:layout>
      <c:barChart>
        <c:barDir val="col"/>
        <c:grouping val="clustered"/>
        <c:varyColors val="0"/>
        <c:ser>
          <c:idx val="0"/>
          <c:order val="0"/>
          <c:spPr>
            <a:solidFill>
              <a:schemeClr val="accent2"/>
            </a:solidFill>
            <a:ln w="3175">
              <a:solidFill>
                <a:srgbClr val="FFFFFF"/>
              </a:solidFill>
              <a:prstDash val="solid"/>
            </a:ln>
          </c:spPr>
          <c:invertIfNegative val="0"/>
          <c:dPt>
            <c:idx val="10"/>
            <c:invertIfNegative val="0"/>
            <c:bubble3D val="0"/>
            <c:spPr>
              <a:solidFill>
                <a:schemeClr val="accent2"/>
              </a:solidFill>
              <a:ln w="3175">
                <a:solidFill>
                  <a:srgbClr val="FFFFFF"/>
                </a:solidFill>
                <a:prstDash val="dash"/>
              </a:ln>
            </c:spPr>
          </c:dPt>
          <c:dLbls>
            <c:dLbl>
              <c:idx val="10"/>
              <c:numFmt formatCode="#,##0.0" sourceLinked="0"/>
              <c:spPr>
                <a:noFill/>
                <a:ln>
                  <a:noFill/>
                </a:ln>
                <a:effectLst/>
              </c:spPr>
              <c:txPr>
                <a:bodyPr wrap="square" lIns="38100" tIns="19050" rIns="38100" bIns="19050" anchor="ctr">
                  <a:spAutoFit/>
                </a:bodyPr>
                <a:lstStyle/>
                <a:p>
                  <a:pPr>
                    <a:defRPr sz="1100" b="1">
                      <a:solidFill>
                        <a:schemeClr val="accent3"/>
                      </a:solidFill>
                    </a:defRPr>
                  </a:pPr>
                  <a:endParaRPr lang="pt-BR"/>
                </a:p>
              </c:txPr>
              <c:showLegendKey val="0"/>
              <c:showVal val="1"/>
              <c:showCatName val="0"/>
              <c:showSerName val="0"/>
              <c:showPercent val="0"/>
              <c:showBubbleSize val="0"/>
            </c:dLbl>
            <c:numFmt formatCode="#,##0.0" sourceLinked="0"/>
            <c:spPr>
              <a:noFill/>
              <a:ln>
                <a:noFill/>
              </a:ln>
              <a:effectLst/>
            </c:spPr>
            <c:txPr>
              <a:bodyPr wrap="square" lIns="38100" tIns="19050" rIns="38100" bIns="19050" anchor="ctr">
                <a:spAutoFit/>
              </a:bodyPr>
              <a:lstStyle/>
              <a:p>
                <a:pPr>
                  <a:defRPr sz="1100" b="1"/>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Sheet2!$E$17:$O$17</c:f>
              <c:strCache>
                <c:ptCount val="11"/>
                <c:pt idx="0">
                  <c:v>2005/06</c:v>
                </c:pt>
                <c:pt idx="1">
                  <c:v>2006/07</c:v>
                </c:pt>
                <c:pt idx="2">
                  <c:v>2007/08</c:v>
                </c:pt>
                <c:pt idx="3">
                  <c:v>2008/09 </c:v>
                </c:pt>
                <c:pt idx="4">
                  <c:v>2009/10</c:v>
                </c:pt>
                <c:pt idx="5">
                  <c:v>2010/11</c:v>
                </c:pt>
                <c:pt idx="6">
                  <c:v>2011/12</c:v>
                </c:pt>
                <c:pt idx="7">
                  <c:v>2012/13</c:v>
                </c:pt>
                <c:pt idx="8">
                  <c:v>2013/14</c:v>
                </c:pt>
                <c:pt idx="9">
                  <c:v>2014/15</c:v>
                </c:pt>
                <c:pt idx="10">
                  <c:v>2015/16 Previsão (*)</c:v>
                </c:pt>
              </c:strCache>
            </c:strRef>
          </c:cat>
          <c:val>
            <c:numRef>
              <c:f>Sheet2!$E$18:$O$18</c:f>
              <c:numCache>
                <c:formatCode>General</c:formatCode>
                <c:ptCount val="11"/>
                <c:pt idx="0">
                  <c:v>42.514900000000004</c:v>
                </c:pt>
                <c:pt idx="1">
                  <c:v>51.369699999999995</c:v>
                </c:pt>
                <c:pt idx="2">
                  <c:v>58.652200000000001</c:v>
                </c:pt>
                <c:pt idx="3">
                  <c:v>51.003900000000002</c:v>
                </c:pt>
                <c:pt idx="4">
                  <c:v>56.018000000000001</c:v>
                </c:pt>
                <c:pt idx="5">
                  <c:v>57.406999999999996</c:v>
                </c:pt>
                <c:pt idx="6">
                  <c:v>72.979799999999997</c:v>
                </c:pt>
                <c:pt idx="7">
                  <c:v>81.50569999999999</c:v>
                </c:pt>
                <c:pt idx="8">
                  <c:v>80.052000000000007</c:v>
                </c:pt>
                <c:pt idx="9">
                  <c:v>84.67240000000001</c:v>
                </c:pt>
                <c:pt idx="10">
                  <c:v>68.475899999999996</c:v>
                </c:pt>
              </c:numCache>
            </c:numRef>
          </c:val>
        </c:ser>
        <c:dLbls>
          <c:showLegendKey val="0"/>
          <c:showVal val="0"/>
          <c:showCatName val="0"/>
          <c:showSerName val="0"/>
          <c:showPercent val="0"/>
          <c:showBubbleSize val="0"/>
        </c:dLbls>
        <c:gapWidth val="40"/>
        <c:axId val="380971776"/>
        <c:axId val="384127728"/>
      </c:barChart>
      <c:catAx>
        <c:axId val="380971776"/>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defRPr sz="1100">
                <a:solidFill>
                  <a:srgbClr val="000000"/>
                </a:solidFill>
                <a:latin typeface="Univers for KPMG" panose="020B0603020202020204" pitchFamily="34" charset="0"/>
              </a:defRPr>
            </a:pPr>
            <a:endParaRPr lang="pt-BR"/>
          </a:p>
        </c:txPr>
        <c:crossAx val="384127728"/>
        <c:crosses val="autoZero"/>
        <c:auto val="1"/>
        <c:lblAlgn val="ctr"/>
        <c:lblOffset val="100"/>
        <c:noMultiLvlLbl val="0"/>
      </c:catAx>
      <c:valAx>
        <c:axId val="384127728"/>
        <c:scaling>
          <c:orientation val="minMax"/>
        </c:scaling>
        <c:delete val="1"/>
        <c:axPos val="l"/>
        <c:numFmt formatCode="General" sourceLinked="1"/>
        <c:majorTickMark val="out"/>
        <c:minorTickMark val="none"/>
        <c:tickLblPos val="nextTo"/>
        <c:crossAx val="380971776"/>
        <c:crosses val="autoZero"/>
        <c:crossBetween val="between"/>
      </c:valAx>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400" b="1">
                <a:solidFill>
                  <a:srgbClr val="00338D"/>
                </a:solidFill>
                <a:latin typeface="Univers for KPMG" panose="020B0603020202020204" pitchFamily="34" charset="0"/>
                <a:ea typeface="Arial"/>
                <a:cs typeface="Arial"/>
              </a:defRPr>
            </a:pPr>
            <a:r>
              <a:rPr lang="en-US" sz="1400">
                <a:latin typeface="Univers for KPMG" panose="020B0603020202020204" pitchFamily="34" charset="0"/>
              </a:rPr>
              <a:t>Países</a:t>
            </a:r>
            <a:r>
              <a:rPr lang="en-US" sz="1400" baseline="0">
                <a:latin typeface="Univers for KPMG" panose="020B0603020202020204" pitchFamily="34" charset="0"/>
              </a:rPr>
              <a:t> exportadores de Soja - Safra 2015/16</a:t>
            </a:r>
            <a:endParaRPr lang="en-US" sz="1400">
              <a:latin typeface="Univers for KPMG" panose="020B0603020202020204" pitchFamily="34" charset="0"/>
            </a:endParaRPr>
          </a:p>
        </c:rich>
      </c:tx>
      <c:layout>
        <c:manualLayout>
          <c:xMode val="edge"/>
          <c:yMode val="edge"/>
          <c:x val="0.2551409592700854"/>
          <c:y val="3.800150314238445E-2"/>
        </c:manualLayout>
      </c:layout>
      <c:overlay val="0"/>
    </c:title>
    <c:autoTitleDeleted val="0"/>
    <c:plotArea>
      <c:layout>
        <c:manualLayout>
          <c:layoutTarget val="inner"/>
          <c:xMode val="edge"/>
          <c:yMode val="edge"/>
          <c:x val="0.38957867831337573"/>
          <c:y val="0.2522217031191461"/>
          <c:w val="0.4789704700915155"/>
          <c:h val="0.69090914518649649"/>
        </c:manualLayout>
      </c:layout>
      <c:pieChart>
        <c:varyColors val="1"/>
        <c:ser>
          <c:idx val="0"/>
          <c:order val="0"/>
          <c:dPt>
            <c:idx val="0"/>
            <c:bubble3D val="0"/>
            <c:spPr>
              <a:solidFill>
                <a:schemeClr val="accent6"/>
              </a:solidFill>
              <a:ln w="3175">
                <a:solidFill>
                  <a:srgbClr val="FFFFFF"/>
                </a:solidFill>
                <a:prstDash val="solid"/>
              </a:ln>
            </c:spPr>
          </c:dPt>
          <c:dPt>
            <c:idx val="1"/>
            <c:bubble3D val="0"/>
            <c:spPr>
              <a:solidFill>
                <a:srgbClr val="00338D"/>
              </a:solidFill>
              <a:ln w="3175">
                <a:solidFill>
                  <a:srgbClr val="FFFFFF"/>
                </a:solidFill>
                <a:prstDash val="solid"/>
              </a:ln>
            </c:spPr>
          </c:dPt>
          <c:dPt>
            <c:idx val="2"/>
            <c:bubble3D val="0"/>
            <c:spPr>
              <a:solidFill>
                <a:srgbClr val="6D2077"/>
              </a:solidFill>
              <a:ln w="3175">
                <a:solidFill>
                  <a:srgbClr val="FFFFFF"/>
                </a:solidFill>
                <a:prstDash val="solid"/>
              </a:ln>
            </c:spPr>
          </c:dPt>
          <c:dPt>
            <c:idx val="3"/>
            <c:bubble3D val="0"/>
            <c:spPr>
              <a:solidFill>
                <a:srgbClr val="005EB8"/>
              </a:solidFill>
              <a:ln w="3175">
                <a:solidFill>
                  <a:srgbClr val="FFFFFF"/>
                </a:solidFill>
                <a:prstDash val="solid"/>
              </a:ln>
            </c:spPr>
          </c:dPt>
          <c:dPt>
            <c:idx val="4"/>
            <c:bubble3D val="0"/>
            <c:spPr>
              <a:solidFill>
                <a:srgbClr val="00A3A1"/>
              </a:solidFill>
              <a:ln w="3175">
                <a:solidFill>
                  <a:srgbClr val="FFFFFF"/>
                </a:solidFill>
                <a:prstDash val="solid"/>
              </a:ln>
            </c:spPr>
          </c:dPt>
          <c:dLbls>
            <c:spPr>
              <a:noFill/>
              <a:ln>
                <a:noFill/>
              </a:ln>
              <a:effectLst/>
            </c:spPr>
            <c:txPr>
              <a:bodyPr wrap="square" lIns="38100" tIns="19050" rIns="38100" bIns="19050" anchor="ctr">
                <a:spAutoFit/>
              </a:bodyPr>
              <a:lstStyle/>
              <a:p>
                <a:pPr>
                  <a:defRPr sz="1400" b="0">
                    <a:latin typeface="Univers for KPMG" panose="020B0603020202020204" pitchFamily="34" charset="0"/>
                  </a:defRPr>
                </a:pPr>
                <a:endParaRPr lang="pt-BR"/>
              </a:p>
            </c:txPr>
            <c:dLblPos val="outEnd"/>
            <c:showLegendKey val="0"/>
            <c:showVal val="0"/>
            <c:showCatName val="1"/>
            <c:showSerName val="0"/>
            <c:showPercent val="1"/>
            <c:showBubbleSize val="0"/>
            <c:showLeaderLines val="1"/>
            <c:leaderLines>
              <c:spPr>
                <a:ln>
                  <a:solidFill>
                    <a:srgbClr val="000000"/>
                  </a:solidFill>
                  <a:prstDash val="solid"/>
                </a:ln>
              </c:spPr>
            </c:leaderLines>
            <c:extLst>
              <c:ext xmlns:c15="http://schemas.microsoft.com/office/drawing/2012/chart" uri="{CE6537A1-D6FC-4f65-9D91-7224C49458BB}">
                <c15:layout/>
              </c:ext>
            </c:extLst>
          </c:dLbls>
          <c:cat>
            <c:strRef>
              <c:f>Sheet1!$A$2:$A$6</c:f>
              <c:strCache>
                <c:ptCount val="5"/>
                <c:pt idx="0">
                  <c:v>Brasil</c:v>
                </c:pt>
                <c:pt idx="1">
                  <c:v>EUA</c:v>
                </c:pt>
                <c:pt idx="2">
                  <c:v>Argentina</c:v>
                </c:pt>
                <c:pt idx="3">
                  <c:v>Paraguai</c:v>
                </c:pt>
                <c:pt idx="4">
                  <c:v>Outros</c:v>
                </c:pt>
              </c:strCache>
            </c:strRef>
          </c:cat>
          <c:val>
            <c:numRef>
              <c:f>Sheet1!$B$2:$B$6</c:f>
              <c:numCache>
                <c:formatCode>General</c:formatCode>
                <c:ptCount val="5"/>
                <c:pt idx="0">
                  <c:v>56.6</c:v>
                </c:pt>
                <c:pt idx="1">
                  <c:v>51.2</c:v>
                </c:pt>
                <c:pt idx="2">
                  <c:v>10.5</c:v>
                </c:pt>
                <c:pt idx="3">
                  <c:v>4.8</c:v>
                </c:pt>
                <c:pt idx="4">
                  <c:v>9.6999999999999993</c:v>
                </c:pt>
              </c:numCache>
            </c:numRef>
          </c:val>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400"/>
            </a:pPr>
            <a:r>
              <a:rPr lang="en-US" sz="1400"/>
              <a:t>Países exportadores de Milho - Safra 2015/16</a:t>
            </a:r>
          </a:p>
        </c:rich>
      </c:tx>
      <c:layout>
        <c:manualLayout>
          <c:xMode val="edge"/>
          <c:yMode val="edge"/>
          <c:x val="0.24590200702376966"/>
          <c:y val="3.4955585340869129E-2"/>
        </c:manualLayout>
      </c:layout>
      <c:overlay val="0"/>
    </c:title>
    <c:autoTitleDeleted val="0"/>
    <c:plotArea>
      <c:layout>
        <c:manualLayout>
          <c:layoutTarget val="inner"/>
          <c:xMode val="edge"/>
          <c:yMode val="edge"/>
          <c:x val="0.37107644135878165"/>
          <c:y val="0.21977183083226098"/>
          <c:w val="0.37033491427528059"/>
          <c:h val="0.64146534079870765"/>
        </c:manualLayout>
      </c:layout>
      <c:pieChart>
        <c:varyColors val="1"/>
        <c:ser>
          <c:idx val="0"/>
          <c:order val="0"/>
          <c:dPt>
            <c:idx val="0"/>
            <c:bubble3D val="0"/>
            <c:spPr>
              <a:solidFill>
                <a:srgbClr val="00338D"/>
              </a:solidFill>
              <a:ln w="3175">
                <a:solidFill>
                  <a:srgbClr val="FFFFFF"/>
                </a:solidFill>
                <a:prstDash val="solid"/>
              </a:ln>
            </c:spPr>
          </c:dPt>
          <c:dPt>
            <c:idx val="1"/>
            <c:bubble3D val="0"/>
            <c:spPr>
              <a:solidFill>
                <a:srgbClr val="6D2077"/>
              </a:solidFill>
              <a:ln w="3175">
                <a:solidFill>
                  <a:srgbClr val="FFFFFF"/>
                </a:solidFill>
                <a:prstDash val="solid"/>
              </a:ln>
            </c:spPr>
          </c:dPt>
          <c:dPt>
            <c:idx val="2"/>
            <c:bubble3D val="0"/>
            <c:spPr>
              <a:solidFill>
                <a:srgbClr val="43B02A"/>
              </a:solidFill>
              <a:ln w="3175">
                <a:solidFill>
                  <a:srgbClr val="FFFFFF"/>
                </a:solidFill>
                <a:prstDash val="solid"/>
              </a:ln>
            </c:spPr>
          </c:dPt>
          <c:dPt>
            <c:idx val="3"/>
            <c:bubble3D val="0"/>
            <c:spPr>
              <a:solidFill>
                <a:srgbClr val="005EB8"/>
              </a:solidFill>
              <a:ln w="3175">
                <a:solidFill>
                  <a:srgbClr val="FFFFFF"/>
                </a:solidFill>
                <a:prstDash val="solid"/>
              </a:ln>
            </c:spPr>
          </c:dPt>
          <c:dPt>
            <c:idx val="4"/>
            <c:bubble3D val="0"/>
            <c:spPr>
              <a:solidFill>
                <a:srgbClr val="00A3A1"/>
              </a:solidFill>
              <a:ln w="3175">
                <a:solidFill>
                  <a:srgbClr val="FFFFFF"/>
                </a:solidFill>
                <a:prstDash val="solid"/>
              </a:ln>
            </c:spPr>
          </c:dPt>
          <c:dLbls>
            <c:dLbl>
              <c:idx val="1"/>
              <c:layout>
                <c:manualLayout>
                  <c:x val="2.1671827105669315E-2"/>
                  <c:y val="0"/>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400" b="0">
                    <a:solidFill>
                      <a:schemeClr val="tx1"/>
                    </a:solidFill>
                  </a:defRPr>
                </a:pPr>
                <a:endParaRPr lang="pt-BR"/>
              </a:p>
            </c:txPr>
            <c:dLblPos val="outEnd"/>
            <c:showLegendKey val="0"/>
            <c:showVal val="0"/>
            <c:showCatName val="1"/>
            <c:showSerName val="0"/>
            <c:showPercent val="1"/>
            <c:showBubbleSize val="0"/>
            <c:showLeaderLines val="1"/>
            <c:leaderLines>
              <c:spPr>
                <a:ln>
                  <a:solidFill>
                    <a:srgbClr val="000000"/>
                  </a:solidFill>
                  <a:prstDash val="solid"/>
                </a:ln>
              </c:spPr>
            </c:leaderLines>
            <c:extLst>
              <c:ext xmlns:c15="http://schemas.microsoft.com/office/drawing/2012/chart" uri="{CE6537A1-D6FC-4f65-9D91-7224C49458BB}">
                <c15:layout/>
              </c:ext>
            </c:extLst>
          </c:dLbls>
          <c:cat>
            <c:strRef>
              <c:f>Sheet1!$A$14:$A$18</c:f>
              <c:strCache>
                <c:ptCount val="5"/>
                <c:pt idx="0">
                  <c:v>EUA</c:v>
                </c:pt>
                <c:pt idx="1">
                  <c:v>Argentina</c:v>
                </c:pt>
                <c:pt idx="2">
                  <c:v>Brasil</c:v>
                </c:pt>
                <c:pt idx="3">
                  <c:v>Ucrânia</c:v>
                </c:pt>
                <c:pt idx="4">
                  <c:v>Outros</c:v>
                </c:pt>
              </c:strCache>
            </c:strRef>
          </c:cat>
          <c:val>
            <c:numRef>
              <c:f>Sheet1!$B$14:$B$18</c:f>
              <c:numCache>
                <c:formatCode>General</c:formatCode>
                <c:ptCount val="5"/>
                <c:pt idx="0">
                  <c:v>48.9</c:v>
                </c:pt>
                <c:pt idx="1">
                  <c:v>18.5</c:v>
                </c:pt>
                <c:pt idx="2">
                  <c:v>17.5</c:v>
                </c:pt>
                <c:pt idx="3">
                  <c:v>16.399999999999999</c:v>
                </c:pt>
                <c:pt idx="4">
                  <c:v>18.399999999999999</c:v>
                </c:pt>
              </c:numCache>
            </c:numRef>
          </c:val>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noFill/>
    <a:ln w="6350">
      <a:noFill/>
    </a:ln>
  </c:spPr>
  <c:txPr>
    <a:bodyPr/>
    <a:lstStyle/>
    <a:p>
      <a:pPr algn="l" rtl="0">
        <a:defRPr lang="en-US" sz="1100" b="1" i="0" u="none" strike="noStrike" kern="1200" baseline="0">
          <a:solidFill>
            <a:srgbClr val="00338D"/>
          </a:solidFill>
          <a:latin typeface="Univers for KPMG" panose="020B0603020202020204" pitchFamily="34" charset="0"/>
          <a:ea typeface="Arial"/>
          <a:cs typeface="Arial"/>
        </a:defRPr>
      </a:pPr>
      <a:endParaRPr lang="pt-B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136453486074183E-2"/>
          <c:y val="6.8181818181818177E-2"/>
          <c:w val="0.90644708758012182"/>
          <c:h val="0.67640837508947749"/>
        </c:manualLayout>
      </c:layout>
      <c:barChart>
        <c:barDir val="col"/>
        <c:grouping val="clustered"/>
        <c:varyColors val="0"/>
        <c:ser>
          <c:idx val="0"/>
          <c:order val="0"/>
          <c:spPr>
            <a:solidFill>
              <a:srgbClr val="00338D"/>
            </a:solidFill>
            <a:ln w="3175">
              <a:solidFill>
                <a:srgbClr val="FFFFFF"/>
              </a:solidFill>
              <a:prstDash val="solid"/>
            </a:ln>
          </c:spPr>
          <c:invertIfNegative val="0"/>
          <c:dPt>
            <c:idx val="7"/>
            <c:invertIfNegative val="0"/>
            <c:bubble3D val="0"/>
            <c:spPr>
              <a:solidFill>
                <a:schemeClr val="accent5">
                  <a:lumMod val="50000"/>
                </a:schemeClr>
              </a:solidFill>
              <a:ln w="3175">
                <a:solidFill>
                  <a:srgbClr val="FFFFFF"/>
                </a:solidFill>
                <a:prstDash val="solid"/>
              </a:ln>
            </c:spPr>
          </c:dPt>
          <c:dPt>
            <c:idx val="8"/>
            <c:invertIfNegative val="0"/>
            <c:bubble3D val="0"/>
            <c:spPr>
              <a:solidFill>
                <a:schemeClr val="accent6"/>
              </a:solidFill>
              <a:ln w="3175">
                <a:solidFill>
                  <a:srgbClr val="FFFFFF"/>
                </a:solidFill>
                <a:prstDash val="solid"/>
              </a:ln>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Infraestrutura!$A$2:$A$14</c:f>
              <c:strCache>
                <c:ptCount val="13"/>
                <c:pt idx="0">
                  <c:v>Estados Unidos</c:v>
                </c:pt>
                <c:pt idx="1">
                  <c:v>Canada</c:v>
                </c:pt>
                <c:pt idx="2">
                  <c:v>Austrália</c:v>
                </c:pt>
                <c:pt idx="3">
                  <c:v>China</c:v>
                </c:pt>
                <c:pt idx="4">
                  <c:v>Chile</c:v>
                </c:pt>
                <c:pt idx="5">
                  <c:v>México</c:v>
                </c:pt>
                <c:pt idx="6">
                  <c:v>Ucrânia</c:v>
                </c:pt>
                <c:pt idx="7">
                  <c:v>Mediana Mundial</c:v>
                </c:pt>
                <c:pt idx="8">
                  <c:v>Brasil</c:v>
                </c:pt>
                <c:pt idx="9">
                  <c:v>Colômbia</c:v>
                </c:pt>
                <c:pt idx="10">
                  <c:v>Peru</c:v>
                </c:pt>
                <c:pt idx="11">
                  <c:v>Argentina</c:v>
                </c:pt>
                <c:pt idx="12">
                  <c:v>Paraguai</c:v>
                </c:pt>
              </c:strCache>
            </c:strRef>
          </c:cat>
          <c:val>
            <c:numRef>
              <c:f>Infraestrutura!$B$2:$B$14</c:f>
              <c:numCache>
                <c:formatCode>#,##0.0;\-#,##0.0;\-;@</c:formatCode>
                <c:ptCount val="13"/>
                <c:pt idx="0">
                  <c:v>5.9</c:v>
                </c:pt>
                <c:pt idx="1">
                  <c:v>5.7</c:v>
                </c:pt>
                <c:pt idx="2">
                  <c:v>5.7</c:v>
                </c:pt>
                <c:pt idx="3">
                  <c:v>4.7</c:v>
                </c:pt>
                <c:pt idx="4">
                  <c:v>4.5999999999999996</c:v>
                </c:pt>
                <c:pt idx="5">
                  <c:v>4.2</c:v>
                </c:pt>
                <c:pt idx="6">
                  <c:v>4.0999999999999996</c:v>
                </c:pt>
                <c:pt idx="7">
                  <c:v>4</c:v>
                </c:pt>
                <c:pt idx="8">
                  <c:v>3.9</c:v>
                </c:pt>
                <c:pt idx="9">
                  <c:v>3.7</c:v>
                </c:pt>
                <c:pt idx="10">
                  <c:v>3.6</c:v>
                </c:pt>
                <c:pt idx="11">
                  <c:v>3.5</c:v>
                </c:pt>
                <c:pt idx="12">
                  <c:v>2.7</c:v>
                </c:pt>
              </c:numCache>
            </c:numRef>
          </c:val>
        </c:ser>
        <c:dLbls>
          <c:showLegendKey val="0"/>
          <c:showVal val="0"/>
          <c:showCatName val="0"/>
          <c:showSerName val="0"/>
          <c:showPercent val="0"/>
          <c:showBubbleSize val="0"/>
        </c:dLbls>
        <c:gapWidth val="40"/>
        <c:axId val="384129296"/>
        <c:axId val="384129688"/>
      </c:barChart>
      <c:catAx>
        <c:axId val="384129296"/>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a:pPr>
            <a:endParaRPr lang="pt-BR"/>
          </a:p>
        </c:txPr>
        <c:crossAx val="384129688"/>
        <c:crosses val="autoZero"/>
        <c:auto val="1"/>
        <c:lblAlgn val="ctr"/>
        <c:lblOffset val="100"/>
        <c:noMultiLvlLbl val="0"/>
      </c:catAx>
      <c:valAx>
        <c:axId val="384129688"/>
        <c:scaling>
          <c:orientation val="minMax"/>
        </c:scaling>
        <c:delete val="1"/>
        <c:axPos val="l"/>
        <c:numFmt formatCode="#,##0.0;\-#,##0.0;\-;@" sourceLinked="1"/>
        <c:majorTickMark val="out"/>
        <c:minorTickMark val="none"/>
        <c:tickLblPos val="nextTo"/>
        <c:crossAx val="384129296"/>
        <c:crosses val="autoZero"/>
        <c:crossBetween val="between"/>
      </c:valAx>
      <c:spPr>
        <a:noFill/>
        <a:ln w="25400">
          <a:noFill/>
        </a:ln>
      </c:spPr>
    </c:plotArea>
    <c:plotVisOnly val="1"/>
    <c:dispBlanksAs val="gap"/>
    <c:showDLblsOverMax val="0"/>
  </c:chart>
  <c:spPr>
    <a:noFill/>
    <a:ln w="6350">
      <a:noFill/>
    </a:ln>
  </c:spPr>
  <c:txPr>
    <a:bodyPr/>
    <a:lstStyle/>
    <a:p>
      <a:pPr>
        <a:defRPr sz="1200" b="0" i="0">
          <a:solidFill>
            <a:srgbClr val="000000"/>
          </a:solidFill>
          <a:latin typeface="Arial"/>
          <a:ea typeface="Arial"/>
          <a:cs typeface="Arial"/>
        </a:defRPr>
      </a:pPr>
      <a:endParaRPr lang="pt-B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23082114735657"/>
          <c:y val="0.15212491052254831"/>
          <c:w val="0.84008662234234677"/>
          <c:h val="0.59456227630637082"/>
        </c:manualLayout>
      </c:layout>
      <c:barChart>
        <c:barDir val="col"/>
        <c:grouping val="clustered"/>
        <c:varyColors val="0"/>
        <c:ser>
          <c:idx val="0"/>
          <c:order val="0"/>
          <c:spPr>
            <a:solidFill>
              <a:srgbClr val="00338D"/>
            </a:solidFill>
            <a:ln w="3175">
              <a:solidFill>
                <a:srgbClr val="FFFFFF"/>
              </a:solidFill>
              <a:prstDash val="solid"/>
            </a:ln>
          </c:spPr>
          <c:invertIfNegative val="0"/>
          <c:dPt>
            <c:idx val="6"/>
            <c:invertIfNegative val="0"/>
            <c:bubble3D val="0"/>
            <c:spPr>
              <a:solidFill>
                <a:srgbClr val="F68D2E"/>
              </a:solidFill>
              <a:ln w="3175">
                <a:solidFill>
                  <a:srgbClr val="FFFFFF"/>
                </a:solidFill>
                <a:prstDash val="solid"/>
              </a:ln>
            </c:spPr>
          </c:dPt>
          <c:dPt>
            <c:idx val="9"/>
            <c:invertIfNegative val="0"/>
            <c:bubble3D val="0"/>
            <c:spPr>
              <a:solidFill>
                <a:schemeClr val="accent6"/>
              </a:solidFill>
              <a:ln w="3175">
                <a:solidFill>
                  <a:srgbClr val="FFFFFF"/>
                </a:solidFill>
                <a:prstDash val="solid"/>
              </a:ln>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Rodovias!$A$2:$A$14</c:f>
              <c:strCache>
                <c:ptCount val="13"/>
                <c:pt idx="0">
                  <c:v>Estados Unidos</c:v>
                </c:pt>
                <c:pt idx="1">
                  <c:v>Canada</c:v>
                </c:pt>
                <c:pt idx="2">
                  <c:v>Chile</c:v>
                </c:pt>
                <c:pt idx="3">
                  <c:v>Austrália</c:v>
                </c:pt>
                <c:pt idx="4">
                  <c:v>China</c:v>
                </c:pt>
                <c:pt idx="5">
                  <c:v>México</c:v>
                </c:pt>
                <c:pt idx="6">
                  <c:v>Mediana Mundial</c:v>
                </c:pt>
                <c:pt idx="7">
                  <c:v>Argentina</c:v>
                </c:pt>
                <c:pt idx="8">
                  <c:v>Bolívia</c:v>
                </c:pt>
                <c:pt idx="9">
                  <c:v>Brasil</c:v>
                </c:pt>
                <c:pt idx="10">
                  <c:v>Colômbia</c:v>
                </c:pt>
                <c:pt idx="11">
                  <c:v>Ucrânia</c:v>
                </c:pt>
                <c:pt idx="12">
                  <c:v>Paraguai</c:v>
                </c:pt>
              </c:strCache>
            </c:strRef>
          </c:cat>
          <c:val>
            <c:numRef>
              <c:f>Rodovias!$B$2:$B$14</c:f>
              <c:numCache>
                <c:formatCode>#,##0.0;\-#,##0.0;\-;@</c:formatCode>
                <c:ptCount val="13"/>
                <c:pt idx="0">
                  <c:v>5.7</c:v>
                </c:pt>
                <c:pt idx="1">
                  <c:v>5.2</c:v>
                </c:pt>
                <c:pt idx="2">
                  <c:v>4.9000000000000004</c:v>
                </c:pt>
                <c:pt idx="3">
                  <c:v>4.7</c:v>
                </c:pt>
                <c:pt idx="4">
                  <c:v>4.7</c:v>
                </c:pt>
                <c:pt idx="5">
                  <c:v>4.3</c:v>
                </c:pt>
                <c:pt idx="6">
                  <c:v>4</c:v>
                </c:pt>
                <c:pt idx="7">
                  <c:v>3.1</c:v>
                </c:pt>
                <c:pt idx="8">
                  <c:v>3.1</c:v>
                </c:pt>
                <c:pt idx="9">
                  <c:v>2.7</c:v>
                </c:pt>
                <c:pt idx="10">
                  <c:v>2.7</c:v>
                </c:pt>
                <c:pt idx="11">
                  <c:v>2.4</c:v>
                </c:pt>
                <c:pt idx="12" formatCode="General">
                  <c:v>2.2000000000000002</c:v>
                </c:pt>
              </c:numCache>
            </c:numRef>
          </c:val>
        </c:ser>
        <c:dLbls>
          <c:showLegendKey val="0"/>
          <c:showVal val="0"/>
          <c:showCatName val="0"/>
          <c:showSerName val="0"/>
          <c:showPercent val="0"/>
          <c:showBubbleSize val="0"/>
        </c:dLbls>
        <c:gapWidth val="40"/>
        <c:axId val="384130864"/>
        <c:axId val="384131256"/>
      </c:barChart>
      <c:catAx>
        <c:axId val="384130864"/>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a:pPr>
            <a:endParaRPr lang="pt-BR"/>
          </a:p>
        </c:txPr>
        <c:crossAx val="384131256"/>
        <c:crosses val="autoZero"/>
        <c:auto val="1"/>
        <c:lblAlgn val="ctr"/>
        <c:lblOffset val="100"/>
        <c:noMultiLvlLbl val="0"/>
      </c:catAx>
      <c:valAx>
        <c:axId val="384131256"/>
        <c:scaling>
          <c:orientation val="minMax"/>
        </c:scaling>
        <c:delete val="1"/>
        <c:axPos val="l"/>
        <c:numFmt formatCode="#,##0.0;\-#,##0.0;\-;@" sourceLinked="1"/>
        <c:majorTickMark val="out"/>
        <c:minorTickMark val="none"/>
        <c:tickLblPos val="nextTo"/>
        <c:crossAx val="384130864"/>
        <c:crosses val="autoZero"/>
        <c:crossBetween val="between"/>
      </c:valAx>
      <c:spPr>
        <a:noFill/>
        <a:ln w="25400">
          <a:noFill/>
        </a:ln>
      </c:spPr>
    </c:plotArea>
    <c:plotVisOnly val="1"/>
    <c:dispBlanksAs val="gap"/>
    <c:showDLblsOverMax val="0"/>
  </c:chart>
  <c:spPr>
    <a:noFill/>
    <a:ln w="6350">
      <a:noFill/>
    </a:ln>
  </c:spPr>
  <c:txPr>
    <a:bodyPr/>
    <a:lstStyle/>
    <a:p>
      <a:pPr>
        <a:defRPr sz="1200" b="0" i="0">
          <a:solidFill>
            <a:srgbClr val="000000"/>
          </a:solidFill>
          <a:latin typeface="Arial"/>
          <a:ea typeface="Arial"/>
          <a:cs typeface="Arial"/>
        </a:defRPr>
      </a:pPr>
      <a:endParaRPr lang="pt-B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738434575129392E-2"/>
          <c:y val="0.05"/>
          <c:w val="0.95833937452660456"/>
          <c:h val="0.69668718682891906"/>
        </c:manualLayout>
      </c:layout>
      <c:barChart>
        <c:barDir val="col"/>
        <c:grouping val="clustered"/>
        <c:varyColors val="0"/>
        <c:ser>
          <c:idx val="0"/>
          <c:order val="0"/>
          <c:spPr>
            <a:solidFill>
              <a:srgbClr val="00338D"/>
            </a:solidFill>
            <a:ln w="3175">
              <a:solidFill>
                <a:srgbClr val="FFFFFF"/>
              </a:solidFill>
              <a:prstDash val="solid"/>
            </a:ln>
          </c:spPr>
          <c:invertIfNegative val="0"/>
          <c:dPt>
            <c:idx val="5"/>
            <c:invertIfNegative val="0"/>
            <c:bubble3D val="0"/>
            <c:spPr>
              <a:solidFill>
                <a:srgbClr val="F68D2E"/>
              </a:solidFill>
              <a:ln w="3175">
                <a:solidFill>
                  <a:srgbClr val="FFFFFF"/>
                </a:solidFill>
                <a:prstDash val="solid"/>
              </a:ln>
            </c:spPr>
          </c:dPt>
          <c:dPt>
            <c:idx val="10"/>
            <c:invertIfNegative val="0"/>
            <c:bubble3D val="0"/>
            <c:spPr>
              <a:solidFill>
                <a:schemeClr val="accent6"/>
              </a:solidFill>
              <a:ln w="3175">
                <a:solidFill>
                  <a:srgbClr val="FFFFFF"/>
                </a:solidFill>
                <a:prstDash val="solid"/>
              </a:ln>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Ferrovias!$A$2:$A$13</c:f>
              <c:strCache>
                <c:ptCount val="12"/>
                <c:pt idx="0">
                  <c:v>Estados Unidos</c:v>
                </c:pt>
                <c:pt idx="1">
                  <c:v>China</c:v>
                </c:pt>
                <c:pt idx="2">
                  <c:v>Canada</c:v>
                </c:pt>
                <c:pt idx="3">
                  <c:v>Ucrânia</c:v>
                </c:pt>
                <c:pt idx="4">
                  <c:v>Austrália</c:v>
                </c:pt>
                <c:pt idx="5">
                  <c:v>Mediana Mundial</c:v>
                </c:pt>
                <c:pt idx="6">
                  <c:v>México</c:v>
                </c:pt>
                <c:pt idx="7">
                  <c:v>Chile</c:v>
                </c:pt>
                <c:pt idx="8">
                  <c:v>Peru</c:v>
                </c:pt>
                <c:pt idx="9">
                  <c:v>Argentina</c:v>
                </c:pt>
                <c:pt idx="10">
                  <c:v>Brasil</c:v>
                </c:pt>
                <c:pt idx="11">
                  <c:v>Colômbia</c:v>
                </c:pt>
              </c:strCache>
            </c:strRef>
          </c:cat>
          <c:val>
            <c:numRef>
              <c:f>Ferrovias!$B$2:$B$13</c:f>
              <c:numCache>
                <c:formatCode>#,##0.0;\-#,##0.0;\-;@</c:formatCode>
                <c:ptCount val="12"/>
                <c:pt idx="0">
                  <c:v>5</c:v>
                </c:pt>
                <c:pt idx="1">
                  <c:v>5</c:v>
                </c:pt>
                <c:pt idx="2">
                  <c:v>4.7</c:v>
                </c:pt>
                <c:pt idx="3">
                  <c:v>4.2</c:v>
                </c:pt>
                <c:pt idx="4">
                  <c:v>3.9</c:v>
                </c:pt>
                <c:pt idx="5">
                  <c:v>3</c:v>
                </c:pt>
                <c:pt idx="6">
                  <c:v>2.8</c:v>
                </c:pt>
                <c:pt idx="7">
                  <c:v>2.4</c:v>
                </c:pt>
                <c:pt idx="8">
                  <c:v>1.9</c:v>
                </c:pt>
                <c:pt idx="9">
                  <c:v>1.9</c:v>
                </c:pt>
                <c:pt idx="10">
                  <c:v>1.7</c:v>
                </c:pt>
                <c:pt idx="11">
                  <c:v>1.4</c:v>
                </c:pt>
              </c:numCache>
            </c:numRef>
          </c:val>
        </c:ser>
        <c:dLbls>
          <c:showLegendKey val="0"/>
          <c:showVal val="0"/>
          <c:showCatName val="0"/>
          <c:showSerName val="0"/>
          <c:showPercent val="0"/>
          <c:showBubbleSize val="0"/>
        </c:dLbls>
        <c:gapWidth val="40"/>
        <c:axId val="385477464"/>
        <c:axId val="385477856"/>
      </c:barChart>
      <c:catAx>
        <c:axId val="385477464"/>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a:pPr>
            <a:endParaRPr lang="pt-BR"/>
          </a:p>
        </c:txPr>
        <c:crossAx val="385477856"/>
        <c:crosses val="autoZero"/>
        <c:auto val="1"/>
        <c:lblAlgn val="ctr"/>
        <c:lblOffset val="100"/>
        <c:noMultiLvlLbl val="0"/>
      </c:catAx>
      <c:valAx>
        <c:axId val="385477856"/>
        <c:scaling>
          <c:orientation val="minMax"/>
        </c:scaling>
        <c:delete val="1"/>
        <c:axPos val="l"/>
        <c:numFmt formatCode="#,##0.0;\-#,##0.0;\-;@" sourceLinked="1"/>
        <c:majorTickMark val="out"/>
        <c:minorTickMark val="none"/>
        <c:tickLblPos val="nextTo"/>
        <c:crossAx val="385477464"/>
        <c:crosses val="autoZero"/>
        <c:crossBetween val="between"/>
      </c:valAx>
      <c:spPr>
        <a:noFill/>
        <a:ln w="25400">
          <a:noFill/>
        </a:ln>
      </c:spPr>
    </c:plotArea>
    <c:plotVisOnly val="1"/>
    <c:dispBlanksAs val="gap"/>
    <c:showDLblsOverMax val="0"/>
  </c:chart>
  <c:spPr>
    <a:noFill/>
    <a:ln w="6350">
      <a:noFill/>
    </a:ln>
  </c:spPr>
  <c:txPr>
    <a:bodyPr/>
    <a:lstStyle/>
    <a:p>
      <a:pPr>
        <a:defRPr sz="1200" b="0" i="0">
          <a:solidFill>
            <a:srgbClr val="000000"/>
          </a:solidFill>
          <a:latin typeface="Arial"/>
          <a:ea typeface="Arial"/>
          <a:cs typeface="Arial"/>
        </a:defRPr>
      </a:pPr>
      <a:endParaRPr lang="pt-BR"/>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31277340332455E-3"/>
          <c:y val="0.18181818181818182"/>
          <c:w val="0.99250968462600642"/>
          <c:h val="0.55123264137437367"/>
        </c:manualLayout>
      </c:layout>
      <c:barChart>
        <c:barDir val="col"/>
        <c:grouping val="clustered"/>
        <c:varyColors val="0"/>
        <c:ser>
          <c:idx val="0"/>
          <c:order val="0"/>
          <c:spPr>
            <a:solidFill>
              <a:srgbClr val="00338D"/>
            </a:solidFill>
            <a:ln w="3175">
              <a:solidFill>
                <a:srgbClr val="FFFFFF"/>
              </a:solidFill>
              <a:prstDash val="solid"/>
            </a:ln>
          </c:spPr>
          <c:invertIfNegative val="0"/>
          <c:dPt>
            <c:idx val="6"/>
            <c:invertIfNegative val="0"/>
            <c:bubble3D val="0"/>
            <c:spPr>
              <a:solidFill>
                <a:srgbClr val="F68D2E"/>
              </a:solidFill>
              <a:ln w="3175">
                <a:solidFill>
                  <a:srgbClr val="FFFFFF"/>
                </a:solidFill>
                <a:prstDash val="solid"/>
              </a:ln>
            </c:spPr>
          </c:dPt>
          <c:dPt>
            <c:idx val="12"/>
            <c:invertIfNegative val="0"/>
            <c:bubble3D val="0"/>
            <c:spPr>
              <a:solidFill>
                <a:schemeClr val="accent6"/>
              </a:solidFill>
              <a:ln w="3175">
                <a:solidFill>
                  <a:srgbClr val="FFFFFF"/>
                </a:solidFill>
                <a:prstDash val="solid"/>
              </a:ln>
            </c:spPr>
          </c:dPt>
          <c:dLbls>
            <c:spPr>
              <a:noFill/>
              <a:ln>
                <a:noFill/>
              </a:ln>
              <a:effectLst/>
            </c:spPr>
            <c:txPr>
              <a:bodyPr wrap="square" lIns="38100" tIns="19050" rIns="38100" bIns="19050" anchor="ctr">
                <a:spAutoFit/>
              </a:bodyPr>
              <a:lstStyle/>
              <a:p>
                <a:pPr>
                  <a:defRPr sz="1200" b="1">
                    <a:latin typeface="Univers for KPMG" panose="020B0603020202020204" pitchFamily="34" charset="0"/>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Portos!$A$2:$A$14</c:f>
              <c:strCache>
                <c:ptCount val="13"/>
                <c:pt idx="0">
                  <c:v>Estados Unidos</c:v>
                </c:pt>
                <c:pt idx="1">
                  <c:v>Canada</c:v>
                </c:pt>
                <c:pt idx="2">
                  <c:v>Austrália</c:v>
                </c:pt>
                <c:pt idx="3">
                  <c:v>Chile</c:v>
                </c:pt>
                <c:pt idx="4">
                  <c:v>China</c:v>
                </c:pt>
                <c:pt idx="5">
                  <c:v>México</c:v>
                </c:pt>
                <c:pt idx="6">
                  <c:v>Mediana Mundial</c:v>
                </c:pt>
                <c:pt idx="7">
                  <c:v>Argentina</c:v>
                </c:pt>
                <c:pt idx="8">
                  <c:v>Colômbia</c:v>
                </c:pt>
                <c:pt idx="9">
                  <c:v>Peru</c:v>
                </c:pt>
                <c:pt idx="10">
                  <c:v>Ucrânia </c:v>
                </c:pt>
                <c:pt idx="11">
                  <c:v>Paraguai</c:v>
                </c:pt>
                <c:pt idx="12">
                  <c:v>Brasil</c:v>
                </c:pt>
              </c:strCache>
            </c:strRef>
          </c:cat>
          <c:val>
            <c:numRef>
              <c:f>Portos!$B$2:$B$14</c:f>
              <c:numCache>
                <c:formatCode>#,##0.0;\-#,##0.0;\-;@</c:formatCode>
                <c:ptCount val="13"/>
                <c:pt idx="0">
                  <c:v>5.7</c:v>
                </c:pt>
                <c:pt idx="1">
                  <c:v>5.5</c:v>
                </c:pt>
                <c:pt idx="2">
                  <c:v>5</c:v>
                </c:pt>
                <c:pt idx="3">
                  <c:v>4.9000000000000004</c:v>
                </c:pt>
                <c:pt idx="4">
                  <c:v>4.5</c:v>
                </c:pt>
                <c:pt idx="5">
                  <c:v>4.3</c:v>
                </c:pt>
                <c:pt idx="6">
                  <c:v>4</c:v>
                </c:pt>
                <c:pt idx="7">
                  <c:v>3.8</c:v>
                </c:pt>
                <c:pt idx="8">
                  <c:v>3.6</c:v>
                </c:pt>
                <c:pt idx="9">
                  <c:v>3.6</c:v>
                </c:pt>
                <c:pt idx="10">
                  <c:v>3.2</c:v>
                </c:pt>
                <c:pt idx="11">
                  <c:v>3.1</c:v>
                </c:pt>
                <c:pt idx="12">
                  <c:v>2.7</c:v>
                </c:pt>
              </c:numCache>
            </c:numRef>
          </c:val>
        </c:ser>
        <c:dLbls>
          <c:showLegendKey val="0"/>
          <c:showVal val="0"/>
          <c:showCatName val="0"/>
          <c:showSerName val="0"/>
          <c:showPercent val="0"/>
          <c:showBubbleSize val="0"/>
        </c:dLbls>
        <c:gapWidth val="40"/>
        <c:axId val="385479032"/>
        <c:axId val="385479424"/>
      </c:barChart>
      <c:catAx>
        <c:axId val="385479032"/>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lang="en-US" sz="1100" b="0" i="0" u="none" strike="noStrike" kern="1200" baseline="0">
                <a:solidFill>
                  <a:srgbClr val="000000"/>
                </a:solidFill>
                <a:latin typeface="Univers for KPMG" panose="020B0603020202020204" pitchFamily="34" charset="0"/>
                <a:ea typeface="Arial"/>
                <a:cs typeface="Arial"/>
              </a:defRPr>
            </a:pPr>
            <a:endParaRPr lang="pt-BR"/>
          </a:p>
        </c:txPr>
        <c:crossAx val="385479424"/>
        <c:crosses val="autoZero"/>
        <c:auto val="1"/>
        <c:lblAlgn val="ctr"/>
        <c:lblOffset val="100"/>
        <c:noMultiLvlLbl val="0"/>
      </c:catAx>
      <c:valAx>
        <c:axId val="385479424"/>
        <c:scaling>
          <c:orientation val="minMax"/>
        </c:scaling>
        <c:delete val="1"/>
        <c:axPos val="l"/>
        <c:numFmt formatCode="#,##0.0;\-#,##0.0;\-;@" sourceLinked="1"/>
        <c:majorTickMark val="out"/>
        <c:minorTickMark val="none"/>
        <c:tickLblPos val="nextTo"/>
        <c:crossAx val="385479032"/>
        <c:crosses val="autoZero"/>
        <c:crossBetween val="between"/>
      </c:valAx>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200" b="0">
                <a:solidFill>
                  <a:schemeClr val="tx1"/>
                </a:solidFill>
                <a:latin typeface="Univers for KPMG" panose="020B0603020202020204" pitchFamily="34" charset="0"/>
                <a:ea typeface="Arial"/>
                <a:cs typeface="Arial"/>
              </a:defRPr>
            </a:pPr>
            <a:r>
              <a:rPr lang="en-US" sz="1200" b="0">
                <a:solidFill>
                  <a:schemeClr val="tx1"/>
                </a:solidFill>
                <a:latin typeface="Univers for KPMG" panose="020B0603020202020204" pitchFamily="34" charset="0"/>
              </a:rPr>
              <a:t>Infraestrutura ferroviária</a:t>
            </a:r>
            <a:r>
              <a:rPr lang="en-US" sz="1200" b="0" baseline="0">
                <a:solidFill>
                  <a:schemeClr val="tx1"/>
                </a:solidFill>
                <a:latin typeface="Univers for KPMG" panose="020B0603020202020204" pitchFamily="34" charset="0"/>
              </a:rPr>
              <a:t> por 1.000 Km2</a:t>
            </a:r>
            <a:endParaRPr lang="en-US" sz="1200" b="0">
              <a:solidFill>
                <a:schemeClr val="tx1"/>
              </a:solidFill>
              <a:latin typeface="Univers for KPMG" panose="020B0603020202020204" pitchFamily="34" charset="0"/>
            </a:endParaRPr>
          </a:p>
        </c:rich>
      </c:tx>
      <c:layout>
        <c:manualLayout>
          <c:xMode val="edge"/>
          <c:yMode val="edge"/>
          <c:x val="2.6093594489288094E-2"/>
          <c:y val="5.3519595145665497E-2"/>
        </c:manualLayout>
      </c:layout>
      <c:overlay val="0"/>
    </c:title>
    <c:autoTitleDeleted val="0"/>
    <c:plotArea>
      <c:layout>
        <c:manualLayout>
          <c:layoutTarget val="inner"/>
          <c:xMode val="edge"/>
          <c:yMode val="edge"/>
          <c:x val="2.5398269881511944E-2"/>
          <c:y val="0.18757507856126091"/>
          <c:w val="0.97460173011848805"/>
          <c:h val="0.49278654808320654"/>
        </c:manualLayout>
      </c:layout>
      <c:barChart>
        <c:barDir val="col"/>
        <c:grouping val="clustered"/>
        <c:varyColors val="0"/>
        <c:ser>
          <c:idx val="0"/>
          <c:order val="0"/>
          <c:spPr>
            <a:solidFill>
              <a:srgbClr val="00338D"/>
            </a:solidFill>
            <a:ln w="3175">
              <a:solidFill>
                <a:srgbClr val="FFFFFF"/>
              </a:solidFill>
              <a:prstDash val="solid"/>
            </a:ln>
          </c:spPr>
          <c:invertIfNegative val="0"/>
          <c:dPt>
            <c:idx val="6"/>
            <c:invertIfNegative val="0"/>
            <c:bubble3D val="0"/>
            <c:spPr>
              <a:solidFill>
                <a:schemeClr val="accent6"/>
              </a:solidFill>
              <a:ln w="3175">
                <a:solidFill>
                  <a:srgbClr val="FFFFFF"/>
                </a:solidFill>
                <a:prstDash val="solid"/>
              </a:ln>
            </c:spPr>
          </c:dPt>
          <c:dLbls>
            <c:spPr>
              <a:noFill/>
              <a:ln>
                <a:noFill/>
              </a:ln>
              <a:effectLst/>
            </c:spPr>
            <c:txPr>
              <a:bodyPr wrap="square" lIns="38100" tIns="19050" rIns="38100" bIns="19050" anchor="ctr">
                <a:spAutoFit/>
              </a:bodyPr>
              <a:lstStyle/>
              <a:p>
                <a:pPr>
                  <a:defRPr sz="1200" b="1">
                    <a:latin typeface="Univers for KPMG" panose="020B0603020202020204" pitchFamily="34" charset="0"/>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Sheet2!$A$12:$A$18</c:f>
              <c:strCache>
                <c:ptCount val="7"/>
                <c:pt idx="0">
                  <c:v>EUA</c:v>
                </c:pt>
                <c:pt idx="1">
                  <c:v>China</c:v>
                </c:pt>
                <c:pt idx="2">
                  <c:v>Argentina</c:v>
                </c:pt>
                <c:pt idx="3">
                  <c:v>Chile</c:v>
                </c:pt>
                <c:pt idx="4">
                  <c:v>Canadá</c:v>
                </c:pt>
                <c:pt idx="5">
                  <c:v>México</c:v>
                </c:pt>
                <c:pt idx="6">
                  <c:v>Brasil</c:v>
                </c:pt>
              </c:strCache>
            </c:strRef>
          </c:cat>
          <c:val>
            <c:numRef>
              <c:f>Sheet2!$B$12:$B$18</c:f>
              <c:numCache>
                <c:formatCode>General</c:formatCode>
                <c:ptCount val="7"/>
                <c:pt idx="0">
                  <c:v>32</c:v>
                </c:pt>
                <c:pt idx="1">
                  <c:v>20.5</c:v>
                </c:pt>
                <c:pt idx="2">
                  <c:v>13.5</c:v>
                </c:pt>
                <c:pt idx="3">
                  <c:v>9.8000000000000007</c:v>
                </c:pt>
                <c:pt idx="4">
                  <c:v>8.6</c:v>
                </c:pt>
                <c:pt idx="5">
                  <c:v>7.9</c:v>
                </c:pt>
                <c:pt idx="6">
                  <c:v>3.6</c:v>
                </c:pt>
              </c:numCache>
            </c:numRef>
          </c:val>
        </c:ser>
        <c:dLbls>
          <c:showLegendKey val="0"/>
          <c:showVal val="0"/>
          <c:showCatName val="0"/>
          <c:showSerName val="0"/>
          <c:showPercent val="0"/>
          <c:showBubbleSize val="0"/>
        </c:dLbls>
        <c:gapWidth val="40"/>
        <c:axId val="385480208"/>
        <c:axId val="384646368"/>
      </c:barChart>
      <c:catAx>
        <c:axId val="385480208"/>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lang="en-US" sz="1200" b="0" i="0" u="none" strike="noStrike" kern="1200" baseline="0">
                <a:solidFill>
                  <a:srgbClr val="000000"/>
                </a:solidFill>
                <a:latin typeface="Univers for KPMG" panose="020B0603020202020204" pitchFamily="34" charset="0"/>
                <a:ea typeface="Arial"/>
                <a:cs typeface="Arial"/>
              </a:defRPr>
            </a:pPr>
            <a:endParaRPr lang="pt-BR"/>
          </a:p>
        </c:txPr>
        <c:crossAx val="384646368"/>
        <c:crosses val="autoZero"/>
        <c:auto val="1"/>
        <c:lblAlgn val="ctr"/>
        <c:lblOffset val="100"/>
        <c:noMultiLvlLbl val="0"/>
      </c:catAx>
      <c:valAx>
        <c:axId val="384646368"/>
        <c:scaling>
          <c:orientation val="minMax"/>
        </c:scaling>
        <c:delete val="1"/>
        <c:axPos val="l"/>
        <c:numFmt formatCode="General" sourceLinked="1"/>
        <c:majorTickMark val="out"/>
        <c:minorTickMark val="none"/>
        <c:tickLblPos val="nextTo"/>
        <c:crossAx val="385480208"/>
        <c:crosses val="autoZero"/>
        <c:crossBetween val="between"/>
      </c:valAx>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lang="pt-BR" sz="1200" b="0" noProof="0">
                <a:solidFill>
                  <a:schemeClr val="tx1"/>
                </a:solidFill>
                <a:latin typeface="Univers for KPMG" panose="020B0603020202020204" pitchFamily="34" charset="0"/>
                <a:ea typeface="Arial"/>
                <a:cs typeface="Arial"/>
              </a:defRPr>
            </a:pPr>
            <a:r>
              <a:rPr lang="pt-BR" sz="1200" b="0" noProof="0" dirty="0">
                <a:solidFill>
                  <a:schemeClr val="tx1"/>
                </a:solidFill>
                <a:latin typeface="Univers for KPMG" panose="020B0603020202020204" pitchFamily="34" charset="0"/>
              </a:rPr>
              <a:t>Infraestrutura</a:t>
            </a:r>
            <a:r>
              <a:rPr lang="pt-BR" sz="1200" b="0" baseline="0" noProof="0" dirty="0">
                <a:solidFill>
                  <a:schemeClr val="tx1"/>
                </a:solidFill>
                <a:latin typeface="Univers for KPMG" panose="020B0603020202020204" pitchFamily="34" charset="0"/>
              </a:rPr>
              <a:t> </a:t>
            </a:r>
            <a:r>
              <a:rPr lang="pt-BR" sz="1200" b="0" baseline="0" noProof="0" dirty="0" smtClean="0">
                <a:solidFill>
                  <a:schemeClr val="tx1"/>
                </a:solidFill>
                <a:latin typeface="Univers for KPMG" panose="020B0603020202020204" pitchFamily="34" charset="0"/>
              </a:rPr>
              <a:t>rodoviária </a:t>
            </a:r>
            <a:r>
              <a:rPr lang="pt-BR" sz="1200" b="0" baseline="0" noProof="0" dirty="0">
                <a:solidFill>
                  <a:schemeClr val="tx1"/>
                </a:solidFill>
                <a:latin typeface="Univers for KPMG" panose="020B0603020202020204" pitchFamily="34" charset="0"/>
              </a:rPr>
              <a:t>por 1.000 Km2</a:t>
            </a:r>
            <a:endParaRPr lang="pt-BR" sz="1200" b="0" noProof="0" dirty="0">
              <a:solidFill>
                <a:schemeClr val="tx1"/>
              </a:solidFill>
              <a:latin typeface="Univers for KPMG" panose="020B0603020202020204" pitchFamily="34" charset="0"/>
            </a:endParaRPr>
          </a:p>
        </c:rich>
      </c:tx>
      <c:layout>
        <c:manualLayout>
          <c:xMode val="edge"/>
          <c:yMode val="edge"/>
          <c:x val="2.2857142857142857E-2"/>
          <c:y val="3.6363636363636362E-2"/>
        </c:manualLayout>
      </c:layout>
      <c:overlay val="0"/>
    </c:title>
    <c:autoTitleDeleted val="0"/>
    <c:plotArea>
      <c:layout>
        <c:manualLayout>
          <c:layoutTarget val="inner"/>
          <c:xMode val="edge"/>
          <c:yMode val="edge"/>
          <c:x val="1.9481862815196149E-2"/>
          <c:y val="0.19727105523657193"/>
          <c:w val="0.91429477096143752"/>
          <c:h val="0.55381710808876161"/>
        </c:manualLayout>
      </c:layout>
      <c:barChart>
        <c:barDir val="col"/>
        <c:grouping val="clustered"/>
        <c:varyColors val="0"/>
        <c:ser>
          <c:idx val="0"/>
          <c:order val="0"/>
          <c:spPr>
            <a:solidFill>
              <a:srgbClr val="00338D"/>
            </a:solidFill>
            <a:ln w="3175">
              <a:solidFill>
                <a:srgbClr val="FFFFFF"/>
              </a:solidFill>
              <a:prstDash val="solid"/>
            </a:ln>
          </c:spPr>
          <c:invertIfNegative val="0"/>
          <c:dPt>
            <c:idx val="5"/>
            <c:invertIfNegative val="0"/>
            <c:bubble3D val="0"/>
            <c:spPr>
              <a:solidFill>
                <a:schemeClr val="accent6"/>
              </a:solidFill>
              <a:ln w="3175">
                <a:solidFill>
                  <a:srgbClr val="FFFFFF"/>
                </a:solidFill>
                <a:prstDash val="solid"/>
              </a:ln>
            </c:spPr>
          </c:dPt>
          <c:dLbls>
            <c:numFmt formatCode="#,##0" sourceLinked="0"/>
            <c:spPr>
              <a:noFill/>
              <a:ln>
                <a:noFill/>
              </a:ln>
              <a:effectLst/>
            </c:spPr>
            <c:txPr>
              <a:bodyPr wrap="square" lIns="38100" tIns="19050" rIns="38100" bIns="19050" anchor="ctr">
                <a:spAutoFit/>
              </a:bodyPr>
              <a:lstStyle/>
              <a:p>
                <a:pPr>
                  <a:defRPr sz="1200" b="1">
                    <a:latin typeface="Univers for KPMG" panose="020B0603020202020204" pitchFamily="34" charset="0"/>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Sheet2!$A$2:$A$8</c:f>
              <c:strCache>
                <c:ptCount val="7"/>
                <c:pt idx="0">
                  <c:v>EUA</c:v>
                </c:pt>
                <c:pt idx="1">
                  <c:v>China</c:v>
                </c:pt>
                <c:pt idx="2">
                  <c:v>Ucrânia</c:v>
                </c:pt>
                <c:pt idx="3">
                  <c:v>Canadá</c:v>
                </c:pt>
                <c:pt idx="4">
                  <c:v>Argentina</c:v>
                </c:pt>
                <c:pt idx="5">
                  <c:v>Brasil</c:v>
                </c:pt>
                <c:pt idx="6">
                  <c:v>Paraguai</c:v>
                </c:pt>
              </c:strCache>
            </c:strRef>
          </c:cat>
          <c:val>
            <c:numRef>
              <c:f>Sheet2!$B$2:$B$8</c:f>
              <c:numCache>
                <c:formatCode>General</c:formatCode>
                <c:ptCount val="7"/>
                <c:pt idx="0">
                  <c:v>438.1</c:v>
                </c:pt>
                <c:pt idx="1">
                  <c:v>359.9</c:v>
                </c:pt>
                <c:pt idx="2">
                  <c:v>275.2</c:v>
                </c:pt>
                <c:pt idx="3">
                  <c:v>41.6</c:v>
                </c:pt>
                <c:pt idx="4">
                  <c:v>25</c:v>
                </c:pt>
                <c:pt idx="5">
                  <c:v>25</c:v>
                </c:pt>
                <c:pt idx="6">
                  <c:v>11.9</c:v>
                </c:pt>
              </c:numCache>
            </c:numRef>
          </c:val>
        </c:ser>
        <c:dLbls>
          <c:showLegendKey val="0"/>
          <c:showVal val="0"/>
          <c:showCatName val="0"/>
          <c:showSerName val="0"/>
          <c:showPercent val="0"/>
          <c:showBubbleSize val="0"/>
        </c:dLbls>
        <c:gapWidth val="40"/>
        <c:axId val="384647152"/>
        <c:axId val="384647544"/>
      </c:barChart>
      <c:catAx>
        <c:axId val="384647152"/>
        <c:scaling>
          <c:orientation val="minMax"/>
        </c:scaling>
        <c:delete val="0"/>
        <c:axPos val="b"/>
        <c:numFmt formatCode="General" sourceLinked="1"/>
        <c:majorTickMark val="out"/>
        <c:minorTickMark val="none"/>
        <c:tickLblPos val="low"/>
        <c:spPr>
          <a:ln w="3175">
            <a:solidFill>
              <a:srgbClr val="000000"/>
            </a:solidFill>
            <a:prstDash val="solid"/>
          </a:ln>
        </c:spPr>
        <c:txPr>
          <a:bodyPr/>
          <a:lstStyle/>
          <a:p>
            <a:pPr algn="ctr">
              <a:defRPr lang="en-US" sz="1200" b="0" i="0" u="none" strike="noStrike" kern="1200" baseline="0">
                <a:solidFill>
                  <a:srgbClr val="000000"/>
                </a:solidFill>
                <a:latin typeface="Univers for KPMG" panose="020B0603020202020204" pitchFamily="34" charset="0"/>
                <a:ea typeface="Arial"/>
                <a:cs typeface="Arial"/>
              </a:defRPr>
            </a:pPr>
            <a:endParaRPr lang="pt-BR"/>
          </a:p>
        </c:txPr>
        <c:crossAx val="384647544"/>
        <c:crosses val="autoZero"/>
        <c:auto val="1"/>
        <c:lblAlgn val="ctr"/>
        <c:lblOffset val="100"/>
        <c:noMultiLvlLbl val="0"/>
      </c:catAx>
      <c:valAx>
        <c:axId val="384647544"/>
        <c:scaling>
          <c:orientation val="minMax"/>
        </c:scaling>
        <c:delete val="1"/>
        <c:axPos val="l"/>
        <c:numFmt formatCode="General" sourceLinked="1"/>
        <c:majorTickMark val="out"/>
        <c:minorTickMark val="none"/>
        <c:tickLblPos val="nextTo"/>
        <c:crossAx val="384647152"/>
        <c:crosses val="autoZero"/>
        <c:crossBetween val="between"/>
      </c:valAx>
      <c:spPr>
        <a:noFill/>
        <a:ln w="25400">
          <a:noFill/>
        </a:ln>
      </c:spPr>
    </c:plotArea>
    <c:plotVisOnly val="1"/>
    <c:dispBlanksAs val="gap"/>
    <c:showDLblsOverMax val="0"/>
  </c:chart>
  <c:spPr>
    <a:noFill/>
    <a:ln w="6350">
      <a:noFill/>
    </a:ln>
  </c:spPr>
  <c:txPr>
    <a:bodyPr/>
    <a:lstStyle/>
    <a:p>
      <a:pPr>
        <a:defRPr sz="800" b="0" i="0">
          <a:solidFill>
            <a:srgbClr val="000000"/>
          </a:solidFill>
          <a:latin typeface="Arial"/>
          <a:ea typeface="Arial"/>
          <a:cs typeface="Arial"/>
        </a:defRPr>
      </a:pPr>
      <a:endParaRPr lang="pt-B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1" i="0" u="none" strike="noStrike" baseline="0">
                <a:solidFill>
                  <a:srgbClr val="001947"/>
                </a:solidFill>
                <a:latin typeface="+mn-lt"/>
                <a:ea typeface="Calibri"/>
                <a:cs typeface="Calibri"/>
              </a:defRPr>
            </a:pPr>
            <a:r>
              <a:rPr lang="en-US" b="1" dirty="0">
                <a:solidFill>
                  <a:srgbClr val="001947"/>
                </a:solidFill>
                <a:latin typeface="+mn-lt"/>
              </a:rPr>
              <a:t>Investimento em </a:t>
            </a:r>
            <a:r>
              <a:rPr lang="en-US" b="1" dirty="0" err="1">
                <a:solidFill>
                  <a:srgbClr val="001947"/>
                </a:solidFill>
                <a:latin typeface="+mn-lt"/>
              </a:rPr>
              <a:t>Infraestrutura</a:t>
            </a:r>
            <a:r>
              <a:rPr lang="en-US" b="1" dirty="0">
                <a:solidFill>
                  <a:srgbClr val="001947"/>
                </a:solidFill>
                <a:latin typeface="+mn-lt"/>
              </a:rPr>
              <a:t> </a:t>
            </a:r>
            <a:r>
              <a:rPr lang="en-US" b="1" dirty="0" smtClean="0">
                <a:solidFill>
                  <a:srgbClr val="001947"/>
                </a:solidFill>
                <a:latin typeface="+mn-lt"/>
              </a:rPr>
              <a:t>no Brasil (% PIB) – </a:t>
            </a:r>
            <a:r>
              <a:rPr lang="en-US" b="1" dirty="0" err="1" smtClean="0">
                <a:solidFill>
                  <a:srgbClr val="001947"/>
                </a:solidFill>
                <a:latin typeface="+mn-lt"/>
              </a:rPr>
              <a:t>Mínimo</a:t>
            </a:r>
            <a:r>
              <a:rPr lang="en-US" b="1" dirty="0" smtClean="0">
                <a:solidFill>
                  <a:srgbClr val="001947"/>
                </a:solidFill>
                <a:latin typeface="+mn-lt"/>
              </a:rPr>
              <a:t> </a:t>
            </a:r>
            <a:r>
              <a:rPr lang="en-US" b="1" dirty="0" err="1" smtClean="0">
                <a:solidFill>
                  <a:srgbClr val="001947"/>
                </a:solidFill>
                <a:latin typeface="+mn-lt"/>
              </a:rPr>
              <a:t>necessário</a:t>
            </a:r>
            <a:r>
              <a:rPr lang="en-US" b="1" dirty="0" smtClean="0">
                <a:solidFill>
                  <a:srgbClr val="001947"/>
                </a:solidFill>
                <a:latin typeface="+mn-lt"/>
              </a:rPr>
              <a:t> de 5%</a:t>
            </a:r>
            <a:endParaRPr lang="en-US" b="1" dirty="0">
              <a:solidFill>
                <a:srgbClr val="001947"/>
              </a:solidFill>
              <a:latin typeface="+mn-lt"/>
            </a:endParaRPr>
          </a:p>
        </c:rich>
      </c:tx>
      <c:layout>
        <c:manualLayout>
          <c:xMode val="edge"/>
          <c:yMode val="edge"/>
          <c:x val="1.5831068784124054E-2"/>
          <c:y val="2.1778199180378981E-2"/>
        </c:manualLayout>
      </c:layout>
      <c:overlay val="0"/>
      <c:spPr>
        <a:noFill/>
      </c:spPr>
    </c:title>
    <c:autoTitleDeleted val="0"/>
    <c:plotArea>
      <c:layout>
        <c:manualLayout>
          <c:layoutTarget val="inner"/>
          <c:xMode val="edge"/>
          <c:yMode val="edge"/>
          <c:x val="1.5130674002751041E-2"/>
          <c:y val="0.2812801459080434"/>
          <c:w val="0.96973865199450038"/>
          <c:h val="0.56993407026753917"/>
        </c:manualLayout>
      </c:layout>
      <c:barChart>
        <c:barDir val="col"/>
        <c:grouping val="clustered"/>
        <c:varyColors val="0"/>
        <c:ser>
          <c:idx val="0"/>
          <c:order val="0"/>
          <c:tx>
            <c:strRef>
              <c:f>'[Worksheet in Book1]Sheet1'!$B$1</c:f>
              <c:strCache>
                <c:ptCount val="1"/>
                <c:pt idx="0">
                  <c:v>% PIB</c:v>
                </c:pt>
              </c:strCache>
            </c:strRef>
          </c:tx>
          <c:spPr>
            <a:solidFill>
              <a:srgbClr val="470A68"/>
            </a:solidFill>
            <a:ln>
              <a:solidFill>
                <a:schemeClr val="bg1"/>
              </a:solidFill>
            </a:ln>
            <a:effectLst>
              <a:outerShdw blurRad="50800" dist="38100" dir="2700000" algn="tl" rotWithShape="0">
                <a:prstClr val="black">
                  <a:alpha val="40000"/>
                </a:prstClr>
              </a:outerShdw>
            </a:effectLst>
          </c:spPr>
          <c:invertIfNegative val="0"/>
          <c:dLbls>
            <c:spPr>
              <a:noFill/>
              <a:ln w="25400">
                <a:noFill/>
              </a:ln>
            </c:spPr>
            <c:txPr>
              <a:bodyPr wrap="square" lIns="38100" tIns="19050" rIns="38100" bIns="19050" anchor="ctr">
                <a:spAutoFit/>
              </a:bodyPr>
              <a:lstStyle/>
              <a:p>
                <a:pPr>
                  <a:defRPr sz="1400" b="1" i="0" u="none" strike="noStrike" baseline="0">
                    <a:solidFill>
                      <a:srgbClr val="6D2077"/>
                    </a:solidFill>
                    <a:latin typeface="+mn-lt"/>
                    <a:ea typeface="Calibri"/>
                    <a:cs typeface="Calibri"/>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'[Worksheet in Book1]Sheet1'!$A$2:$A$13</c:f>
              <c:strCache>
                <c:ptCount val="12"/>
                <c:pt idx="0">
                  <c:v>2003</c:v>
                </c:pt>
                <c:pt idx="1">
                  <c:v>2004</c:v>
                </c:pt>
                <c:pt idx="2">
                  <c:v>2005</c:v>
                </c:pt>
                <c:pt idx="3">
                  <c:v>2006</c:v>
                </c:pt>
                <c:pt idx="4">
                  <c:v>2007</c:v>
                </c:pt>
                <c:pt idx="5">
                  <c:v>2008</c:v>
                </c:pt>
                <c:pt idx="6">
                  <c:v>2009</c:v>
                </c:pt>
                <c:pt idx="7">
                  <c:v>2010</c:v>
                </c:pt>
                <c:pt idx="8">
                  <c:v>2011</c:v>
                </c:pt>
                <c:pt idx="9">
                  <c:v>2012</c:v>
                </c:pt>
                <c:pt idx="10">
                  <c:v>2013</c:v>
                </c:pt>
                <c:pt idx="11">
                  <c:v>2014*</c:v>
                </c:pt>
              </c:strCache>
            </c:strRef>
          </c:cat>
          <c:val>
            <c:numRef>
              <c:f>'[Worksheet in Book1]Sheet1'!$B$2:$B$13</c:f>
              <c:numCache>
                <c:formatCode>0.00%</c:formatCode>
                <c:ptCount val="12"/>
                <c:pt idx="0">
                  <c:v>1.4999999999999999E-2</c:v>
                </c:pt>
                <c:pt idx="1">
                  <c:v>1.67E-2</c:v>
                </c:pt>
                <c:pt idx="2">
                  <c:v>1.83E-2</c:v>
                </c:pt>
                <c:pt idx="3">
                  <c:v>1.8200000000000001E-2</c:v>
                </c:pt>
                <c:pt idx="4">
                  <c:v>1.7999999999999999E-2</c:v>
                </c:pt>
                <c:pt idx="5">
                  <c:v>0.02</c:v>
                </c:pt>
                <c:pt idx="6">
                  <c:v>2.1499999999999998E-2</c:v>
                </c:pt>
                <c:pt idx="7">
                  <c:v>2.1499999999999998E-2</c:v>
                </c:pt>
                <c:pt idx="8">
                  <c:v>2.29E-2</c:v>
                </c:pt>
                <c:pt idx="9">
                  <c:v>2.4299999999999999E-2</c:v>
                </c:pt>
                <c:pt idx="10">
                  <c:v>2.4199999999999999E-2</c:v>
                </c:pt>
                <c:pt idx="11">
                  <c:v>2.47E-2</c:v>
                </c:pt>
              </c:numCache>
            </c:numRef>
          </c:val>
        </c:ser>
        <c:dLbls>
          <c:showLegendKey val="0"/>
          <c:showVal val="0"/>
          <c:showCatName val="0"/>
          <c:showSerName val="0"/>
          <c:showPercent val="0"/>
          <c:showBubbleSize val="0"/>
        </c:dLbls>
        <c:gapWidth val="60"/>
        <c:axId val="384648328"/>
        <c:axId val="384648720"/>
      </c:barChart>
      <c:catAx>
        <c:axId val="384648328"/>
        <c:scaling>
          <c:orientation val="minMax"/>
        </c:scaling>
        <c:delete val="0"/>
        <c:axPos val="b"/>
        <c:numFmt formatCode="General" sourceLinked="1"/>
        <c:majorTickMark val="none"/>
        <c:minorTickMark val="none"/>
        <c:tickLblPos val="nextTo"/>
        <c:txPr>
          <a:bodyPr rot="0" vert="horz"/>
          <a:lstStyle/>
          <a:p>
            <a:pPr algn="ctr">
              <a:defRPr lang="en-US" sz="1400" b="0" i="0" u="none" strike="noStrike" kern="1200" baseline="0">
                <a:solidFill>
                  <a:srgbClr val="000000"/>
                </a:solidFill>
                <a:latin typeface="Univers for KPMG" panose="020B0603020202020204" pitchFamily="34" charset="0"/>
                <a:ea typeface="Arial"/>
                <a:cs typeface="Arial"/>
              </a:defRPr>
            </a:pPr>
            <a:endParaRPr lang="pt-BR"/>
          </a:p>
        </c:txPr>
        <c:crossAx val="384648720"/>
        <c:crosses val="autoZero"/>
        <c:auto val="1"/>
        <c:lblAlgn val="ctr"/>
        <c:lblOffset val="100"/>
        <c:noMultiLvlLbl val="0"/>
      </c:catAx>
      <c:valAx>
        <c:axId val="384648720"/>
        <c:scaling>
          <c:orientation val="minMax"/>
        </c:scaling>
        <c:delete val="1"/>
        <c:axPos val="l"/>
        <c:numFmt formatCode="0.00%" sourceLinked="1"/>
        <c:majorTickMark val="out"/>
        <c:minorTickMark val="none"/>
        <c:tickLblPos val="nextTo"/>
        <c:crossAx val="384648328"/>
        <c:crosses val="autoZero"/>
        <c:crossBetween val="between"/>
      </c:valAx>
      <c:spPr>
        <a:noFill/>
        <a:ln w="25400">
          <a:noFill/>
        </a:ln>
      </c:spPr>
    </c:plotArea>
    <c:plotVisOnly val="1"/>
    <c:dispBlanksAs val="gap"/>
    <c:showDLblsOverMax val="0"/>
  </c:chart>
  <c:txPr>
    <a:bodyPr/>
    <a:lstStyle/>
    <a:p>
      <a:pPr>
        <a:defRPr sz="1200" b="0" i="0" u="none" strike="noStrike" baseline="0">
          <a:solidFill>
            <a:srgbClr val="000000"/>
          </a:solidFill>
          <a:latin typeface="Calibri"/>
          <a:ea typeface="Calibri"/>
          <a:cs typeface="Calibri"/>
        </a:defRPr>
      </a:pPr>
      <a:endParaRPr lang="pt-BR"/>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0.37758</cdr:x>
      <cdr:y>0.45594</cdr:y>
    </cdr:from>
    <cdr:to>
      <cdr:x>0.44569</cdr:x>
      <cdr:y>0.54406</cdr:y>
    </cdr:to>
    <cdr:sp macro="" textlink="">
      <cdr:nvSpPr>
        <cdr:cNvPr id="2" name="TextBox 21"/>
        <cdr:cNvSpPr txBox="1"/>
      </cdr:nvSpPr>
      <cdr:spPr>
        <a:xfrm xmlns:a="http://schemas.openxmlformats.org/drawingml/2006/main">
          <a:off x="3588412" y="1273889"/>
          <a:ext cx="64731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pt-BR" sz="1000" dirty="0" smtClean="0">
              <a:solidFill>
                <a:schemeClr val="bg1"/>
              </a:solidFill>
              <a:latin typeface="Arial" panose="020B0604020202020204" pitchFamily="34" charset="0"/>
              <a:cs typeface="Arial" panose="020B0604020202020204" pitchFamily="34" charset="0"/>
            </a:rPr>
            <a:t>34</a:t>
          </a:r>
          <a:endParaRPr lang="en-US"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0.53401</cdr:x>
      <cdr:y>0.5</cdr:y>
    </cdr:from>
    <cdr:to>
      <cdr:x>0.60212</cdr:x>
      <cdr:y>0.58812</cdr:y>
    </cdr:to>
    <cdr:sp macro="" textlink="">
      <cdr:nvSpPr>
        <cdr:cNvPr id="3" name="TextBox 21"/>
        <cdr:cNvSpPr txBox="1"/>
      </cdr:nvSpPr>
      <cdr:spPr>
        <a:xfrm xmlns:a="http://schemas.openxmlformats.org/drawingml/2006/main">
          <a:off x="5075071" y="1397000"/>
          <a:ext cx="64731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pt-BR" sz="1000" dirty="0" smtClean="0">
              <a:solidFill>
                <a:schemeClr val="bg1"/>
              </a:solidFill>
              <a:latin typeface="Arial" panose="020B0604020202020204" pitchFamily="34" charset="0"/>
              <a:cs typeface="Arial" panose="020B0604020202020204" pitchFamily="34" charset="0"/>
            </a:rPr>
            <a:t>61</a:t>
          </a:r>
          <a:endParaRPr lang="en-US"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0.61362</cdr:x>
      <cdr:y>0.56411</cdr:y>
    </cdr:from>
    <cdr:to>
      <cdr:x>0.68173</cdr:x>
      <cdr:y>0.65224</cdr:y>
    </cdr:to>
    <cdr:sp macro="" textlink="">
      <cdr:nvSpPr>
        <cdr:cNvPr id="4" name="TextBox 21"/>
        <cdr:cNvSpPr txBox="1"/>
      </cdr:nvSpPr>
      <cdr:spPr>
        <a:xfrm xmlns:a="http://schemas.openxmlformats.org/drawingml/2006/main">
          <a:off x="5831724" y="1576136"/>
          <a:ext cx="64731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t-BR" sz="1000" dirty="0" smtClean="0">
              <a:solidFill>
                <a:schemeClr val="bg1"/>
              </a:solidFill>
              <a:latin typeface="Arial" panose="020B0604020202020204" pitchFamily="34" charset="0"/>
              <a:cs typeface="Arial" panose="020B0604020202020204" pitchFamily="34" charset="0"/>
            </a:rPr>
            <a:t>79</a:t>
          </a:r>
          <a:endParaRPr lang="en-US"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0.69155</cdr:x>
      <cdr:y>0.59952</cdr:y>
    </cdr:from>
    <cdr:to>
      <cdr:x>0.75966</cdr:x>
      <cdr:y>0.68765</cdr:y>
    </cdr:to>
    <cdr:sp macro="" textlink="">
      <cdr:nvSpPr>
        <cdr:cNvPr id="5" name="TextBox 21"/>
        <cdr:cNvSpPr txBox="1"/>
      </cdr:nvSpPr>
      <cdr:spPr>
        <a:xfrm xmlns:a="http://schemas.openxmlformats.org/drawingml/2006/main">
          <a:off x="6572335" y="1675062"/>
          <a:ext cx="64731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t-BR" sz="1000" dirty="0" smtClean="0">
              <a:solidFill>
                <a:schemeClr val="bg1"/>
              </a:solidFill>
              <a:latin typeface="Arial" panose="020B0604020202020204" pitchFamily="34" charset="0"/>
              <a:cs typeface="Arial" panose="020B0604020202020204" pitchFamily="34" charset="0"/>
            </a:rPr>
            <a:t>93</a:t>
          </a:r>
          <a:endParaRPr lang="en-US"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0.29661</cdr:x>
      <cdr:y>0.44205</cdr:y>
    </cdr:from>
    <cdr:to>
      <cdr:x>0.36473</cdr:x>
      <cdr:y>0.53017</cdr:y>
    </cdr:to>
    <cdr:sp macro="" textlink="">
      <cdr:nvSpPr>
        <cdr:cNvPr id="6" name="TextBox 21"/>
        <cdr:cNvSpPr txBox="1"/>
      </cdr:nvSpPr>
      <cdr:spPr>
        <a:xfrm xmlns:a="http://schemas.openxmlformats.org/drawingml/2006/main">
          <a:off x="2818949" y="1235078"/>
          <a:ext cx="64731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t-BR" sz="1000" dirty="0" smtClean="0">
              <a:solidFill>
                <a:schemeClr val="bg1"/>
              </a:solidFill>
              <a:latin typeface="Arial" panose="020B0604020202020204" pitchFamily="34" charset="0"/>
              <a:cs typeface="Arial" panose="020B0604020202020204" pitchFamily="34" charset="0"/>
            </a:rPr>
            <a:t>28</a:t>
          </a:r>
          <a:endParaRPr lang="en-US" sz="1000" dirty="0">
            <a:solidFill>
              <a:schemeClr val="bg1"/>
            </a:solidFill>
            <a:latin typeface="Arial" panose="020B0604020202020204" pitchFamily="34" charset="0"/>
            <a:cs typeface="Arial" panose="020B0604020202020204" pitchFamily="34" charset="0"/>
          </a:endParaRP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TLE SLIDE 1 - Right light vertical imag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86" y="1"/>
            <a:ext cx="12192000" cy="6858000"/>
          </a:xfrm>
          <a:prstGeom prst="rect">
            <a:avLst/>
          </a:prstGeom>
        </p:spPr>
      </p:pic>
      <p:sp>
        <p:nvSpPr>
          <p:cNvPr id="8" name="Title 1"/>
          <p:cNvSpPr>
            <a:spLocks noGrp="1"/>
          </p:cNvSpPr>
          <p:nvPr>
            <p:ph type="ctrTitle" hasCustomPrompt="1"/>
          </p:nvPr>
        </p:nvSpPr>
        <p:spPr>
          <a:xfrm>
            <a:off x="980826" y="1435300"/>
            <a:ext cx="6581117" cy="3510000"/>
          </a:xfrm>
        </p:spPr>
        <p:txBody>
          <a:bodyPr anchor="t" anchorCtr="0"/>
          <a:lstStyle>
            <a:lvl1pPr algn="l">
              <a:defRPr sz="11000" baseline="0">
                <a:solidFill>
                  <a:schemeClr val="bg1"/>
                </a:solidFill>
              </a:defRPr>
            </a:lvl1pPr>
          </a:lstStyle>
          <a:p>
            <a:r>
              <a:rPr lang="en-GB" dirty="0" smtClean="0"/>
              <a:t>Title slide 1</a:t>
            </a:r>
            <a:br>
              <a:rPr lang="en-GB" dirty="0" smtClean="0"/>
            </a:br>
            <a:r>
              <a:rPr lang="en-GB" dirty="0" smtClean="0"/>
              <a:t>light right vertical image</a:t>
            </a:r>
            <a:endParaRPr lang="en-US" dirty="0"/>
          </a:p>
        </p:txBody>
      </p:sp>
      <p:sp>
        <p:nvSpPr>
          <p:cNvPr id="16" name="Freeform 19"/>
          <p:cNvSpPr>
            <a:spLocks noChangeAspect="1" noEditPoints="1"/>
          </p:cNvSpPr>
          <p:nvPr userDrawn="1"/>
        </p:nvSpPr>
        <p:spPr bwMode="auto">
          <a:xfrm>
            <a:off x="1000126"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1020425" y="5390900"/>
            <a:ext cx="654151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46144572"/>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 Right dark vertical imag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4771" cy="6858000"/>
          </a:xfrm>
          <a:prstGeom prst="rect">
            <a:avLst/>
          </a:prstGeom>
        </p:spPr>
      </p:pic>
      <p:sp>
        <p:nvSpPr>
          <p:cNvPr id="8" name="Title 1"/>
          <p:cNvSpPr>
            <a:spLocks noGrp="1"/>
          </p:cNvSpPr>
          <p:nvPr>
            <p:ph type="ctrTitle" hasCustomPrompt="1"/>
          </p:nvPr>
        </p:nvSpPr>
        <p:spPr>
          <a:xfrm>
            <a:off x="980826" y="1435300"/>
            <a:ext cx="6581117" cy="3510000"/>
          </a:xfrm>
        </p:spPr>
        <p:txBody>
          <a:bodyPr anchor="t" anchorCtr="0"/>
          <a:lstStyle>
            <a:lvl1pPr algn="l">
              <a:defRPr sz="11000" baseline="0">
                <a:solidFill>
                  <a:schemeClr val="bg1"/>
                </a:solidFill>
              </a:defRPr>
            </a:lvl1pPr>
          </a:lstStyle>
          <a:p>
            <a:r>
              <a:rPr lang="en-GB" dirty="0" smtClean="0"/>
              <a:t>Title slide 2</a:t>
            </a:r>
            <a:br>
              <a:rPr lang="en-GB" dirty="0" smtClean="0"/>
            </a:br>
            <a:r>
              <a:rPr lang="en-GB" dirty="0" smtClean="0"/>
              <a:t>right dark vertical image</a:t>
            </a:r>
            <a:endParaRPr lang="en-US" dirty="0"/>
          </a:p>
        </p:txBody>
      </p:sp>
      <p:sp>
        <p:nvSpPr>
          <p:cNvPr id="16" name="Freeform 19"/>
          <p:cNvSpPr>
            <a:spLocks noChangeAspect="1" noEditPoints="1"/>
          </p:cNvSpPr>
          <p:nvPr userDrawn="1"/>
        </p:nvSpPr>
        <p:spPr bwMode="auto">
          <a:xfrm>
            <a:off x="1000126"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1020425" y="5390900"/>
            <a:ext cx="654151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21991180"/>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 Left light vertical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386" y="1"/>
            <a:ext cx="12192000" cy="6858000"/>
          </a:xfrm>
          <a:prstGeom prst="rect">
            <a:avLst/>
          </a:prstGeom>
        </p:spPr>
      </p:pic>
      <p:sp>
        <p:nvSpPr>
          <p:cNvPr id="8" name="Title 1"/>
          <p:cNvSpPr>
            <a:spLocks noGrp="1"/>
          </p:cNvSpPr>
          <p:nvPr>
            <p:ph type="ctrTitle" hasCustomPrompt="1"/>
          </p:nvPr>
        </p:nvSpPr>
        <p:spPr>
          <a:xfrm>
            <a:off x="4823212" y="1435300"/>
            <a:ext cx="6461087" cy="3510000"/>
          </a:xfrm>
        </p:spPr>
        <p:txBody>
          <a:bodyPr anchor="t" anchorCtr="0"/>
          <a:lstStyle>
            <a:lvl1pPr algn="l">
              <a:defRPr sz="11000" baseline="0">
                <a:solidFill>
                  <a:schemeClr val="bg1"/>
                </a:solidFill>
              </a:defRPr>
            </a:lvl1pPr>
          </a:lstStyle>
          <a:p>
            <a:r>
              <a:rPr lang="en-GB" dirty="0" smtClean="0"/>
              <a:t>Title slide 3</a:t>
            </a:r>
            <a:br>
              <a:rPr lang="en-GB" dirty="0" smtClean="0"/>
            </a:br>
            <a:r>
              <a:rPr lang="en-GB" dirty="0" smtClean="0"/>
              <a:t>left light vertical image</a:t>
            </a:r>
            <a:endParaRPr lang="en-US" dirty="0"/>
          </a:p>
        </p:txBody>
      </p:sp>
      <p:sp>
        <p:nvSpPr>
          <p:cNvPr id="16" name="Freeform 19"/>
          <p:cNvSpPr>
            <a:spLocks noChangeAspect="1" noEditPoints="1"/>
          </p:cNvSpPr>
          <p:nvPr userDrawn="1"/>
        </p:nvSpPr>
        <p:spPr bwMode="auto">
          <a:xfrm>
            <a:off x="4842512"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4862811" y="5390900"/>
            <a:ext cx="642062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196298842"/>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 Left dark vertical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4771" cy="6858000"/>
          </a:xfrm>
          <a:prstGeom prst="rect">
            <a:avLst/>
          </a:prstGeom>
        </p:spPr>
      </p:pic>
      <p:sp>
        <p:nvSpPr>
          <p:cNvPr id="8" name="Title 1"/>
          <p:cNvSpPr>
            <a:spLocks noGrp="1"/>
          </p:cNvSpPr>
          <p:nvPr>
            <p:ph type="ctrTitle" hasCustomPrompt="1"/>
          </p:nvPr>
        </p:nvSpPr>
        <p:spPr>
          <a:xfrm>
            <a:off x="3886200" y="1435300"/>
            <a:ext cx="7313613" cy="3510000"/>
          </a:xfrm>
        </p:spPr>
        <p:txBody>
          <a:bodyPr anchor="t" anchorCtr="0"/>
          <a:lstStyle>
            <a:lvl1pPr algn="l">
              <a:defRPr sz="11000" baseline="0">
                <a:solidFill>
                  <a:schemeClr val="bg1"/>
                </a:solidFill>
              </a:defRPr>
            </a:lvl1pPr>
          </a:lstStyle>
          <a:p>
            <a:r>
              <a:rPr lang="en-GB" dirty="0" smtClean="0"/>
              <a:t>Title slide 4</a:t>
            </a:r>
            <a:br>
              <a:rPr lang="en-GB" dirty="0" smtClean="0"/>
            </a:br>
            <a:r>
              <a:rPr lang="en-GB" dirty="0" smtClean="0"/>
              <a:t>left dark vertical image</a:t>
            </a:r>
            <a:endParaRPr lang="en-US" dirty="0"/>
          </a:p>
        </p:txBody>
      </p:sp>
      <p:sp>
        <p:nvSpPr>
          <p:cNvPr id="16" name="Freeform 19"/>
          <p:cNvSpPr>
            <a:spLocks noChangeAspect="1" noEditPoints="1"/>
          </p:cNvSpPr>
          <p:nvPr userDrawn="1"/>
        </p:nvSpPr>
        <p:spPr bwMode="auto">
          <a:xfrm>
            <a:off x="3905500"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3925798" y="5390900"/>
            <a:ext cx="7267815"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82278889"/>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 Singular imag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17" name="object 3"/>
          <p:cNvSpPr/>
          <p:nvPr userDrawn="1"/>
        </p:nvSpPr>
        <p:spPr>
          <a:xfrm>
            <a:off x="0" y="1"/>
            <a:ext cx="539363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2709863" y="1435300"/>
            <a:ext cx="7022748" cy="3510000"/>
          </a:xfrm>
        </p:spPr>
        <p:txBody>
          <a:bodyPr anchor="t" anchorCtr="0"/>
          <a:lstStyle>
            <a:lvl1pPr algn="l">
              <a:defRPr sz="11000" baseline="0">
                <a:solidFill>
                  <a:schemeClr val="bg1"/>
                </a:solidFill>
              </a:defRPr>
            </a:lvl1pPr>
          </a:lstStyle>
          <a:p>
            <a:r>
              <a:rPr lang="en-US" dirty="0" smtClean="0"/>
              <a:t>Title slide 5</a:t>
            </a:r>
            <a:br>
              <a:rPr lang="en-US" dirty="0" smtClean="0"/>
            </a:br>
            <a:r>
              <a:rPr lang="en-US" dirty="0" smtClean="0"/>
              <a:t>singular </a:t>
            </a:r>
            <a:br>
              <a:rPr lang="en-US" dirty="0" smtClean="0"/>
            </a:br>
            <a:r>
              <a:rPr lang="en-US" dirty="0" smtClean="0"/>
              <a:t>image</a:t>
            </a:r>
            <a:endParaRPr lang="en-US" dirty="0"/>
          </a:p>
        </p:txBody>
      </p:sp>
      <p:sp>
        <p:nvSpPr>
          <p:cNvPr id="16" name="Freeform 19"/>
          <p:cNvSpPr>
            <a:spLocks noChangeAspect="1" noEditPoints="1"/>
          </p:cNvSpPr>
          <p:nvPr userDrawn="1"/>
        </p:nvSpPr>
        <p:spPr bwMode="auto">
          <a:xfrm>
            <a:off x="414362" y="525546"/>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2749463" y="5390900"/>
            <a:ext cx="698314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49499007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73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 No image">
    <p:bg>
      <p:bgPr>
        <a:solidFill>
          <a:schemeClr val="accent1"/>
        </a:solidFill>
        <a:effectLst/>
      </p:bgPr>
    </p:bg>
    <p:spTree>
      <p:nvGrpSpPr>
        <p:cNvPr id="1" name=""/>
        <p:cNvGrpSpPr/>
        <p:nvPr/>
      </p:nvGrpSpPr>
      <p:grpSpPr>
        <a:xfrm>
          <a:off x="0" y="0"/>
          <a:ext cx="0" cy="0"/>
          <a:chOff x="0" y="0"/>
          <a:chExt cx="0" cy="0"/>
        </a:xfrm>
      </p:grpSpPr>
      <p:sp>
        <p:nvSpPr>
          <p:cNvPr id="7"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2709863" y="1435300"/>
            <a:ext cx="8489950" cy="3510000"/>
          </a:xfrm>
        </p:spPr>
        <p:txBody>
          <a:bodyPr anchor="t" anchorCtr="0"/>
          <a:lstStyle>
            <a:lvl1pPr algn="l">
              <a:defRPr sz="11000" baseline="0">
                <a:solidFill>
                  <a:schemeClr val="bg1"/>
                </a:solidFill>
              </a:defRPr>
            </a:lvl1pPr>
          </a:lstStyle>
          <a:p>
            <a:r>
              <a:rPr lang="en-GB" dirty="0" smtClean="0"/>
              <a:t>Title Slide 6 – </a:t>
            </a:r>
            <a:br>
              <a:rPr lang="en-GB" dirty="0" smtClean="0"/>
            </a:br>
            <a:r>
              <a:rPr lang="en-GB" dirty="0" smtClean="0"/>
              <a:t>no image</a:t>
            </a:r>
            <a:endParaRPr lang="en-US" dirty="0"/>
          </a:p>
        </p:txBody>
      </p:sp>
      <p:sp>
        <p:nvSpPr>
          <p:cNvPr id="10"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487233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0867071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8400" y="1330126"/>
            <a:ext cx="101952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 name="Title 2"/>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60435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62208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760996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Chart Placeholder 4"/>
          <p:cNvSpPr>
            <a:spLocks noGrp="1"/>
          </p:cNvSpPr>
          <p:nvPr>
            <p:ph type="chart" sz="quarter" idx="13"/>
          </p:nvPr>
        </p:nvSpPr>
        <p:spPr>
          <a:xfrm>
            <a:off x="6220800" y="1330126"/>
            <a:ext cx="4968000" cy="454680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1468853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5" name="Chart Placeholder 4"/>
          <p:cNvSpPr>
            <a:spLocks noGrp="1"/>
          </p:cNvSpPr>
          <p:nvPr>
            <p:ph type="chart" sz="quarter" idx="11"/>
          </p:nvPr>
        </p:nvSpPr>
        <p:spPr>
          <a:xfrm>
            <a:off x="6220800" y="1330126"/>
            <a:ext cx="4968000" cy="4546800"/>
          </a:xfrm>
        </p:spPr>
        <p:txBody>
          <a:bodyPr anchor="ctr"/>
          <a:lstStyle>
            <a:lvl1pPr algn="ctr">
              <a:defRPr/>
            </a:lvl1pPr>
          </a:lstStyle>
          <a:p>
            <a:r>
              <a:rPr lang="en-US" smtClean="0"/>
              <a:t>Click icon to add chart</a:t>
            </a:r>
            <a:endParaRPr lang="en-GB" dirty="0" smtClean="0"/>
          </a:p>
        </p:txBody>
      </p:sp>
      <p:sp>
        <p:nvSpPr>
          <p:cNvPr id="6" name="Chart Placeholder 4"/>
          <p:cNvSpPr>
            <a:spLocks noGrp="1"/>
          </p:cNvSpPr>
          <p:nvPr>
            <p:ph type="chart" sz="quarter" idx="12"/>
          </p:nvPr>
        </p:nvSpPr>
        <p:spPr>
          <a:xfrm>
            <a:off x="1003200" y="1330126"/>
            <a:ext cx="4968000" cy="454680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2290827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3742126"/>
            <a:ext cx="10195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Chart Placeholder 4"/>
          <p:cNvSpPr>
            <a:spLocks noGrp="1"/>
          </p:cNvSpPr>
          <p:nvPr>
            <p:ph type="chart" sz="quarter" idx="11"/>
          </p:nvPr>
        </p:nvSpPr>
        <p:spPr>
          <a:xfrm>
            <a:off x="1003200" y="1331360"/>
            <a:ext cx="10195200" cy="213574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778661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5" name="Chart Placeholder 4"/>
          <p:cNvSpPr>
            <a:spLocks noGrp="1"/>
          </p:cNvSpPr>
          <p:nvPr>
            <p:ph type="chart" sz="quarter" idx="11"/>
          </p:nvPr>
        </p:nvSpPr>
        <p:spPr>
          <a:xfrm>
            <a:off x="4550400" y="1331360"/>
            <a:ext cx="3139200" cy="2134800"/>
          </a:xfrm>
        </p:spPr>
        <p:txBody>
          <a:bodyPr anchor="ctr"/>
          <a:lstStyle>
            <a:lvl1pPr algn="ctr">
              <a:defRPr/>
            </a:lvl1pPr>
          </a:lstStyle>
          <a:p>
            <a:r>
              <a:rPr lang="en-US" smtClean="0"/>
              <a:t>Click icon to add chart</a:t>
            </a:r>
            <a:endParaRPr lang="en-GB" dirty="0" smtClean="0"/>
          </a:p>
        </p:txBody>
      </p:sp>
      <p:sp>
        <p:nvSpPr>
          <p:cNvPr id="6" name="Chart Placeholder 4"/>
          <p:cNvSpPr>
            <a:spLocks noGrp="1"/>
          </p:cNvSpPr>
          <p:nvPr>
            <p:ph type="chart" sz="quarter" idx="12"/>
          </p:nvPr>
        </p:nvSpPr>
        <p:spPr>
          <a:xfrm>
            <a:off x="1003200" y="1331360"/>
            <a:ext cx="3187200" cy="2134800"/>
          </a:xfrm>
        </p:spPr>
        <p:txBody>
          <a:bodyPr anchor="ctr"/>
          <a:lstStyle>
            <a:lvl1pPr algn="ctr">
              <a:defRPr/>
            </a:lvl1pPr>
          </a:lstStyle>
          <a:p>
            <a:r>
              <a:rPr lang="en-US" smtClean="0"/>
              <a:t>Click icon to add chart</a:t>
            </a:r>
            <a:endParaRPr lang="en-GB" dirty="0" smtClean="0"/>
          </a:p>
        </p:txBody>
      </p:sp>
      <p:sp>
        <p:nvSpPr>
          <p:cNvPr id="7" name="Text Placeholder 8"/>
          <p:cNvSpPr>
            <a:spLocks noGrp="1"/>
          </p:cNvSpPr>
          <p:nvPr>
            <p:ph type="body" sz="quarter" idx="10"/>
          </p:nvPr>
        </p:nvSpPr>
        <p:spPr>
          <a:xfrm>
            <a:off x="10032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hart Placeholder 4"/>
          <p:cNvSpPr>
            <a:spLocks noGrp="1"/>
          </p:cNvSpPr>
          <p:nvPr>
            <p:ph type="chart" sz="quarter" idx="13"/>
          </p:nvPr>
        </p:nvSpPr>
        <p:spPr>
          <a:xfrm>
            <a:off x="8049600" y="1331360"/>
            <a:ext cx="3139200" cy="2134800"/>
          </a:xfrm>
        </p:spPr>
        <p:txBody>
          <a:bodyPr anchor="ctr"/>
          <a:lstStyle>
            <a:lvl1pPr algn="ctr">
              <a:defRPr/>
            </a:lvl1pPr>
          </a:lstStyle>
          <a:p>
            <a:r>
              <a:rPr lang="en-US" smtClean="0"/>
              <a:t>Click icon to add chart</a:t>
            </a:r>
            <a:endParaRPr lang="en-GB" dirty="0" smtClean="0"/>
          </a:p>
        </p:txBody>
      </p:sp>
      <p:sp>
        <p:nvSpPr>
          <p:cNvPr id="9" name="Text Placeholder 8"/>
          <p:cNvSpPr>
            <a:spLocks noGrp="1"/>
          </p:cNvSpPr>
          <p:nvPr>
            <p:ph type="body" sz="quarter" idx="14"/>
          </p:nvPr>
        </p:nvSpPr>
        <p:spPr>
          <a:xfrm>
            <a:off x="45024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8"/>
          <p:cNvSpPr>
            <a:spLocks noGrp="1"/>
          </p:cNvSpPr>
          <p:nvPr>
            <p:ph type="body" sz="quarter" idx="15"/>
          </p:nvPr>
        </p:nvSpPr>
        <p:spPr>
          <a:xfrm>
            <a:off x="80016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441336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4" name="Picture Placeholder 3"/>
          <p:cNvSpPr>
            <a:spLocks noGrp="1"/>
          </p:cNvSpPr>
          <p:nvPr>
            <p:ph type="pic" sz="quarter" idx="10"/>
          </p:nvPr>
        </p:nvSpPr>
        <p:spPr>
          <a:xfrm>
            <a:off x="1003200" y="1330126"/>
            <a:ext cx="10195200" cy="4546800"/>
          </a:xfrm>
        </p:spPr>
        <p:txBody>
          <a:bodyPr anchor="ctr"/>
          <a:lstStyle>
            <a:lvl1pPr algn="ctr">
              <a:defRPr/>
            </a:lvl1pPr>
          </a:lstStyle>
          <a:p>
            <a:r>
              <a:rPr lang="en-US" smtClean="0"/>
              <a:t>Click icon to add picture</a:t>
            </a:r>
            <a:endParaRPr lang="en-GB" dirty="0"/>
          </a:p>
        </p:txBody>
      </p:sp>
    </p:spTree>
    <p:extLst>
      <p:ext uri="{BB962C8B-B14F-4D97-AF65-F5344CB8AC3E}">
        <p14:creationId xmlns:p14="http://schemas.microsoft.com/office/powerpoint/2010/main" val="1546685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
            <a:ext cx="12192000" cy="5876925"/>
          </a:xfrm>
        </p:spPr>
        <p:txBody>
          <a:bodyPr anchor="ctr"/>
          <a:lstStyle>
            <a:lvl1pPr algn="ctr">
              <a:defRPr/>
            </a:lvl1pPr>
          </a:lstStyle>
          <a:p>
            <a:r>
              <a:rPr lang="en-US" smtClean="0"/>
              <a:t>Click icon to add picture</a:t>
            </a:r>
            <a:endParaRPr lang="en-GB" dirty="0"/>
          </a:p>
        </p:txBody>
      </p:sp>
      <p:sp>
        <p:nvSpPr>
          <p:cNvPr id="6" name="Shape 8"/>
          <p:cNvSpPr txBox="1">
            <a:spLocks/>
          </p:cNvSpPr>
          <p:nvPr userDrawn="1"/>
        </p:nvSpPr>
        <p:spPr>
          <a:xfrm>
            <a:off x="10739438" y="626699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7" name="TextBox 6"/>
          <p:cNvSpPr txBox="1"/>
          <p:nvPr userDrawn="1"/>
        </p:nvSpPr>
        <p:spPr>
          <a:xfrm>
            <a:off x="2234934" y="6266997"/>
            <a:ext cx="7756800"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600" kern="1200" noProof="0" dirty="0" smtClean="0">
                <a:solidFill>
                  <a:schemeClr val="bg1">
                    <a:lumMod val="65000"/>
                  </a:schemeClr>
                </a:solidFill>
                <a:latin typeface="+mn-lt"/>
                <a:ea typeface="+mn-ea"/>
                <a:cs typeface="+mn-cs"/>
              </a:rPr>
              <a:t>©KPMG 2016. Insert copyright information here. Imagnimus inciis sed maximus, acepedi psandi occum qui coribus et volumquia volo con pe quis ipsae con experfe raerovition pariorem fuga. Ita cores doluptae pro consed mi, ut et adi bea cus sum il magnita tiunteseque sae vel modi rem con errorpor sendiciendes et, optate est, sin non pro dolenda nimint ea doluptur sapernatius eum facernam adipit ex es inverferum eventio rempos inus exererum solutet la quia suntotatem explique mi, comnis es molut eic tem excestis et ellautes.</a:t>
            </a:r>
            <a:endParaRPr lang="en-GB" sz="600" kern="1200" noProof="0" dirty="0">
              <a:solidFill>
                <a:schemeClr val="bg1">
                  <a:lumMod val="65000"/>
                </a:schemeClr>
              </a:solidFill>
              <a:latin typeface="+mn-lt"/>
              <a:ea typeface="+mn-ea"/>
              <a:cs typeface="+mn-cs"/>
            </a:endParaRPr>
          </a:p>
        </p:txBody>
      </p:sp>
      <p:sp>
        <p:nvSpPr>
          <p:cNvPr id="8" name="TextBox 7"/>
          <p:cNvSpPr txBox="1"/>
          <p:nvPr userDrawn="1"/>
        </p:nvSpPr>
        <p:spPr>
          <a:xfrm>
            <a:off x="5059200" y="6637578"/>
            <a:ext cx="2256000" cy="10955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sp>
        <p:nvSpPr>
          <p:cNvPr id="9"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900613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30804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8"/>
          <p:cNvSpPr>
            <a:spLocks noGrp="1"/>
          </p:cNvSpPr>
          <p:nvPr>
            <p:ph type="body" sz="quarter" idx="12"/>
          </p:nvPr>
        </p:nvSpPr>
        <p:spPr>
          <a:xfrm>
            <a:off x="51576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Text Placeholder 8"/>
          <p:cNvSpPr>
            <a:spLocks noGrp="1"/>
          </p:cNvSpPr>
          <p:nvPr>
            <p:ph type="body" sz="quarter" idx="13"/>
          </p:nvPr>
        </p:nvSpPr>
        <p:spPr>
          <a:xfrm>
            <a:off x="72348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12"/>
          <p:cNvSpPr>
            <a:spLocks noGrp="1"/>
          </p:cNvSpPr>
          <p:nvPr>
            <p:ph type="body" sz="quarter" idx="14" hasCustomPrompt="1"/>
          </p:nvPr>
        </p:nvSpPr>
        <p:spPr>
          <a:xfrm>
            <a:off x="1003200" y="1322388"/>
            <a:ext cx="18768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30804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51576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72348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1" name="Text Placeholder 12"/>
          <p:cNvSpPr>
            <a:spLocks noGrp="1"/>
          </p:cNvSpPr>
          <p:nvPr>
            <p:ph type="body" sz="quarter" idx="18" hasCustomPrompt="1"/>
          </p:nvPr>
        </p:nvSpPr>
        <p:spPr>
          <a:xfrm>
            <a:off x="93120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2" name="Text Placeholder 8"/>
          <p:cNvSpPr>
            <a:spLocks noGrp="1"/>
          </p:cNvSpPr>
          <p:nvPr>
            <p:ph type="body" sz="quarter" idx="19"/>
          </p:nvPr>
        </p:nvSpPr>
        <p:spPr>
          <a:xfrm>
            <a:off x="93120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877598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36160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8"/>
          <p:cNvSpPr>
            <a:spLocks noGrp="1"/>
          </p:cNvSpPr>
          <p:nvPr>
            <p:ph type="body" sz="quarter" idx="12"/>
          </p:nvPr>
        </p:nvSpPr>
        <p:spPr>
          <a:xfrm>
            <a:off x="62288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Text Placeholder 8"/>
          <p:cNvSpPr>
            <a:spLocks noGrp="1"/>
          </p:cNvSpPr>
          <p:nvPr>
            <p:ph type="body" sz="quarter" idx="13"/>
          </p:nvPr>
        </p:nvSpPr>
        <p:spPr>
          <a:xfrm>
            <a:off x="88416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12"/>
          <p:cNvSpPr>
            <a:spLocks noGrp="1"/>
          </p:cNvSpPr>
          <p:nvPr>
            <p:ph type="body" sz="quarter" idx="14" hasCustomPrompt="1"/>
          </p:nvPr>
        </p:nvSpPr>
        <p:spPr>
          <a:xfrm>
            <a:off x="994833" y="1322388"/>
            <a:ext cx="23472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3610422"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6226011"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8841600"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Tree>
    <p:extLst>
      <p:ext uri="{BB962C8B-B14F-4D97-AF65-F5344CB8AC3E}">
        <p14:creationId xmlns:p14="http://schemas.microsoft.com/office/powerpoint/2010/main" val="2683865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6" name="Text Placeholder 10"/>
          <p:cNvSpPr>
            <a:spLocks noGrp="1" noChangeAspect="1"/>
          </p:cNvSpPr>
          <p:nvPr>
            <p:ph type="body" sz="quarter" idx="21"/>
          </p:nvPr>
        </p:nvSpPr>
        <p:spPr bwMode="gray">
          <a:xfrm>
            <a:off x="5306559" y="2757950"/>
            <a:ext cx="1660995" cy="1659600"/>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smtClean="0"/>
              <a:t>Click to edit Master text styles</a:t>
            </a:r>
          </a:p>
        </p:txBody>
      </p:sp>
      <p:sp>
        <p:nvSpPr>
          <p:cNvPr id="17" name="Text Placeholder 20"/>
          <p:cNvSpPr>
            <a:spLocks noGrp="1"/>
          </p:cNvSpPr>
          <p:nvPr>
            <p:ph type="body" sz="quarter" idx="26"/>
          </p:nvPr>
        </p:nvSpPr>
        <p:spPr bwMode="gray">
          <a:xfrm>
            <a:off x="1003347"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6" name="Text Placeholder 20"/>
          <p:cNvSpPr>
            <a:spLocks noGrp="1"/>
          </p:cNvSpPr>
          <p:nvPr>
            <p:ph type="body" sz="quarter" idx="48"/>
          </p:nvPr>
        </p:nvSpPr>
        <p:spPr bwMode="gray">
          <a:xfrm>
            <a:off x="1003347" y="401525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2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7" name="Text Placeholder 20"/>
          <p:cNvSpPr>
            <a:spLocks noGrp="1"/>
          </p:cNvSpPr>
          <p:nvPr>
            <p:ph type="body" sz="quarter" idx="50"/>
          </p:nvPr>
        </p:nvSpPr>
        <p:spPr bwMode="gray">
          <a:xfrm>
            <a:off x="7344001"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8" name="Text Placeholder 20"/>
          <p:cNvSpPr>
            <a:spLocks noGrp="1"/>
          </p:cNvSpPr>
          <p:nvPr>
            <p:ph type="body" sz="quarter" idx="52"/>
          </p:nvPr>
        </p:nvSpPr>
        <p:spPr bwMode="gray">
          <a:xfrm>
            <a:off x="7344001" y="4015250"/>
            <a:ext cx="3847695"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9" name="AutoShape 20"/>
          <p:cNvSpPr>
            <a:spLocks noChangeArrowheads="1"/>
          </p:cNvSpPr>
          <p:nvPr userDrawn="1"/>
        </p:nvSpPr>
        <p:spPr bwMode="gray">
          <a:xfrm rot="2700000">
            <a:off x="5088625"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31" name="Text Placeholder 3"/>
          <p:cNvSpPr>
            <a:spLocks noGrp="1"/>
          </p:cNvSpPr>
          <p:nvPr>
            <p:ph type="body" sz="quarter" idx="53"/>
          </p:nvPr>
        </p:nvSpPr>
        <p:spPr>
          <a:xfrm>
            <a:off x="1003347"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2" name="Text Placeholder 3"/>
          <p:cNvSpPr>
            <a:spLocks noGrp="1"/>
          </p:cNvSpPr>
          <p:nvPr>
            <p:ph type="body" sz="quarter" idx="54"/>
          </p:nvPr>
        </p:nvSpPr>
        <p:spPr>
          <a:xfrm>
            <a:off x="1003347"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3" name="Text Placeholder 3"/>
          <p:cNvSpPr>
            <a:spLocks noGrp="1"/>
          </p:cNvSpPr>
          <p:nvPr>
            <p:ph type="body" sz="quarter" idx="55"/>
          </p:nvPr>
        </p:nvSpPr>
        <p:spPr>
          <a:xfrm>
            <a:off x="7342095"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4" name="Text Placeholder 3"/>
          <p:cNvSpPr>
            <a:spLocks noGrp="1"/>
          </p:cNvSpPr>
          <p:nvPr>
            <p:ph type="body" sz="quarter" idx="56"/>
          </p:nvPr>
        </p:nvSpPr>
        <p:spPr>
          <a:xfrm>
            <a:off x="7342095"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AutoShape 20"/>
          <p:cNvSpPr>
            <a:spLocks noChangeArrowheads="1"/>
          </p:cNvSpPr>
          <p:nvPr userDrawn="1"/>
        </p:nvSpPr>
        <p:spPr bwMode="gray">
          <a:xfrm rot="18900000" flipH="1">
            <a:off x="6742978"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1" name="AutoShape 20"/>
          <p:cNvSpPr>
            <a:spLocks noChangeArrowheads="1"/>
          </p:cNvSpPr>
          <p:nvPr userDrawn="1"/>
        </p:nvSpPr>
        <p:spPr bwMode="gray">
          <a:xfrm rot="18900000" flipV="1">
            <a:off x="5088624"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2" name="AutoShape 20"/>
          <p:cNvSpPr>
            <a:spLocks noChangeArrowheads="1"/>
          </p:cNvSpPr>
          <p:nvPr userDrawn="1"/>
        </p:nvSpPr>
        <p:spPr bwMode="gray">
          <a:xfrm rot="2700000" flipH="1" flipV="1">
            <a:off x="6742977"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Tree>
    <p:extLst>
      <p:ext uri="{BB962C8B-B14F-4D97-AF65-F5344CB8AC3E}">
        <p14:creationId xmlns:p14="http://schemas.microsoft.com/office/powerpoint/2010/main" val="1695715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9" name="Text Placeholder 8"/>
          <p:cNvSpPr>
            <a:spLocks noGrp="1"/>
          </p:cNvSpPr>
          <p:nvPr>
            <p:ph type="body" sz="quarter" idx="19"/>
          </p:nvPr>
        </p:nvSpPr>
        <p:spPr>
          <a:xfrm>
            <a:off x="1003200" y="1708149"/>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16" name="Text Placeholder 8"/>
          <p:cNvSpPr>
            <a:spLocks noGrp="1"/>
          </p:cNvSpPr>
          <p:nvPr>
            <p:ph type="body" sz="quarter" idx="21"/>
          </p:nvPr>
        </p:nvSpPr>
        <p:spPr>
          <a:xfrm>
            <a:off x="6220800" y="1708149"/>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7"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Tree>
    <p:extLst>
      <p:ext uri="{BB962C8B-B14F-4D97-AF65-F5344CB8AC3E}">
        <p14:creationId xmlns:p14="http://schemas.microsoft.com/office/powerpoint/2010/main" val="38553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3" name="Text Placeholder 8"/>
          <p:cNvSpPr>
            <a:spLocks noGrp="1"/>
          </p:cNvSpPr>
          <p:nvPr>
            <p:ph type="body" sz="quarter" idx="19"/>
          </p:nvPr>
        </p:nvSpPr>
        <p:spPr>
          <a:xfrm>
            <a:off x="1003200" y="1708150"/>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4"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15" name="Text Placeholder 8"/>
          <p:cNvSpPr>
            <a:spLocks noGrp="1"/>
          </p:cNvSpPr>
          <p:nvPr>
            <p:ph type="body" sz="quarter" idx="21"/>
          </p:nvPr>
        </p:nvSpPr>
        <p:spPr>
          <a:xfrm>
            <a:off x="6220800" y="1708150"/>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21" name="Text Placeholder 8"/>
          <p:cNvSpPr>
            <a:spLocks noGrp="1"/>
          </p:cNvSpPr>
          <p:nvPr>
            <p:ph type="body" sz="quarter" idx="23"/>
          </p:nvPr>
        </p:nvSpPr>
        <p:spPr>
          <a:xfrm>
            <a:off x="1003200" y="4117976"/>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2" name="Text Placeholder 8"/>
          <p:cNvSpPr>
            <a:spLocks noGrp="1"/>
          </p:cNvSpPr>
          <p:nvPr>
            <p:ph type="body" sz="quarter" idx="24"/>
          </p:nvPr>
        </p:nvSpPr>
        <p:spPr>
          <a:xfrm>
            <a:off x="1003200" y="374192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23" name="Text Placeholder 8"/>
          <p:cNvSpPr>
            <a:spLocks noGrp="1"/>
          </p:cNvSpPr>
          <p:nvPr>
            <p:ph type="body" sz="quarter" idx="25"/>
          </p:nvPr>
        </p:nvSpPr>
        <p:spPr>
          <a:xfrm>
            <a:off x="6220800" y="4117976"/>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4" name="Text Placeholder 8"/>
          <p:cNvSpPr>
            <a:spLocks noGrp="1"/>
          </p:cNvSpPr>
          <p:nvPr>
            <p:ph type="body" sz="quarter" idx="26"/>
          </p:nvPr>
        </p:nvSpPr>
        <p:spPr>
          <a:xfrm>
            <a:off x="6220800" y="374192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Tree>
    <p:extLst>
      <p:ext uri="{BB962C8B-B14F-4D97-AF65-F5344CB8AC3E}">
        <p14:creationId xmlns:p14="http://schemas.microsoft.com/office/powerpoint/2010/main" val="955695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mage only">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8624" t="16167" r="19535" b="11976"/>
          <a:stretch/>
        </p:blipFill>
        <p:spPr>
          <a:xfrm>
            <a:off x="0" y="0"/>
            <a:ext cx="12192000" cy="6858000"/>
          </a:xfrm>
          <a:prstGeom prst="rect">
            <a:avLst/>
          </a:prstGeom>
        </p:spPr>
      </p:pic>
      <p:sp>
        <p:nvSpPr>
          <p:cNvPr id="5"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03982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386961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rgbClr val="6D2077"/>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96277108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8981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rgbClr val="00A3A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98115323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200" y="432000"/>
            <a:ext cx="10185600" cy="518400"/>
          </a:xfrm>
        </p:spPr>
        <p:txBody>
          <a:bodyPr/>
          <a:lstStyle>
            <a:lvl1pPr>
              <a:defRPr/>
            </a:lvl1pPr>
          </a:lstStyle>
          <a:p>
            <a:r>
              <a:rPr lang="en-US" dirty="0" smtClean="0"/>
              <a:t>Colors</a:t>
            </a:r>
            <a:endParaRPr lang="en-US" dirty="0"/>
          </a:p>
        </p:txBody>
      </p:sp>
      <p:grpSp>
        <p:nvGrpSpPr>
          <p:cNvPr id="20" name="Group 19"/>
          <p:cNvGrpSpPr/>
          <p:nvPr userDrawn="1"/>
        </p:nvGrpSpPr>
        <p:grpSpPr>
          <a:xfrm>
            <a:off x="1215696" y="1430719"/>
            <a:ext cx="9220656" cy="4323905"/>
            <a:chOff x="752400" y="1211263"/>
            <a:chExt cx="7647063" cy="4594225"/>
          </a:xfrm>
        </p:grpSpPr>
        <p:sp>
          <p:nvSpPr>
            <p:cNvPr id="37" name="TextBox 36"/>
            <p:cNvSpPr txBox="1"/>
            <p:nvPr userDrawn="1"/>
          </p:nvSpPr>
          <p:spPr>
            <a:xfrm>
              <a:off x="752400" y="1211263"/>
              <a:ext cx="828675" cy="504825"/>
            </a:xfrm>
            <a:prstGeom prst="rect">
              <a:avLst/>
            </a:prstGeom>
            <a:noFill/>
          </p:spPr>
          <p:txBody>
            <a:bodyPr wrap="square" lIns="0" tIns="0" rIns="54007" bIns="0" rtlCol="0">
              <a:noAutofit/>
            </a:bodyPr>
            <a:lstStyle/>
            <a:p>
              <a:r>
                <a:rPr lang="en-GB" sz="1000" b="1" dirty="0" smtClean="0">
                  <a:solidFill>
                    <a:schemeClr val="tx2"/>
                  </a:solidFill>
                </a:rPr>
                <a:t>Primary</a:t>
              </a:r>
              <a:endParaRPr lang="en-GB" sz="1000" b="1" dirty="0">
                <a:solidFill>
                  <a:schemeClr val="tx2"/>
                </a:solidFill>
              </a:endParaRPr>
            </a:p>
          </p:txBody>
        </p:sp>
        <p:sp>
          <p:nvSpPr>
            <p:cNvPr id="38" name="TextBox 37"/>
            <p:cNvSpPr txBox="1"/>
            <p:nvPr userDrawn="1"/>
          </p:nvSpPr>
          <p:spPr>
            <a:xfrm>
              <a:off x="752400" y="2257893"/>
              <a:ext cx="898425" cy="504825"/>
            </a:xfrm>
            <a:prstGeom prst="rect">
              <a:avLst/>
            </a:prstGeom>
            <a:noFill/>
          </p:spPr>
          <p:txBody>
            <a:bodyPr wrap="square" lIns="0" tIns="0" rIns="54007" bIns="0" rtlCol="0">
              <a:noAutofit/>
            </a:bodyPr>
            <a:lstStyle/>
            <a:p>
              <a:r>
                <a:rPr lang="en-GB" sz="1000" b="1" dirty="0" smtClean="0">
                  <a:solidFill>
                    <a:schemeClr val="tx2"/>
                  </a:solidFill>
                </a:rPr>
                <a:t>Secondary</a:t>
              </a:r>
              <a:endParaRPr lang="en-GB" sz="1000" b="1" dirty="0">
                <a:solidFill>
                  <a:schemeClr val="tx2"/>
                </a:solidFill>
              </a:endParaRPr>
            </a:p>
          </p:txBody>
        </p:sp>
        <p:sp>
          <p:nvSpPr>
            <p:cNvPr id="39" name="TextBox 38"/>
            <p:cNvSpPr txBox="1"/>
            <p:nvPr userDrawn="1"/>
          </p:nvSpPr>
          <p:spPr>
            <a:xfrm>
              <a:off x="752400" y="3304523"/>
              <a:ext cx="898425" cy="504825"/>
            </a:xfrm>
            <a:prstGeom prst="rect">
              <a:avLst/>
            </a:prstGeom>
            <a:noFill/>
          </p:spPr>
          <p:txBody>
            <a:bodyPr wrap="square" lIns="0" tIns="0" rIns="54007" bIns="0" rtlCol="0">
              <a:noAutofit/>
            </a:bodyPr>
            <a:lstStyle/>
            <a:p>
              <a:r>
                <a:rPr lang="en-GB" sz="1000" b="1" dirty="0" smtClean="0">
                  <a:solidFill>
                    <a:schemeClr val="tx2"/>
                  </a:solidFill>
                </a:rPr>
                <a:t>Tertiary</a:t>
              </a:r>
              <a:endParaRPr lang="en-GB" sz="1000" b="1" dirty="0">
                <a:solidFill>
                  <a:schemeClr val="tx2"/>
                </a:solidFill>
              </a:endParaRPr>
            </a:p>
          </p:txBody>
        </p:sp>
        <p:sp>
          <p:nvSpPr>
            <p:cNvPr id="40" name="Rectangle 39"/>
            <p:cNvSpPr/>
            <p:nvPr userDrawn="1"/>
          </p:nvSpPr>
          <p:spPr>
            <a:xfrm>
              <a:off x="1566545" y="1211263"/>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41" name="Rectangle 40"/>
            <p:cNvSpPr/>
            <p:nvPr userDrawn="1"/>
          </p:nvSpPr>
          <p:spPr>
            <a:xfrm>
              <a:off x="2555365" y="1211263"/>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42" name="Rectangle 41"/>
            <p:cNvSpPr/>
            <p:nvPr userDrawn="1"/>
          </p:nvSpPr>
          <p:spPr>
            <a:xfrm>
              <a:off x="3544185" y="1211263"/>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Blue</a:t>
              </a:r>
            </a:p>
            <a:p>
              <a:pPr algn="ctr"/>
              <a:r>
                <a:rPr lang="en-GB" sz="900" dirty="0" smtClean="0">
                  <a:solidFill>
                    <a:schemeClr val="bg1"/>
                  </a:solidFill>
                </a:rPr>
                <a:t>0 / 145 / 218</a:t>
              </a:r>
              <a:endParaRPr lang="en-GB" sz="900" dirty="0">
                <a:solidFill>
                  <a:schemeClr val="bg1"/>
                </a:solidFill>
              </a:endParaRPr>
            </a:p>
          </p:txBody>
        </p:sp>
        <p:sp>
          <p:nvSpPr>
            <p:cNvPr id="43" name="Rectangle 42"/>
            <p:cNvSpPr/>
            <p:nvPr userDrawn="1"/>
          </p:nvSpPr>
          <p:spPr>
            <a:xfrm>
              <a:off x="1566545" y="2257893"/>
              <a:ext cx="900000" cy="720000"/>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Violet</a:t>
              </a:r>
            </a:p>
            <a:p>
              <a:pPr algn="ctr"/>
              <a:r>
                <a:rPr lang="en-GB" sz="900" smtClean="0">
                  <a:solidFill>
                    <a:schemeClr val="bg1"/>
                  </a:solidFill>
                </a:rPr>
                <a:t>72 / 54 / 152</a:t>
              </a:r>
              <a:endParaRPr lang="en-GB" sz="900" dirty="0">
                <a:solidFill>
                  <a:schemeClr val="bg1"/>
                </a:solidFill>
              </a:endParaRPr>
            </a:p>
          </p:txBody>
        </p:sp>
        <p:sp>
          <p:nvSpPr>
            <p:cNvPr id="44" name="Rectangle 43"/>
            <p:cNvSpPr/>
            <p:nvPr userDrawn="1"/>
          </p:nvSpPr>
          <p:spPr>
            <a:xfrm>
              <a:off x="2555365" y="2257893"/>
              <a:ext cx="900000" cy="720000"/>
            </a:xfrm>
            <a:prstGeom prst="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Purple</a:t>
              </a:r>
            </a:p>
            <a:p>
              <a:pPr algn="ctr"/>
              <a:r>
                <a:rPr lang="en-GB" sz="900" dirty="0" smtClean="0">
                  <a:solidFill>
                    <a:schemeClr val="bg1"/>
                  </a:solidFill>
                </a:rPr>
                <a:t>71 / 10 / 104</a:t>
              </a:r>
              <a:endParaRPr lang="en-GB" sz="900" dirty="0">
                <a:solidFill>
                  <a:schemeClr val="bg1"/>
                </a:solidFill>
              </a:endParaRPr>
            </a:p>
          </p:txBody>
        </p:sp>
        <p:sp>
          <p:nvSpPr>
            <p:cNvPr id="45" name="Rectangle 44"/>
            <p:cNvSpPr/>
            <p:nvPr userDrawn="1"/>
          </p:nvSpPr>
          <p:spPr>
            <a:xfrm>
              <a:off x="3544185" y="2257893"/>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46" name="Rectangle 45"/>
            <p:cNvSpPr/>
            <p:nvPr userDrawn="1"/>
          </p:nvSpPr>
          <p:spPr>
            <a:xfrm>
              <a:off x="4533005" y="2257893"/>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47" name="Rectangle 46"/>
            <p:cNvSpPr/>
            <p:nvPr userDrawn="1"/>
          </p:nvSpPr>
          <p:spPr>
            <a:xfrm>
              <a:off x="1566545" y="3304523"/>
              <a:ext cx="900000" cy="720000"/>
            </a:xfrm>
            <a:prstGeom prst="rect">
              <a:avLst/>
            </a:prstGeom>
            <a:solidFill>
              <a:srgbClr val="009A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 Green</a:t>
              </a:r>
            </a:p>
            <a:p>
              <a:pPr algn="ctr"/>
              <a:r>
                <a:rPr lang="en-GB" sz="900" dirty="0" smtClean="0">
                  <a:solidFill>
                    <a:schemeClr val="bg1"/>
                  </a:solidFill>
                </a:rPr>
                <a:t>0 / 154 / 68</a:t>
              </a:r>
              <a:endParaRPr lang="en-GB" sz="900" dirty="0">
                <a:solidFill>
                  <a:schemeClr val="bg1"/>
                </a:solidFill>
              </a:endParaRPr>
            </a:p>
          </p:txBody>
        </p:sp>
        <p:sp>
          <p:nvSpPr>
            <p:cNvPr id="48" name="Rectangle 47"/>
            <p:cNvSpPr/>
            <p:nvPr userDrawn="1"/>
          </p:nvSpPr>
          <p:spPr>
            <a:xfrm>
              <a:off x="2555365" y="3304523"/>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Green</a:t>
              </a:r>
            </a:p>
            <a:p>
              <a:pPr algn="ctr"/>
              <a:r>
                <a:rPr lang="en-GB" sz="900" smtClean="0">
                  <a:solidFill>
                    <a:schemeClr val="bg1"/>
                  </a:solidFill>
                </a:rPr>
                <a:t>67 / 176 / 42</a:t>
              </a:r>
              <a:endParaRPr lang="en-GB" sz="900" dirty="0">
                <a:solidFill>
                  <a:schemeClr val="bg1"/>
                </a:solidFill>
              </a:endParaRPr>
            </a:p>
          </p:txBody>
        </p:sp>
        <p:sp>
          <p:nvSpPr>
            <p:cNvPr id="49" name="Rectangle 48"/>
            <p:cNvSpPr/>
            <p:nvPr userDrawn="1"/>
          </p:nvSpPr>
          <p:spPr>
            <a:xfrm>
              <a:off x="3544185" y="3304523"/>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50" name="Rectangle 49"/>
            <p:cNvSpPr/>
            <p:nvPr userDrawn="1"/>
          </p:nvSpPr>
          <p:spPr>
            <a:xfrm>
              <a:off x="4533005" y="3304523"/>
              <a:ext cx="900000" cy="720000"/>
            </a:xfrm>
            <a:prstGeom prst="rect">
              <a:avLst/>
            </a:prstGeom>
            <a:solidFill>
              <a:srgbClr val="F68D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Orange</a:t>
              </a:r>
            </a:p>
            <a:p>
              <a:pPr algn="ctr"/>
              <a:r>
                <a:rPr lang="en-GB" sz="900" dirty="0" smtClean="0">
                  <a:solidFill>
                    <a:schemeClr val="bg1"/>
                  </a:solidFill>
                </a:rPr>
                <a:t>246 / 141 / 46</a:t>
              </a:r>
              <a:endParaRPr lang="en-GB" sz="900" dirty="0">
                <a:solidFill>
                  <a:schemeClr val="bg1"/>
                </a:solidFill>
              </a:endParaRPr>
            </a:p>
          </p:txBody>
        </p:sp>
        <p:sp>
          <p:nvSpPr>
            <p:cNvPr id="51" name="Rectangle 50"/>
            <p:cNvSpPr/>
            <p:nvPr userDrawn="1"/>
          </p:nvSpPr>
          <p:spPr>
            <a:xfrm>
              <a:off x="5521825" y="3304523"/>
              <a:ext cx="900000" cy="720000"/>
            </a:xfrm>
            <a:prstGeom prst="rect">
              <a:avLst/>
            </a:prstGeom>
            <a:solidFill>
              <a:srgbClr val="BC20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Red</a:t>
              </a:r>
            </a:p>
            <a:p>
              <a:pPr algn="ctr"/>
              <a:r>
                <a:rPr lang="en-GB" sz="900" smtClean="0">
                  <a:solidFill>
                    <a:schemeClr val="bg1"/>
                  </a:solidFill>
                </a:rPr>
                <a:t>188 / 32 / 75</a:t>
              </a:r>
              <a:endParaRPr lang="en-GB" sz="900" dirty="0">
                <a:solidFill>
                  <a:schemeClr val="bg1"/>
                </a:solidFill>
              </a:endParaRPr>
            </a:p>
          </p:txBody>
        </p:sp>
        <p:sp>
          <p:nvSpPr>
            <p:cNvPr id="52" name="Rectangle 51"/>
            <p:cNvSpPr/>
            <p:nvPr userDrawn="1"/>
          </p:nvSpPr>
          <p:spPr>
            <a:xfrm>
              <a:off x="6510645" y="3304523"/>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53" name="Rectangle 52"/>
            <p:cNvSpPr/>
            <p:nvPr userDrawn="1"/>
          </p:nvSpPr>
          <p:spPr>
            <a:xfrm>
              <a:off x="1566545" y="4285386"/>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54" name="Rectangle 53"/>
            <p:cNvSpPr/>
            <p:nvPr userDrawn="1"/>
          </p:nvSpPr>
          <p:spPr>
            <a:xfrm>
              <a:off x="4533005" y="4285386"/>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55" name="Rectangle 54"/>
            <p:cNvSpPr/>
            <p:nvPr userDrawn="1"/>
          </p:nvSpPr>
          <p:spPr>
            <a:xfrm>
              <a:off x="2555365" y="4285386"/>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Blue</a:t>
              </a:r>
            </a:p>
            <a:p>
              <a:pPr algn="ctr"/>
              <a:r>
                <a:rPr lang="en-GB" sz="900" smtClean="0">
                  <a:solidFill>
                    <a:schemeClr val="bg1"/>
                  </a:solidFill>
                </a:rPr>
                <a:t>0 / 145 / 218</a:t>
              </a:r>
              <a:endParaRPr lang="en-GB" sz="900" dirty="0">
                <a:solidFill>
                  <a:schemeClr val="bg1"/>
                </a:solidFill>
              </a:endParaRPr>
            </a:p>
          </p:txBody>
        </p:sp>
        <p:sp>
          <p:nvSpPr>
            <p:cNvPr id="56" name="Rectangle 55"/>
            <p:cNvSpPr/>
            <p:nvPr userDrawn="1"/>
          </p:nvSpPr>
          <p:spPr>
            <a:xfrm>
              <a:off x="3544185" y="4285386"/>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57" name="Rectangle 56"/>
            <p:cNvSpPr/>
            <p:nvPr userDrawn="1"/>
          </p:nvSpPr>
          <p:spPr>
            <a:xfrm>
              <a:off x="5521825" y="4285386"/>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58" name="Rectangle 57"/>
            <p:cNvSpPr/>
            <p:nvPr userDrawn="1"/>
          </p:nvSpPr>
          <p:spPr>
            <a:xfrm>
              <a:off x="7499463" y="4285386"/>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Green</a:t>
              </a:r>
            </a:p>
            <a:p>
              <a:pPr algn="ctr"/>
              <a:r>
                <a:rPr lang="en-GB" sz="900" dirty="0" smtClean="0">
                  <a:solidFill>
                    <a:schemeClr val="bg1"/>
                  </a:solidFill>
                </a:rPr>
                <a:t>67 / 176 / 42</a:t>
              </a:r>
              <a:endParaRPr lang="en-GB" sz="900" dirty="0">
                <a:solidFill>
                  <a:schemeClr val="bg1"/>
                </a:solidFill>
              </a:endParaRPr>
            </a:p>
          </p:txBody>
        </p:sp>
        <p:sp>
          <p:nvSpPr>
            <p:cNvPr id="59" name="Rectangle 58"/>
            <p:cNvSpPr/>
            <p:nvPr userDrawn="1"/>
          </p:nvSpPr>
          <p:spPr>
            <a:xfrm>
              <a:off x="6510645" y="4285386"/>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60" name="Rectangle 59"/>
            <p:cNvSpPr/>
            <p:nvPr userDrawn="1"/>
          </p:nvSpPr>
          <p:spPr>
            <a:xfrm>
              <a:off x="1566545" y="5085488"/>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61" name="Rectangle 60"/>
            <p:cNvSpPr/>
            <p:nvPr userDrawn="1"/>
          </p:nvSpPr>
          <p:spPr>
            <a:xfrm>
              <a:off x="2555365" y="5085488"/>
              <a:ext cx="900000" cy="720000"/>
            </a:xfrm>
            <a:prstGeom prst="rect">
              <a:avLst/>
            </a:prstGeom>
            <a:solidFill>
              <a:srgbClr val="753F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a:t>
              </a:r>
              <a:r>
                <a:rPr lang="en-GB" sz="900" baseline="0" dirty="0" smtClean="0">
                  <a:solidFill>
                    <a:schemeClr val="bg1"/>
                  </a:solidFill>
                </a:rPr>
                <a:t> Brown</a:t>
              </a:r>
            </a:p>
            <a:p>
              <a:pPr algn="ctr"/>
              <a:r>
                <a:rPr lang="en-GB" sz="900" baseline="0" dirty="0" smtClean="0">
                  <a:solidFill>
                    <a:schemeClr val="bg1"/>
                  </a:solidFill>
                </a:rPr>
                <a:t>117 / 63 / 25</a:t>
              </a:r>
              <a:endParaRPr lang="en-GB" sz="900" dirty="0">
                <a:solidFill>
                  <a:schemeClr val="bg1"/>
                </a:solidFill>
              </a:endParaRPr>
            </a:p>
          </p:txBody>
        </p:sp>
        <p:sp>
          <p:nvSpPr>
            <p:cNvPr id="62" name="Rectangle 61"/>
            <p:cNvSpPr/>
            <p:nvPr userDrawn="1"/>
          </p:nvSpPr>
          <p:spPr>
            <a:xfrm>
              <a:off x="3544185" y="5085488"/>
              <a:ext cx="900000" cy="720000"/>
            </a:xfrm>
            <a:prstGeom prst="rect">
              <a:avLst/>
            </a:prstGeom>
            <a:solidFill>
              <a:srgbClr val="9B64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a:t>
              </a:r>
              <a:r>
                <a:rPr lang="en-GB" sz="900" baseline="0" dirty="0" smtClean="0">
                  <a:solidFill>
                    <a:schemeClr val="bg1"/>
                  </a:solidFill>
                </a:rPr>
                <a:t>Brown</a:t>
              </a:r>
            </a:p>
            <a:p>
              <a:pPr algn="ctr"/>
              <a:r>
                <a:rPr lang="en-GB" sz="900" baseline="0" dirty="0" smtClean="0">
                  <a:solidFill>
                    <a:schemeClr val="bg1"/>
                  </a:solidFill>
                </a:rPr>
                <a:t>155 / 100 / 46</a:t>
              </a:r>
              <a:endParaRPr lang="en-GB" sz="900" dirty="0">
                <a:solidFill>
                  <a:schemeClr val="bg1"/>
                </a:solidFill>
              </a:endParaRPr>
            </a:p>
          </p:txBody>
        </p:sp>
        <p:sp>
          <p:nvSpPr>
            <p:cNvPr id="63" name="Rectangle 62"/>
            <p:cNvSpPr/>
            <p:nvPr userDrawn="1"/>
          </p:nvSpPr>
          <p:spPr>
            <a:xfrm>
              <a:off x="5521825" y="5085488"/>
              <a:ext cx="900000" cy="720000"/>
            </a:xfrm>
            <a:prstGeom prst="rect">
              <a:avLst/>
            </a:prstGeom>
            <a:solidFill>
              <a:srgbClr val="E3BC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Beige</a:t>
              </a:r>
            </a:p>
            <a:p>
              <a:pPr algn="ctr"/>
              <a:r>
                <a:rPr lang="en-GB" sz="900" dirty="0" smtClean="0">
                  <a:solidFill>
                    <a:schemeClr val="bg1"/>
                  </a:solidFill>
                </a:rPr>
                <a:t>227 / 188 / 159</a:t>
              </a:r>
              <a:endParaRPr lang="en-GB" sz="900" dirty="0">
                <a:solidFill>
                  <a:schemeClr val="bg1"/>
                </a:solidFill>
              </a:endParaRPr>
            </a:p>
          </p:txBody>
        </p:sp>
        <p:sp>
          <p:nvSpPr>
            <p:cNvPr id="64" name="Rectangle 63"/>
            <p:cNvSpPr/>
            <p:nvPr userDrawn="1"/>
          </p:nvSpPr>
          <p:spPr>
            <a:xfrm>
              <a:off x="4533005" y="5085488"/>
              <a:ext cx="900000" cy="720000"/>
            </a:xfrm>
            <a:prstGeom prst="rect">
              <a:avLst/>
            </a:prstGeom>
            <a:solidFill>
              <a:srgbClr val="9D93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Olive</a:t>
              </a:r>
            </a:p>
            <a:p>
              <a:pPr algn="ctr"/>
              <a:r>
                <a:rPr lang="en-GB" sz="900" dirty="0" smtClean="0">
                  <a:solidFill>
                    <a:schemeClr val="bg1"/>
                  </a:solidFill>
                </a:rPr>
                <a:t>157 / 147 / 117</a:t>
              </a:r>
              <a:endParaRPr lang="en-GB" sz="900" dirty="0">
                <a:solidFill>
                  <a:schemeClr val="bg1"/>
                </a:solidFill>
              </a:endParaRPr>
            </a:p>
          </p:txBody>
        </p:sp>
        <p:sp>
          <p:nvSpPr>
            <p:cNvPr id="65" name="Rectangle 64"/>
            <p:cNvSpPr/>
            <p:nvPr userDrawn="1"/>
          </p:nvSpPr>
          <p:spPr>
            <a:xfrm>
              <a:off x="6510645" y="5085488"/>
              <a:ext cx="900000" cy="720000"/>
            </a:xfrm>
            <a:prstGeom prst="rect">
              <a:avLst/>
            </a:prstGeom>
            <a:solidFill>
              <a:srgbClr val="E368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Pink</a:t>
              </a:r>
            </a:p>
            <a:p>
              <a:pPr algn="ctr"/>
              <a:r>
                <a:rPr lang="en-GB" sz="900" dirty="0" smtClean="0">
                  <a:solidFill>
                    <a:schemeClr val="bg1"/>
                  </a:solidFill>
                </a:rPr>
                <a:t>227 / 104 /</a:t>
              </a:r>
              <a:r>
                <a:rPr lang="en-GB" sz="900" baseline="0" dirty="0" smtClean="0">
                  <a:solidFill>
                    <a:schemeClr val="bg1"/>
                  </a:solidFill>
                </a:rPr>
                <a:t> 119</a:t>
              </a:r>
              <a:endParaRPr lang="en-GB" sz="900" dirty="0">
                <a:solidFill>
                  <a:schemeClr val="bg1"/>
                </a:solidFill>
              </a:endParaRPr>
            </a:p>
          </p:txBody>
        </p:sp>
        <p:sp>
          <p:nvSpPr>
            <p:cNvPr id="66" name="TextBox 65"/>
            <p:cNvSpPr txBox="1"/>
            <p:nvPr userDrawn="1"/>
          </p:nvSpPr>
          <p:spPr>
            <a:xfrm>
              <a:off x="752400" y="4285386"/>
              <a:ext cx="814145" cy="504825"/>
            </a:xfrm>
            <a:prstGeom prst="rect">
              <a:avLst/>
            </a:prstGeom>
            <a:noFill/>
          </p:spPr>
          <p:txBody>
            <a:bodyPr wrap="square" lIns="0" tIns="0" rIns="54007" bIns="0" rtlCol="0">
              <a:noAutofit/>
            </a:bodyPr>
            <a:lstStyle/>
            <a:p>
              <a:r>
                <a:rPr lang="en-GB" sz="1000" b="1" dirty="0" smtClean="0">
                  <a:solidFill>
                    <a:schemeClr val="tx2"/>
                  </a:solidFill>
                </a:rPr>
                <a:t>Colour</a:t>
              </a:r>
              <a:r>
                <a:rPr lang="en-GB" sz="1000" b="1" baseline="0" dirty="0" smtClean="0">
                  <a:solidFill>
                    <a:schemeClr val="tx2"/>
                  </a:solidFill>
                </a:rPr>
                <a:t> o</a:t>
              </a:r>
              <a:r>
                <a:rPr lang="en-GB" sz="1000" b="1" dirty="0" smtClean="0">
                  <a:solidFill>
                    <a:schemeClr val="tx2"/>
                  </a:solidFill>
                </a:rPr>
                <a:t>rder for graphs</a:t>
              </a:r>
              <a:endParaRPr lang="en-GB" sz="1000" b="1" dirty="0">
                <a:solidFill>
                  <a:schemeClr val="tx2"/>
                </a:solidFill>
              </a:endParaRPr>
            </a:p>
          </p:txBody>
        </p:sp>
      </p:grpSp>
    </p:spTree>
    <p:extLst>
      <p:ext uri="{BB962C8B-B14F-4D97-AF65-F5344CB8AC3E}">
        <p14:creationId xmlns:p14="http://schemas.microsoft.com/office/powerpoint/2010/main" val="4128833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16"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 name="Text Placeholder 2"/>
          <p:cNvSpPr>
            <a:spLocks noGrp="1"/>
          </p:cNvSpPr>
          <p:nvPr>
            <p:ph type="body" sz="quarter" idx="11"/>
          </p:nvPr>
        </p:nvSpPr>
        <p:spPr>
          <a:xfrm>
            <a:off x="2729163" y="4771394"/>
            <a:ext cx="7851751" cy="643342"/>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a:p>
            <a:pPr lvl="1"/>
            <a:r>
              <a:rPr lang="en-US" smtClean="0"/>
              <a:t>Second level</a:t>
            </a:r>
          </a:p>
        </p:txBody>
      </p:sp>
      <p:sp>
        <p:nvSpPr>
          <p:cNvPr id="14" name="Text Placeholder 2"/>
          <p:cNvSpPr>
            <a:spLocks noGrp="1"/>
          </p:cNvSpPr>
          <p:nvPr>
            <p:ph type="body" sz="quarter" idx="12"/>
          </p:nvPr>
        </p:nvSpPr>
        <p:spPr>
          <a:xfrm>
            <a:off x="2729163" y="5711030"/>
            <a:ext cx="7851751" cy="169277"/>
          </a:xfrm>
        </p:spPr>
        <p:txBody>
          <a:bodyPr>
            <a:noAutofit/>
          </a:bodyPr>
          <a:lstStyle>
            <a:lvl1pPr>
              <a:buFontTx/>
              <a:buNone/>
              <a:defRPr sz="11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p:txBody>
      </p:sp>
      <p:sp>
        <p:nvSpPr>
          <p:cNvPr id="15" name="Text Placeholder 2"/>
          <p:cNvSpPr>
            <a:spLocks noGrp="1"/>
          </p:cNvSpPr>
          <p:nvPr>
            <p:ph type="body" sz="quarter" idx="13"/>
          </p:nvPr>
        </p:nvSpPr>
        <p:spPr>
          <a:xfrm>
            <a:off x="2729163" y="3831758"/>
            <a:ext cx="7851751" cy="643342"/>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a:p>
            <a:pPr lvl="1"/>
            <a:r>
              <a:rPr lang="en-US" smtClean="0"/>
              <a:t>Second level</a:t>
            </a:r>
          </a:p>
        </p:txBody>
      </p:sp>
      <p:sp>
        <p:nvSpPr>
          <p:cNvPr id="23" name="Text Placeholder 2"/>
          <p:cNvSpPr>
            <a:spLocks noGrp="1"/>
          </p:cNvSpPr>
          <p:nvPr>
            <p:ph type="body" sz="quarter" idx="14"/>
          </p:nvPr>
        </p:nvSpPr>
        <p:spPr>
          <a:xfrm>
            <a:off x="2729163" y="3480007"/>
            <a:ext cx="2411738" cy="119064"/>
          </a:xfrm>
        </p:spPr>
        <p:txBody>
          <a:bodyPr/>
          <a:lstStyle>
            <a:lvl1pPr>
              <a:buFontTx/>
              <a:buNone/>
              <a:defRPr sz="1200" b="1">
                <a:solidFill>
                  <a:schemeClr val="tx2"/>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p:txBody>
      </p:sp>
      <p:sp>
        <p:nvSpPr>
          <p:cNvPr id="24" name="Text Placeholder 2"/>
          <p:cNvSpPr>
            <a:spLocks noGrp="1"/>
          </p:cNvSpPr>
          <p:nvPr>
            <p:ph type="body" sz="quarter" idx="15"/>
          </p:nvPr>
        </p:nvSpPr>
        <p:spPr>
          <a:xfrm>
            <a:off x="5920501" y="3480007"/>
            <a:ext cx="2361268" cy="119064"/>
          </a:xfrm>
        </p:spPr>
        <p:txBody>
          <a:bodyPr/>
          <a:lstStyle>
            <a:lvl1pPr>
              <a:buFontTx/>
              <a:buNone/>
              <a:defRPr sz="1200" b="1">
                <a:solidFill>
                  <a:schemeClr val="tx2"/>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p:txBody>
      </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20501" y="2974450"/>
            <a:ext cx="1325883" cy="381001"/>
          </a:xfrm>
          <a:prstGeom prst="rect">
            <a:avLst/>
          </a:prstGeom>
        </p:spPr>
      </p:pic>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29163" y="2974450"/>
            <a:ext cx="2523749" cy="384049"/>
          </a:xfrm>
          <a:prstGeom prst="rect">
            <a:avLst/>
          </a:prstGeom>
        </p:spPr>
      </p:pic>
      <p:sp>
        <p:nvSpPr>
          <p:cNvPr id="11" name="TextBox 10"/>
          <p:cNvSpPr txBox="1"/>
          <p:nvPr userDrawn="1"/>
        </p:nvSpPr>
        <p:spPr>
          <a:xfrm>
            <a:off x="2594343" y="6637578"/>
            <a:ext cx="6953693" cy="135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spTree>
    <p:extLst>
      <p:ext uri="{BB962C8B-B14F-4D97-AF65-F5344CB8AC3E}">
        <p14:creationId xmlns:p14="http://schemas.microsoft.com/office/powerpoint/2010/main" val="326727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8400" y="431800"/>
            <a:ext cx="10195200" cy="533400"/>
          </a:xfrm>
          <a:prstGeom prst="rect">
            <a:avLst/>
          </a:prstGeom>
        </p:spPr>
        <p:txBody>
          <a:bodyPr vert="horz"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3201" y="1331360"/>
            <a:ext cx="10194470" cy="4545566"/>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9" name="Shape 8"/>
          <p:cNvSpPr txBox="1">
            <a:spLocks/>
          </p:cNvSpPr>
          <p:nvPr userDrawn="1"/>
        </p:nvSpPr>
        <p:spPr>
          <a:xfrm>
            <a:off x="10739438" y="626699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30" name="TextBox 29"/>
          <p:cNvSpPr txBox="1"/>
          <p:nvPr userDrawn="1"/>
        </p:nvSpPr>
        <p:spPr>
          <a:xfrm>
            <a:off x="2234934" y="6266997"/>
            <a:ext cx="5520213"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600" kern="1200" noProof="0" dirty="0" smtClean="0">
                <a:solidFill>
                  <a:schemeClr val="bg1">
                    <a:lumMod val="65000"/>
                  </a:schemeClr>
                </a:solidFill>
                <a:latin typeface="+mn-lt"/>
                <a:ea typeface="+mn-ea"/>
                <a:cs typeface="+mn-cs"/>
              </a:rPr>
              <a:t>© 2016 KPMG Consultoria Ltda., uma sociedade simples brasileira, de responsabilidade limitada, e firma-membro da rede KPMG de firmas-membro independentes e afiliadas à KPMG </a:t>
            </a:r>
            <a:r>
              <a:rPr lang="pt-BR" sz="600" kern="1200" noProof="0" dirty="0" err="1" smtClean="0">
                <a:solidFill>
                  <a:schemeClr val="bg1">
                    <a:lumMod val="65000"/>
                  </a:schemeClr>
                </a:solidFill>
                <a:latin typeface="+mn-lt"/>
                <a:ea typeface="+mn-ea"/>
                <a:cs typeface="+mn-cs"/>
              </a:rPr>
              <a:t>International</a:t>
            </a:r>
            <a:r>
              <a:rPr lang="pt-BR" sz="600" kern="1200" noProof="0" dirty="0" smtClean="0">
                <a:solidFill>
                  <a:schemeClr val="bg1">
                    <a:lumMod val="65000"/>
                  </a:schemeClr>
                </a:solidFill>
                <a:latin typeface="+mn-lt"/>
                <a:ea typeface="+mn-ea"/>
                <a:cs typeface="+mn-cs"/>
              </a:rPr>
              <a:t> </a:t>
            </a:r>
            <a:r>
              <a:rPr lang="pt-BR" sz="600" kern="1200" noProof="0" dirty="0" err="1" smtClean="0">
                <a:solidFill>
                  <a:schemeClr val="bg1">
                    <a:lumMod val="65000"/>
                  </a:schemeClr>
                </a:solidFill>
                <a:latin typeface="+mn-lt"/>
                <a:ea typeface="+mn-ea"/>
                <a:cs typeface="+mn-cs"/>
              </a:rPr>
              <a:t>Cooperative</a:t>
            </a:r>
            <a:r>
              <a:rPr lang="pt-BR" sz="600" kern="1200" noProof="0" dirty="0" smtClean="0">
                <a:solidFill>
                  <a:schemeClr val="bg1">
                    <a:lumMod val="65000"/>
                  </a:schemeClr>
                </a:solidFill>
                <a:latin typeface="+mn-lt"/>
                <a:ea typeface="+mn-ea"/>
                <a:cs typeface="+mn-cs"/>
              </a:rPr>
              <a:t> (“KPMG </a:t>
            </a:r>
            <a:r>
              <a:rPr lang="pt-BR" sz="600" kern="1200" noProof="0" dirty="0" err="1" smtClean="0">
                <a:solidFill>
                  <a:schemeClr val="bg1">
                    <a:lumMod val="65000"/>
                  </a:schemeClr>
                </a:solidFill>
                <a:latin typeface="+mn-lt"/>
                <a:ea typeface="+mn-ea"/>
                <a:cs typeface="+mn-cs"/>
              </a:rPr>
              <a:t>International</a:t>
            </a:r>
            <a:r>
              <a:rPr lang="pt-BR" sz="600" kern="1200" noProof="0" dirty="0" smtClean="0">
                <a:solidFill>
                  <a:schemeClr val="bg1">
                    <a:lumMod val="65000"/>
                  </a:schemeClr>
                </a:solidFill>
                <a:latin typeface="+mn-lt"/>
                <a:ea typeface="+mn-ea"/>
                <a:cs typeface="+mn-cs"/>
              </a:rPr>
              <a:t>”), uma entidade suíça. Todos os direitos reservados. Impresso no Brasil.</a:t>
            </a:r>
            <a:endParaRPr lang="en-GB" sz="600" kern="1200" noProof="0" dirty="0">
              <a:solidFill>
                <a:schemeClr val="bg1">
                  <a:lumMod val="65000"/>
                </a:schemeClr>
              </a:solidFill>
              <a:latin typeface="+mn-lt"/>
              <a:ea typeface="+mn-ea"/>
              <a:cs typeface="+mn-cs"/>
            </a:endParaRPr>
          </a:p>
        </p:txBody>
      </p:sp>
      <p:sp>
        <p:nvSpPr>
          <p:cNvPr id="25" name="TextBox 24"/>
          <p:cNvSpPr txBox="1"/>
          <p:nvPr userDrawn="1"/>
        </p:nvSpPr>
        <p:spPr>
          <a:xfrm>
            <a:off x="2594343" y="6637578"/>
            <a:ext cx="6953693" cy="135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sp>
        <p:nvSpPr>
          <p:cNvPr id="26"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3" r:id="rId3"/>
    <p:sldLayoutId id="2147483706" r:id="rId4"/>
    <p:sldLayoutId id="2147483675" r:id="rId5"/>
    <p:sldLayoutId id="2147483680" r:id="rId6"/>
    <p:sldLayoutId id="2147483666" r:id="rId7"/>
    <p:sldLayoutId id="2147483664" r:id="rId8"/>
    <p:sldLayoutId id="2147483689" r:id="rId9"/>
    <p:sldLayoutId id="2147483690" r:id="rId10"/>
    <p:sldLayoutId id="2147483691" r:id="rId11"/>
    <p:sldLayoutId id="2147483692" r:id="rId12"/>
    <p:sldLayoutId id="2147483693" r:id="rId13"/>
    <p:sldLayoutId id="2147483694" r:id="rId14"/>
    <p:sldLayoutId id="2147483695" r:id="rId15"/>
    <p:sldLayoutId id="2147483701" r:id="rId16"/>
    <p:sldLayoutId id="2147483697" r:id="rId17"/>
    <p:sldLayoutId id="2147483698" r:id="rId18"/>
    <p:sldLayoutId id="2147483699" r:id="rId19"/>
    <p:sldLayoutId id="2147483700" r:id="rId20"/>
    <p:sldLayoutId id="2147483662" r:id="rId21"/>
    <p:sldLayoutId id="2147483682" r:id="rId22"/>
    <p:sldLayoutId id="2147483683" r:id="rId23"/>
    <p:sldLayoutId id="2147483684" r:id="rId24"/>
    <p:sldLayoutId id="2147483685" r:id="rId25"/>
    <p:sldLayoutId id="2147483702" r:id="rId26"/>
    <p:sldLayoutId id="2147483667" r:id="rId27"/>
  </p:sldLayoutIdLst>
  <p:timing>
    <p:tnLst>
      <p:par>
        <p:cTn id="1" dur="indefinite" restart="never" nodeType="tmRoot"/>
      </p:par>
    </p:tnLst>
  </p:timing>
  <p:txStyles>
    <p:titleStyle>
      <a:lvl1pPr algn="l" defTabSz="914400" rtl="0" eaLnBrk="1" latinLnBrk="0" hangingPunct="1">
        <a:lnSpc>
          <a:spcPct val="70000"/>
        </a:lnSpc>
        <a:spcBef>
          <a:spcPct val="0"/>
        </a:spcBef>
        <a:buNone/>
        <a:defRPr sz="54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702" userDrawn="1">
          <p15:clr>
            <a:srgbClr val="F26B43"/>
          </p15:clr>
        </p15:guide>
        <p15:guide id="2" pos="627" userDrawn="1">
          <p15:clr>
            <a:srgbClr val="F26B43"/>
          </p15:clr>
        </p15:guide>
        <p15:guide id="3" pos="7055" userDrawn="1">
          <p15:clr>
            <a:srgbClr val="F26B43"/>
          </p15:clr>
        </p15:guide>
        <p15:guide id="4" orient="horz" pos="833" userDrawn="1">
          <p15:clr>
            <a:srgbClr val="F26B43"/>
          </p15:clr>
        </p15:guide>
        <p15:guide id="5" orient="horz" pos="608" userDrawn="1">
          <p15:clr>
            <a:srgbClr val="F26B43"/>
          </p15:clr>
        </p15:guide>
        <p15:guide id="6" orient="horz" pos="27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chart" Target="../charts/chart6.xml"/><Relationship Id="rId4"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chart" Target="../charts/chart7.xml"/><Relationship Id="rId4"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chart" Target="../charts/chart8.xml"/><Relationship Id="rId4"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chart" Target="../charts/chart10.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chart" Target="../charts/chart9.xml"/><Relationship Id="rId5" Type="http://schemas.openxmlformats.org/officeDocument/2006/relationships/slideLayout" Target="../slideLayouts/slideLayout9.xml"/><Relationship Id="rId4" Type="http://schemas.openxmlformats.org/officeDocument/2006/relationships/tags" Target="../tags/tag14.xml"/></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37321" y="1537540"/>
            <a:ext cx="4517930" cy="2370226"/>
          </a:xfrm>
        </p:spPr>
        <p:txBody>
          <a:bodyPr/>
          <a:lstStyle/>
          <a:p>
            <a:pPr>
              <a:lnSpc>
                <a:spcPts val="6000"/>
              </a:lnSpc>
            </a:pPr>
            <a:r>
              <a:rPr lang="pt-BR" sz="5400" dirty="0" smtClean="0"/>
              <a:t>1º </a:t>
            </a:r>
            <a:r>
              <a:rPr lang="pt-BR" sz="5400" dirty="0"/>
              <a:t>Fórum IBMEC do Agronegócio: Integração e</a:t>
            </a:r>
            <a:br>
              <a:rPr lang="pt-BR" sz="5400" dirty="0"/>
            </a:br>
            <a:r>
              <a:rPr lang="pt-BR" sz="5400" dirty="0"/>
              <a:t>Infraestrutura </a:t>
            </a:r>
            <a:r>
              <a:rPr lang="pt-BR" sz="5400" dirty="0" smtClean="0"/>
              <a:t>Logística</a:t>
            </a:r>
            <a:endParaRPr lang="en-GB" sz="2000" dirty="0">
              <a:latin typeface="+mn-lt"/>
            </a:endParaRPr>
          </a:p>
        </p:txBody>
      </p:sp>
      <p:sp>
        <p:nvSpPr>
          <p:cNvPr id="5" name="Subtitle 4"/>
          <p:cNvSpPr>
            <a:spLocks noGrp="1"/>
          </p:cNvSpPr>
          <p:nvPr>
            <p:ph type="body" sz="quarter" idx="11"/>
          </p:nvPr>
        </p:nvSpPr>
        <p:spPr>
          <a:xfrm>
            <a:off x="437321" y="5390900"/>
            <a:ext cx="3155706" cy="1190204"/>
          </a:xfrm>
        </p:spPr>
        <p:txBody>
          <a:bodyPr/>
          <a:lstStyle/>
          <a:p>
            <a:r>
              <a:rPr lang="en-GB" sz="1600" b="0" dirty="0" smtClean="0"/>
              <a:t>Mauricio Endo</a:t>
            </a:r>
          </a:p>
          <a:p>
            <a:r>
              <a:rPr lang="en-GB" sz="1600" b="0" dirty="0" smtClean="0"/>
              <a:t>KPMG</a:t>
            </a:r>
          </a:p>
          <a:p>
            <a:pPr lvl="1"/>
            <a:r>
              <a:rPr lang="en-GB" sz="1600" dirty="0" smtClean="0"/>
              <a:t>1 de </a:t>
            </a:r>
            <a:r>
              <a:rPr lang="en-GB" sz="1600" dirty="0" err="1" smtClean="0"/>
              <a:t>setembro</a:t>
            </a:r>
            <a:r>
              <a:rPr lang="en-GB" sz="1600" dirty="0" smtClean="0"/>
              <a:t> de </a:t>
            </a:r>
            <a:r>
              <a:rPr lang="en-GB" sz="1600" dirty="0"/>
              <a:t>2016</a:t>
            </a:r>
          </a:p>
        </p:txBody>
      </p:sp>
      <p:sp>
        <p:nvSpPr>
          <p:cNvPr id="2" name="Rectangle 1"/>
          <p:cNvSpPr/>
          <p:nvPr/>
        </p:nvSpPr>
        <p:spPr>
          <a:xfrm>
            <a:off x="347933" y="3985252"/>
            <a:ext cx="4094671" cy="923330"/>
          </a:xfrm>
          <a:prstGeom prst="rect">
            <a:avLst/>
          </a:prstGeom>
        </p:spPr>
        <p:txBody>
          <a:bodyPr wrap="square">
            <a:spAutoFit/>
          </a:bodyPr>
          <a:lstStyle/>
          <a:p>
            <a:r>
              <a:rPr lang="pt-BR" b="1" dirty="0">
                <a:solidFill>
                  <a:schemeClr val="bg1"/>
                </a:solidFill>
              </a:rPr>
              <a:t>Painel 2 - Logística de Escoamento: Rodovias, Ferrovias e</a:t>
            </a:r>
            <a:br>
              <a:rPr lang="pt-BR" b="1" dirty="0">
                <a:solidFill>
                  <a:schemeClr val="bg1"/>
                </a:solidFill>
              </a:rPr>
            </a:br>
            <a:r>
              <a:rPr lang="pt-BR" b="1" dirty="0">
                <a:solidFill>
                  <a:schemeClr val="bg1"/>
                </a:solidFill>
              </a:rPr>
              <a:t>Terminais Portuários</a:t>
            </a:r>
          </a:p>
        </p:txBody>
      </p:sp>
    </p:spTree>
    <p:extLst>
      <p:ext uri="{BB962C8B-B14F-4D97-AF65-F5344CB8AC3E}">
        <p14:creationId xmlns:p14="http://schemas.microsoft.com/office/powerpoint/2010/main" val="438289615"/>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5"/>
          <p:cNvGraphicFramePr>
            <a:graphicFrameLocks/>
          </p:cNvGraphicFramePr>
          <p:nvPr>
            <p:extLst>
              <p:ext uri="{D42A27DB-BD31-4B8C-83A1-F6EECF244321}">
                <p14:modId xmlns:p14="http://schemas.microsoft.com/office/powerpoint/2010/main" val="260670448"/>
              </p:ext>
            </p:extLst>
          </p:nvPr>
        </p:nvGraphicFramePr>
        <p:xfrm>
          <a:off x="801852" y="1094039"/>
          <a:ext cx="9959927" cy="3254375"/>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a:xfrm>
            <a:off x="1005619" y="432000"/>
            <a:ext cx="7639200" cy="518400"/>
          </a:xfrm>
        </p:spPr>
        <p:txBody>
          <a:bodyPr/>
          <a:lstStyle/>
          <a:p>
            <a:r>
              <a:rPr lang="en-GB" dirty="0" err="1" smtClean="0"/>
              <a:t>Produção</a:t>
            </a:r>
            <a:r>
              <a:rPr lang="en-GB" dirty="0" smtClean="0"/>
              <a:t> de </a:t>
            </a:r>
            <a:r>
              <a:rPr lang="en-GB" dirty="0" err="1" smtClean="0"/>
              <a:t>soja</a:t>
            </a:r>
            <a:r>
              <a:rPr lang="en-GB" dirty="0" smtClean="0"/>
              <a:t> e </a:t>
            </a:r>
            <a:r>
              <a:rPr lang="en-GB" dirty="0" err="1" smtClean="0"/>
              <a:t>milho</a:t>
            </a:r>
            <a:r>
              <a:rPr lang="en-GB" dirty="0" smtClean="0"/>
              <a:t> no Brasil</a:t>
            </a:r>
            <a:endParaRPr lang="en-GB" dirty="0"/>
          </a:p>
        </p:txBody>
      </p:sp>
      <p:graphicFrame>
        <p:nvGraphicFramePr>
          <p:cNvPr id="8" name="Chart4"/>
          <p:cNvGraphicFramePr>
            <a:graphicFrameLocks/>
          </p:cNvGraphicFramePr>
          <p:nvPr>
            <p:extLst>
              <p:ext uri="{D42A27DB-BD31-4B8C-83A1-F6EECF244321}">
                <p14:modId xmlns:p14="http://schemas.microsoft.com/office/powerpoint/2010/main" val="1290196879"/>
              </p:ext>
            </p:extLst>
          </p:nvPr>
        </p:nvGraphicFramePr>
        <p:xfrm>
          <a:off x="1238492" y="3528423"/>
          <a:ext cx="9523287" cy="279400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Arrow Connector 9"/>
          <p:cNvCxnSpPr/>
          <p:nvPr/>
        </p:nvCxnSpPr>
        <p:spPr>
          <a:xfrm flipV="1">
            <a:off x="1607591" y="1771457"/>
            <a:ext cx="7813870" cy="520705"/>
          </a:xfrm>
          <a:prstGeom prst="straightConnector1">
            <a:avLst/>
          </a:prstGeom>
          <a:ln>
            <a:solidFill>
              <a:srgbClr val="00338D"/>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710622" y="4070472"/>
            <a:ext cx="7710839" cy="679825"/>
          </a:xfrm>
          <a:prstGeom prst="straightConnector1">
            <a:avLst/>
          </a:prstGeom>
          <a:ln>
            <a:solidFill>
              <a:srgbClr val="00338D"/>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21361721">
            <a:off x="4585093" y="1576393"/>
            <a:ext cx="3491552" cy="211016"/>
          </a:xfrm>
          <a:prstGeom prst="rect">
            <a:avLst/>
          </a:prstGeom>
          <a:noFill/>
        </p:spPr>
        <p:txBody>
          <a:bodyPr wrap="square" lIns="54610" tIns="54610" rIns="54610" bIns="54610" rtlCol="0">
            <a:noAutofit/>
          </a:bodyPr>
          <a:lstStyle/>
          <a:p>
            <a:pPr>
              <a:spcAft>
                <a:spcPts val="600"/>
              </a:spcAft>
            </a:pPr>
            <a:r>
              <a:rPr lang="pt-BR" sz="1200" dirty="0" smtClean="0">
                <a:solidFill>
                  <a:schemeClr val="tx2"/>
                </a:solidFill>
              </a:rPr>
              <a:t>CAGR= 6,4% (Crescimento Total = 75%)</a:t>
            </a:r>
            <a:endParaRPr lang="en-US" sz="1200" dirty="0" err="1" smtClean="0">
              <a:solidFill>
                <a:schemeClr val="tx2"/>
              </a:solidFill>
            </a:endParaRPr>
          </a:p>
        </p:txBody>
      </p:sp>
      <p:sp>
        <p:nvSpPr>
          <p:cNvPr id="13" name="TextBox 12"/>
          <p:cNvSpPr txBox="1"/>
          <p:nvPr/>
        </p:nvSpPr>
        <p:spPr>
          <a:xfrm rot="21340467">
            <a:off x="4828186" y="3955981"/>
            <a:ext cx="3504574" cy="211016"/>
          </a:xfrm>
          <a:prstGeom prst="rect">
            <a:avLst/>
          </a:prstGeom>
          <a:noFill/>
        </p:spPr>
        <p:txBody>
          <a:bodyPr wrap="square" lIns="54610" tIns="54610" rIns="54610" bIns="54610" rtlCol="0">
            <a:noAutofit/>
          </a:bodyPr>
          <a:lstStyle/>
          <a:p>
            <a:pPr>
              <a:spcAft>
                <a:spcPts val="600"/>
              </a:spcAft>
            </a:pPr>
            <a:r>
              <a:rPr lang="pt-BR" sz="1200" dirty="0" smtClean="0">
                <a:solidFill>
                  <a:schemeClr val="tx2"/>
                </a:solidFill>
              </a:rPr>
              <a:t>CAGR= 8,0% (Crescimento Total = 99%)</a:t>
            </a:r>
            <a:endParaRPr lang="en-US" sz="1200" dirty="0" err="1" smtClean="0">
              <a:solidFill>
                <a:schemeClr val="tx2"/>
              </a:solidFill>
            </a:endParaRPr>
          </a:p>
        </p:txBody>
      </p:sp>
      <p:sp>
        <p:nvSpPr>
          <p:cNvPr id="19" name="TextBox 18"/>
          <p:cNvSpPr txBox="1"/>
          <p:nvPr/>
        </p:nvSpPr>
        <p:spPr>
          <a:xfrm>
            <a:off x="957269" y="6039201"/>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a:t>
            </a:r>
            <a:r>
              <a:rPr lang="pt-BR" sz="900" dirty="0" smtClean="0">
                <a:solidFill>
                  <a:schemeClr val="tx2"/>
                </a:solidFill>
              </a:rPr>
              <a:t>CONAB</a:t>
            </a:r>
            <a:endParaRPr lang="en-US" sz="900" dirty="0" err="1">
              <a:solidFill>
                <a:schemeClr val="tx2"/>
              </a:solidFill>
            </a:endParaRPr>
          </a:p>
        </p:txBody>
      </p:sp>
    </p:spTree>
    <p:extLst>
      <p:ext uri="{BB962C8B-B14F-4D97-AF65-F5344CB8AC3E}">
        <p14:creationId xmlns:p14="http://schemas.microsoft.com/office/powerpoint/2010/main" val="3531348748"/>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005620" y="432000"/>
            <a:ext cx="7639200" cy="518400"/>
          </a:xfrm>
        </p:spPr>
        <p:txBody>
          <a:bodyPr/>
          <a:lstStyle/>
          <a:p>
            <a:r>
              <a:rPr lang="en-GB" dirty="0" err="1"/>
              <a:t>Maiores</a:t>
            </a:r>
            <a:r>
              <a:rPr lang="en-GB" dirty="0"/>
              <a:t> </a:t>
            </a:r>
            <a:r>
              <a:rPr lang="en-GB" dirty="0" err="1"/>
              <a:t>exportadores</a:t>
            </a:r>
            <a:r>
              <a:rPr lang="en-GB" dirty="0"/>
              <a:t> de </a:t>
            </a:r>
            <a:r>
              <a:rPr lang="en-GB" dirty="0" err="1" smtClean="0"/>
              <a:t>soja</a:t>
            </a:r>
            <a:r>
              <a:rPr lang="en-GB" dirty="0" smtClean="0"/>
              <a:t> e </a:t>
            </a:r>
            <a:r>
              <a:rPr lang="en-GB" dirty="0" err="1" smtClean="0"/>
              <a:t>milho</a:t>
            </a:r>
            <a:endParaRPr lang="en-GB" dirty="0"/>
          </a:p>
        </p:txBody>
      </p:sp>
      <p:sp>
        <p:nvSpPr>
          <p:cNvPr id="9" name="Text Placeholder 2"/>
          <p:cNvSpPr>
            <a:spLocks noGrp="1"/>
          </p:cNvSpPr>
          <p:nvPr>
            <p:ph type="body" sz="quarter" idx="10"/>
          </p:nvPr>
        </p:nvSpPr>
        <p:spPr>
          <a:xfrm>
            <a:off x="1005620" y="1336210"/>
            <a:ext cx="4748199" cy="4594225"/>
          </a:xfrm>
        </p:spPr>
        <p:txBody>
          <a:bodyPr/>
          <a:lstStyle/>
          <a:p>
            <a:r>
              <a:rPr lang="pt-BR" sz="1400" dirty="0" smtClean="0">
                <a:solidFill>
                  <a:srgbClr val="6D2077"/>
                </a:solidFill>
              </a:rPr>
              <a:t>O Brasil é o Segundo maior produtor de Soja no mundo, atrás apenas dos Estados Unidos.</a:t>
            </a:r>
          </a:p>
          <a:p>
            <a:r>
              <a:rPr lang="pt-BR" sz="1400" dirty="0" smtClean="0">
                <a:solidFill>
                  <a:srgbClr val="6D2077"/>
                </a:solidFill>
              </a:rPr>
              <a:t>Porém, o País é o principal exportador mundial e junto com os Estados Unidos somaram 81% das exportações mundiais na safra de 2015/16.</a:t>
            </a:r>
            <a:endParaRPr lang="pt-BR" sz="1400" dirty="0">
              <a:solidFill>
                <a:srgbClr val="6D2077"/>
              </a:solidFill>
            </a:endParaRPr>
          </a:p>
        </p:txBody>
      </p:sp>
      <p:sp>
        <p:nvSpPr>
          <p:cNvPr id="10" name="Text Placeholder 3"/>
          <p:cNvSpPr>
            <a:spLocks noGrp="1"/>
          </p:cNvSpPr>
          <p:nvPr>
            <p:ph type="body" sz="quarter" idx="11"/>
          </p:nvPr>
        </p:nvSpPr>
        <p:spPr>
          <a:xfrm>
            <a:off x="6599208" y="1322142"/>
            <a:ext cx="5037826" cy="4594225"/>
          </a:xfrm>
        </p:spPr>
        <p:txBody>
          <a:bodyPr vert="horz" lIns="0" tIns="0" rIns="0" bIns="0" rtlCol="0" anchor="t" anchorCtr="0">
            <a:noAutofit/>
          </a:bodyPr>
          <a:lstStyle/>
          <a:p>
            <a:r>
              <a:rPr lang="pt-BR" sz="1400" dirty="0">
                <a:solidFill>
                  <a:srgbClr val="6D2077"/>
                </a:solidFill>
              </a:rPr>
              <a:t>Na cultura do milho os Estados Unidos são os maiores produtores e exportadores mundiais, representando 41% do Mercado. </a:t>
            </a:r>
          </a:p>
          <a:p>
            <a:r>
              <a:rPr lang="pt-BR" sz="1400" dirty="0">
                <a:solidFill>
                  <a:srgbClr val="6D2077"/>
                </a:solidFill>
              </a:rPr>
              <a:t>O Brasil é o terceiro maior exportador de milho no mundo com 15% do comércio </a:t>
            </a:r>
            <a:r>
              <a:rPr lang="pt-BR" sz="1400" dirty="0" smtClean="0">
                <a:solidFill>
                  <a:srgbClr val="6D2077"/>
                </a:solidFill>
              </a:rPr>
              <a:t>mundial na safra de 2015/2016</a:t>
            </a:r>
            <a:endParaRPr lang="pt-BR" sz="1400" dirty="0">
              <a:solidFill>
                <a:srgbClr val="6D2077"/>
              </a:solidFill>
            </a:endParaRPr>
          </a:p>
        </p:txBody>
      </p:sp>
      <p:graphicFrame>
        <p:nvGraphicFramePr>
          <p:cNvPr id="15" name="Chart2"/>
          <p:cNvGraphicFramePr>
            <a:graphicFrameLocks/>
          </p:cNvGraphicFramePr>
          <p:nvPr>
            <p:extLst>
              <p:ext uri="{D42A27DB-BD31-4B8C-83A1-F6EECF244321}">
                <p14:modId xmlns:p14="http://schemas.microsoft.com/office/powerpoint/2010/main" val="3932112399"/>
              </p:ext>
            </p:extLst>
          </p:nvPr>
        </p:nvGraphicFramePr>
        <p:xfrm>
          <a:off x="-669701" y="2530312"/>
          <a:ext cx="6601978" cy="37215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3"/>
          <p:cNvGraphicFramePr>
            <a:graphicFrameLocks/>
          </p:cNvGraphicFramePr>
          <p:nvPr>
            <p:extLst>
              <p:ext uri="{D42A27DB-BD31-4B8C-83A1-F6EECF244321}">
                <p14:modId xmlns:p14="http://schemas.microsoft.com/office/powerpoint/2010/main" val="608047160"/>
              </p:ext>
            </p:extLst>
          </p:nvPr>
        </p:nvGraphicFramePr>
        <p:xfrm>
          <a:off x="4923839" y="2530312"/>
          <a:ext cx="6821693" cy="392438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10470637" y="5745613"/>
            <a:ext cx="1506706" cy="184822"/>
          </a:xfrm>
          <a:prstGeom prst="rect">
            <a:avLst/>
          </a:prstGeom>
          <a:noFill/>
        </p:spPr>
        <p:txBody>
          <a:bodyPr wrap="square" lIns="54610" tIns="54610" rIns="54610" bIns="54610" rtlCol="0">
            <a:noAutofit/>
          </a:bodyPr>
          <a:lstStyle/>
          <a:p>
            <a:pPr>
              <a:spcAft>
                <a:spcPts val="600"/>
              </a:spcAft>
            </a:pPr>
            <a:r>
              <a:rPr lang="pt-BR" sz="900" dirty="0" err="1" smtClean="0">
                <a:solidFill>
                  <a:schemeClr val="tx2"/>
                </a:solidFill>
              </a:rPr>
              <a:t>Fonte:FIESP</a:t>
            </a:r>
            <a:endParaRPr lang="en-US" sz="900" dirty="0" err="1">
              <a:solidFill>
                <a:schemeClr val="tx2"/>
              </a:solidFill>
            </a:endParaRPr>
          </a:p>
        </p:txBody>
      </p:sp>
    </p:spTree>
    <p:extLst>
      <p:ext uri="{BB962C8B-B14F-4D97-AF65-F5344CB8AC3E}">
        <p14:creationId xmlns:p14="http://schemas.microsoft.com/office/powerpoint/2010/main" val="1477137931"/>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1"/>
          <p:cNvGraphicFramePr>
            <a:graphicFrameLocks/>
          </p:cNvGraphicFramePr>
          <p:nvPr>
            <p:extLst>
              <p:ext uri="{D42A27DB-BD31-4B8C-83A1-F6EECF244321}">
                <p14:modId xmlns:p14="http://schemas.microsoft.com/office/powerpoint/2010/main" val="2968469004"/>
              </p:ext>
            </p:extLst>
          </p:nvPr>
        </p:nvGraphicFramePr>
        <p:xfrm>
          <a:off x="1003200" y="1696634"/>
          <a:ext cx="10044551" cy="383196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GB" dirty="0" smtClean="0"/>
              <a:t>Ranking de </a:t>
            </a:r>
            <a:r>
              <a:rPr lang="en-GB" dirty="0" err="1" smtClean="0"/>
              <a:t>Infraestrutura</a:t>
            </a:r>
            <a:r>
              <a:rPr lang="en-GB" dirty="0" smtClean="0"/>
              <a:t> - WEF</a:t>
            </a:r>
            <a:endParaRPr lang="en-GB" dirty="0"/>
          </a:p>
        </p:txBody>
      </p:sp>
      <p:sp>
        <p:nvSpPr>
          <p:cNvPr id="3" name="Text Placeholder 2"/>
          <p:cNvSpPr>
            <a:spLocks noGrp="1"/>
          </p:cNvSpPr>
          <p:nvPr>
            <p:ph type="body" sz="quarter" idx="10"/>
          </p:nvPr>
        </p:nvSpPr>
        <p:spPr>
          <a:xfrm>
            <a:off x="1003200" y="1411166"/>
            <a:ext cx="6907223" cy="285468"/>
          </a:xfrm>
        </p:spPr>
        <p:txBody>
          <a:bodyPr/>
          <a:lstStyle/>
          <a:p>
            <a:pPr algn="just">
              <a:spcBef>
                <a:spcPts val="600"/>
              </a:spcBef>
            </a:pPr>
            <a:r>
              <a:rPr lang="pt-BR" sz="1600" b="0" dirty="0" smtClean="0">
                <a:ea typeface="Verdana" panose="020B0604030504040204" pitchFamily="34" charset="0"/>
                <a:cs typeface="Verdana" panose="020B0604030504040204" pitchFamily="34" charset="0"/>
              </a:rPr>
              <a:t>De acordo </a:t>
            </a:r>
            <a:r>
              <a:rPr lang="pt-BR" sz="1600" b="0" dirty="0">
                <a:ea typeface="Verdana" panose="020B0604030504040204" pitchFamily="34" charset="0"/>
                <a:cs typeface="Verdana" panose="020B0604030504040204" pitchFamily="34" charset="0"/>
              </a:rPr>
              <a:t>com o Ranking de qualidade de infraestrutura do </a:t>
            </a:r>
            <a:r>
              <a:rPr lang="pt-BR" sz="1600" b="0" dirty="0" smtClean="0">
                <a:ea typeface="Verdana" panose="020B0604030504040204" pitchFamily="34" charset="0"/>
                <a:cs typeface="Verdana" panose="020B0604030504040204" pitchFamily="34" charset="0"/>
              </a:rPr>
              <a:t>WEF de 2016, o Brasil está </a:t>
            </a:r>
            <a:r>
              <a:rPr lang="pt-BR" sz="1600" b="0" dirty="0">
                <a:ea typeface="Verdana" panose="020B0604030504040204" pitchFamily="34" charset="0"/>
                <a:cs typeface="Verdana" panose="020B0604030504040204" pitchFamily="34" charset="0"/>
              </a:rPr>
              <a:t>na posição 74 de 140 países.</a:t>
            </a:r>
          </a:p>
        </p:txBody>
      </p:sp>
      <p:sp>
        <p:nvSpPr>
          <p:cNvPr id="15" name="TextBox 14"/>
          <p:cNvSpPr txBox="1"/>
          <p:nvPr/>
        </p:nvSpPr>
        <p:spPr>
          <a:xfrm>
            <a:off x="916936" y="5609517"/>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WEF</a:t>
            </a:r>
            <a:endParaRPr lang="en-US" sz="900" dirty="0" err="1">
              <a:solidFill>
                <a:schemeClr val="tx2"/>
              </a:solidFill>
            </a:endParaRPr>
          </a:p>
        </p:txBody>
      </p:sp>
      <p:sp>
        <p:nvSpPr>
          <p:cNvPr id="16" name="TextBox 15"/>
          <p:cNvSpPr txBox="1"/>
          <p:nvPr/>
        </p:nvSpPr>
        <p:spPr>
          <a:xfrm>
            <a:off x="2007588" y="3419252"/>
            <a:ext cx="369794" cy="276999"/>
          </a:xfrm>
          <a:prstGeom prst="rect">
            <a:avLst/>
          </a:prstGeom>
          <a:noFill/>
        </p:spPr>
        <p:txBody>
          <a:bodyPr wrap="square" rtlCol="0">
            <a:spAutoFit/>
          </a:bodyPr>
          <a:lstStyle/>
          <a:p>
            <a:r>
              <a:rPr lang="pt-BR" sz="1200" dirty="0">
                <a:solidFill>
                  <a:schemeClr val="bg1"/>
                </a:solidFill>
                <a:latin typeface="Arial" panose="020B0604020202020204" pitchFamily="34" charset="0"/>
                <a:cs typeface="Arial" panose="020B0604020202020204" pitchFamily="34" charset="0"/>
              </a:rPr>
              <a:t>1</a:t>
            </a:r>
            <a:r>
              <a:rPr lang="pt-BR" sz="1200" dirty="0" smtClean="0">
                <a:solidFill>
                  <a:schemeClr val="bg1"/>
                </a:solidFill>
                <a:latin typeface="Arial" panose="020B0604020202020204" pitchFamily="34" charset="0"/>
                <a:cs typeface="Arial" panose="020B0604020202020204" pitchFamily="34" charset="0"/>
              </a:rPr>
              <a:t>1</a:t>
            </a:r>
            <a:endParaRPr lang="en-US" sz="1200"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2768611" y="3430085"/>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14</a:t>
            </a:r>
            <a:endParaRPr lang="en-US" sz="1200"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3445938" y="3485954"/>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16</a:t>
            </a:r>
            <a:endParaRPr lang="en-US" sz="1200"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4137900" y="3504908"/>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39</a:t>
            </a:r>
            <a:endParaRPr lang="en-US" sz="1200" dirty="0">
              <a:solidFill>
                <a:schemeClr val="bg1"/>
              </a:solidFill>
              <a:latin typeface="Arial" panose="020B0604020202020204" pitchFamily="34" charset="0"/>
              <a:cs typeface="Arial" panose="020B0604020202020204" pitchFamily="34" charset="0"/>
            </a:endParaRPr>
          </a:p>
        </p:txBody>
      </p:sp>
      <p:sp>
        <p:nvSpPr>
          <p:cNvPr id="20" name="TextBox 19"/>
          <p:cNvSpPr txBox="1"/>
          <p:nvPr/>
        </p:nvSpPr>
        <p:spPr>
          <a:xfrm>
            <a:off x="4855690" y="3573294"/>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45</a:t>
            </a:r>
            <a:endParaRPr lang="en-US" sz="1200" dirty="0">
              <a:solidFill>
                <a:schemeClr val="bg1"/>
              </a:solidFill>
              <a:latin typeface="Arial" panose="020B0604020202020204" pitchFamily="34" charset="0"/>
              <a:cs typeface="Arial" panose="020B0604020202020204" pitchFamily="34" charset="0"/>
            </a:endParaRPr>
          </a:p>
        </p:txBody>
      </p:sp>
      <p:sp>
        <p:nvSpPr>
          <p:cNvPr id="21" name="TextBox 20"/>
          <p:cNvSpPr txBox="1"/>
          <p:nvPr/>
        </p:nvSpPr>
        <p:spPr>
          <a:xfrm>
            <a:off x="5555223" y="3542362"/>
            <a:ext cx="369794" cy="276999"/>
          </a:xfrm>
          <a:prstGeom prst="rect">
            <a:avLst/>
          </a:prstGeom>
          <a:noFill/>
        </p:spPr>
        <p:txBody>
          <a:bodyPr wrap="square" rtlCol="0">
            <a:spAutoFit/>
          </a:bodyPr>
          <a:lstStyle/>
          <a:p>
            <a:r>
              <a:rPr lang="pt-BR" sz="1200" dirty="0">
                <a:solidFill>
                  <a:schemeClr val="bg1"/>
                </a:solidFill>
                <a:latin typeface="Arial" panose="020B0604020202020204" pitchFamily="34" charset="0"/>
                <a:cs typeface="Arial" panose="020B0604020202020204" pitchFamily="34" charset="0"/>
              </a:rPr>
              <a:t>5</a:t>
            </a:r>
            <a:r>
              <a:rPr lang="pt-BR" sz="1200" dirty="0" smtClean="0">
                <a:solidFill>
                  <a:schemeClr val="bg1"/>
                </a:solidFill>
                <a:latin typeface="Arial" panose="020B0604020202020204" pitchFamily="34" charset="0"/>
                <a:cs typeface="Arial" panose="020B0604020202020204" pitchFamily="34" charset="0"/>
              </a:rPr>
              <a:t>9</a:t>
            </a:r>
            <a:endParaRPr lang="en-US" sz="1200"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7668222" y="3732175"/>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74</a:t>
            </a:r>
            <a:endParaRPr lang="en-US" sz="1200" dirty="0">
              <a:solidFill>
                <a:schemeClr val="bg1"/>
              </a:solidFill>
              <a:latin typeface="Arial" panose="020B0604020202020204" pitchFamily="34" charset="0"/>
              <a:cs typeface="Arial" panose="020B0604020202020204" pitchFamily="34" charset="0"/>
            </a:endParaRPr>
          </a:p>
        </p:txBody>
      </p:sp>
      <p:sp>
        <p:nvSpPr>
          <p:cNvPr id="23" name="TextBox 22"/>
          <p:cNvSpPr txBox="1"/>
          <p:nvPr/>
        </p:nvSpPr>
        <p:spPr>
          <a:xfrm>
            <a:off x="8367755" y="3732611"/>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84</a:t>
            </a:r>
            <a:endParaRPr lang="en-US" sz="1200"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9059717" y="3696404"/>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87</a:t>
            </a:r>
            <a:endParaRPr lang="en-US" sz="1200" dirty="0">
              <a:solidFill>
                <a:schemeClr val="bg1"/>
              </a:solidFill>
              <a:latin typeface="Arial" panose="020B0604020202020204" pitchFamily="34" charset="0"/>
              <a:cs typeface="Arial" panose="020B0604020202020204" pitchFamily="34" charset="0"/>
            </a:endParaRPr>
          </a:p>
        </p:txBody>
      </p:sp>
      <p:sp>
        <p:nvSpPr>
          <p:cNvPr id="25" name="TextBox 24"/>
          <p:cNvSpPr txBox="1"/>
          <p:nvPr/>
        </p:nvSpPr>
        <p:spPr>
          <a:xfrm>
            <a:off x="9715887" y="3775500"/>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89</a:t>
            </a:r>
            <a:endParaRPr lang="en-US" sz="1200"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10435033" y="3819514"/>
            <a:ext cx="58063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118</a:t>
            </a:r>
            <a:endParaRPr lang="en-US" sz="1200" dirty="0">
              <a:solidFill>
                <a:schemeClr val="bg1"/>
              </a:solidFill>
              <a:latin typeface="Arial" panose="020B0604020202020204" pitchFamily="34" charset="0"/>
              <a:cs typeface="Arial" panose="020B0604020202020204" pitchFamily="34" charset="0"/>
            </a:endParaRPr>
          </a:p>
        </p:txBody>
      </p:sp>
      <p:sp>
        <p:nvSpPr>
          <p:cNvPr id="38" name="TextBox 37"/>
          <p:cNvSpPr txBox="1"/>
          <p:nvPr/>
        </p:nvSpPr>
        <p:spPr>
          <a:xfrm>
            <a:off x="6221155" y="3597804"/>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69</a:t>
            </a:r>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0991529"/>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2"/>
          <p:cNvGraphicFramePr>
            <a:graphicFrameLocks/>
          </p:cNvGraphicFramePr>
          <p:nvPr>
            <p:extLst>
              <p:ext uri="{D42A27DB-BD31-4B8C-83A1-F6EECF244321}">
                <p14:modId xmlns:p14="http://schemas.microsoft.com/office/powerpoint/2010/main" val="551351219"/>
              </p:ext>
            </p:extLst>
          </p:nvPr>
        </p:nvGraphicFramePr>
        <p:xfrm>
          <a:off x="759500" y="1720962"/>
          <a:ext cx="10797916" cy="4407868"/>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GB" dirty="0" smtClean="0"/>
              <a:t>Ranking de </a:t>
            </a:r>
            <a:r>
              <a:rPr lang="en-GB" dirty="0" err="1" smtClean="0"/>
              <a:t>Infraestrutura</a:t>
            </a:r>
            <a:r>
              <a:rPr lang="en-GB" dirty="0" smtClean="0"/>
              <a:t> - WEF</a:t>
            </a:r>
            <a:endParaRPr lang="en-GB" dirty="0"/>
          </a:p>
        </p:txBody>
      </p:sp>
      <p:sp>
        <p:nvSpPr>
          <p:cNvPr id="10" name="TextBox 9"/>
          <p:cNvSpPr txBox="1"/>
          <p:nvPr>
            <p:custDataLst>
              <p:tags r:id="rId1"/>
            </p:custDataLst>
          </p:nvPr>
        </p:nvSpPr>
        <p:spPr>
          <a:xfrm>
            <a:off x="921012" y="1385048"/>
            <a:ext cx="4602163" cy="307777"/>
          </a:xfrm>
          <a:prstGeom prst="rect">
            <a:avLst/>
          </a:prstGeom>
          <a:noFill/>
        </p:spPr>
        <p:txBody>
          <a:bodyPr>
            <a:spAutoFit/>
          </a:bodyPr>
          <a:lstStyle/>
          <a:p>
            <a:pPr marL="0" lvl="1" fontAlgn="base">
              <a:spcBef>
                <a:spcPct val="0"/>
              </a:spcBef>
              <a:spcAft>
                <a:spcPts val="300"/>
              </a:spcAft>
              <a:buClr>
                <a:srgbClr val="002060">
                  <a:lumMod val="50000"/>
                </a:srgbClr>
              </a:buClr>
              <a:buSzPct val="120000"/>
              <a:defRPr/>
            </a:pPr>
            <a:r>
              <a:rPr lang="pt-BR" sz="1400" b="1" dirty="0">
                <a:solidFill>
                  <a:srgbClr val="1F497D"/>
                </a:solidFill>
              </a:rPr>
              <a:t>Rodovias – 121ª posição de 140 países</a:t>
            </a:r>
            <a:r>
              <a:rPr lang="pt-BR" sz="1400" dirty="0">
                <a:solidFill>
                  <a:srgbClr val="1F497D"/>
                </a:solidFill>
              </a:rPr>
              <a:t>	</a:t>
            </a:r>
          </a:p>
        </p:txBody>
      </p:sp>
      <p:pic>
        <p:nvPicPr>
          <p:cNvPr id="11" name="Picture 10"/>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blip>
          <a:srcRect/>
          <a:stretch>
            <a:fillRect/>
          </a:stretch>
        </p:blipFill>
        <p:spPr bwMode="auto">
          <a:xfrm>
            <a:off x="4497660" y="1251591"/>
            <a:ext cx="1025515" cy="413346"/>
          </a:xfrm>
          <a:prstGeom prst="rect">
            <a:avLst/>
          </a:prstGeom>
          <a:noFill/>
          <a:ln w="9525">
            <a:noFill/>
            <a:miter lim="800000"/>
            <a:headEnd/>
            <a:tailEnd/>
          </a:ln>
        </p:spPr>
      </p:pic>
      <p:cxnSp>
        <p:nvCxnSpPr>
          <p:cNvPr id="12" name="Straight Connector 6"/>
          <p:cNvCxnSpPr>
            <a:cxnSpLocks noChangeShapeType="1"/>
          </p:cNvCxnSpPr>
          <p:nvPr>
            <p:custDataLst>
              <p:tags r:id="rId3"/>
            </p:custDataLst>
          </p:nvPr>
        </p:nvCxnSpPr>
        <p:spPr bwMode="auto">
          <a:xfrm flipV="1">
            <a:off x="996154" y="1650868"/>
            <a:ext cx="10203659" cy="17745"/>
          </a:xfrm>
          <a:prstGeom prst="line">
            <a:avLst/>
          </a:prstGeom>
          <a:noFill/>
          <a:ln w="9525" algn="ctr">
            <a:solidFill>
              <a:srgbClr val="A6A6A6"/>
            </a:solidFill>
            <a:round/>
            <a:headEnd/>
            <a:tailEnd/>
          </a:ln>
        </p:spPr>
      </p:cxnSp>
      <p:sp>
        <p:nvSpPr>
          <p:cNvPr id="15" name="TextBox 14"/>
          <p:cNvSpPr txBox="1"/>
          <p:nvPr/>
        </p:nvSpPr>
        <p:spPr>
          <a:xfrm>
            <a:off x="921012" y="5668668"/>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WEF</a:t>
            </a:r>
            <a:endParaRPr lang="en-US" sz="900" dirty="0" err="1">
              <a:solidFill>
                <a:schemeClr val="tx2"/>
              </a:solidFill>
            </a:endParaRPr>
          </a:p>
        </p:txBody>
      </p:sp>
      <p:sp>
        <p:nvSpPr>
          <p:cNvPr id="27" name="TextBox 26"/>
          <p:cNvSpPr txBox="1"/>
          <p:nvPr/>
        </p:nvSpPr>
        <p:spPr>
          <a:xfrm>
            <a:off x="2046055" y="3869952"/>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14</a:t>
            </a:r>
            <a:endParaRPr lang="en-US" sz="12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2755719" y="3896288"/>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25</a:t>
            </a:r>
            <a:endParaRPr lang="en-US" sz="1200" dirty="0">
              <a:solidFill>
                <a:schemeClr val="bg1"/>
              </a:solidFill>
              <a:latin typeface="Arial" panose="020B0604020202020204" pitchFamily="34" charset="0"/>
              <a:cs typeface="Arial" panose="020B0604020202020204" pitchFamily="34" charset="0"/>
            </a:endParaRPr>
          </a:p>
        </p:txBody>
      </p:sp>
      <p:sp>
        <p:nvSpPr>
          <p:cNvPr id="29" name="TextBox 28"/>
          <p:cNvSpPr txBox="1"/>
          <p:nvPr/>
        </p:nvSpPr>
        <p:spPr>
          <a:xfrm>
            <a:off x="3465383" y="4030863"/>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35</a:t>
            </a:r>
            <a:endParaRPr lang="en-US" sz="1200" dirty="0">
              <a:solidFill>
                <a:schemeClr val="bg1"/>
              </a:solidFill>
              <a:latin typeface="Arial" panose="020B0604020202020204" pitchFamily="34" charset="0"/>
              <a:cs typeface="Arial" panose="020B0604020202020204" pitchFamily="34" charset="0"/>
            </a:endParaRPr>
          </a:p>
        </p:txBody>
      </p:sp>
      <p:sp>
        <p:nvSpPr>
          <p:cNvPr id="30" name="TextBox 29"/>
          <p:cNvSpPr txBox="1"/>
          <p:nvPr/>
        </p:nvSpPr>
        <p:spPr>
          <a:xfrm>
            <a:off x="4167695" y="4089821"/>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41</a:t>
            </a:r>
            <a:endParaRPr lang="en-US" sz="1200" dirty="0">
              <a:solidFill>
                <a:schemeClr val="bg1"/>
              </a:solidFill>
              <a:latin typeface="Arial" panose="020B0604020202020204" pitchFamily="34" charset="0"/>
              <a:cs typeface="Arial" panose="020B0604020202020204" pitchFamily="34" charset="0"/>
            </a:endParaRPr>
          </a:p>
        </p:txBody>
      </p:sp>
      <p:sp>
        <p:nvSpPr>
          <p:cNvPr id="31" name="TextBox 30"/>
          <p:cNvSpPr txBox="1"/>
          <p:nvPr/>
        </p:nvSpPr>
        <p:spPr>
          <a:xfrm>
            <a:off x="4883622" y="4110752"/>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42</a:t>
            </a:r>
            <a:endParaRPr lang="en-US" sz="1200" dirty="0">
              <a:solidFill>
                <a:schemeClr val="bg1"/>
              </a:solidFill>
              <a:latin typeface="Arial" panose="020B0604020202020204" pitchFamily="34" charset="0"/>
              <a:cs typeface="Arial" panose="020B0604020202020204" pitchFamily="34" charset="0"/>
            </a:endParaRPr>
          </a:p>
        </p:txBody>
      </p:sp>
      <p:sp>
        <p:nvSpPr>
          <p:cNvPr id="32" name="TextBox 31"/>
          <p:cNvSpPr txBox="1"/>
          <p:nvPr/>
        </p:nvSpPr>
        <p:spPr>
          <a:xfrm>
            <a:off x="5568838" y="4129664"/>
            <a:ext cx="369794"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54</a:t>
            </a:r>
            <a:endParaRPr lang="en-US" sz="1200" dirty="0">
              <a:solidFill>
                <a:schemeClr val="bg1"/>
              </a:solidFill>
              <a:latin typeface="Arial" panose="020B0604020202020204" pitchFamily="34" charset="0"/>
              <a:cs typeface="Arial" panose="020B0604020202020204" pitchFamily="34" charset="0"/>
            </a:endParaRPr>
          </a:p>
        </p:txBody>
      </p:sp>
      <p:sp>
        <p:nvSpPr>
          <p:cNvPr id="33" name="TextBox 32"/>
          <p:cNvSpPr txBox="1"/>
          <p:nvPr/>
        </p:nvSpPr>
        <p:spPr>
          <a:xfrm>
            <a:off x="6909033" y="4277084"/>
            <a:ext cx="436107"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109</a:t>
            </a:r>
            <a:endParaRPr lang="en-US" sz="1200" dirty="0">
              <a:solidFill>
                <a:schemeClr val="bg1"/>
              </a:solidFill>
              <a:latin typeface="Arial" panose="020B0604020202020204" pitchFamily="34" charset="0"/>
              <a:cs typeface="Arial" panose="020B0604020202020204" pitchFamily="34" charset="0"/>
            </a:endParaRPr>
          </a:p>
        </p:txBody>
      </p:sp>
      <p:sp>
        <p:nvSpPr>
          <p:cNvPr id="34" name="TextBox 33"/>
          <p:cNvSpPr txBox="1"/>
          <p:nvPr/>
        </p:nvSpPr>
        <p:spPr>
          <a:xfrm>
            <a:off x="7604053" y="4280282"/>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111</a:t>
            </a:r>
            <a:endParaRPr lang="en-US" sz="1200" dirty="0">
              <a:solidFill>
                <a:schemeClr val="bg1"/>
              </a:solidFill>
              <a:latin typeface="Arial" panose="020B0604020202020204" pitchFamily="34" charset="0"/>
              <a:cs typeface="Arial" panose="020B0604020202020204" pitchFamily="34" charset="0"/>
            </a:endParaRPr>
          </a:p>
        </p:txBody>
      </p:sp>
      <p:sp>
        <p:nvSpPr>
          <p:cNvPr id="35" name="TextBox 34"/>
          <p:cNvSpPr txBox="1"/>
          <p:nvPr/>
        </p:nvSpPr>
        <p:spPr>
          <a:xfrm>
            <a:off x="8315541" y="4315471"/>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121</a:t>
            </a:r>
            <a:endParaRPr lang="en-US" sz="1200" dirty="0">
              <a:solidFill>
                <a:schemeClr val="bg1"/>
              </a:solidFill>
              <a:latin typeface="Arial" panose="020B0604020202020204" pitchFamily="34" charset="0"/>
              <a:cs typeface="Arial" panose="020B0604020202020204" pitchFamily="34" charset="0"/>
            </a:endParaRPr>
          </a:p>
        </p:txBody>
      </p:sp>
      <p:sp>
        <p:nvSpPr>
          <p:cNvPr id="36" name="TextBox 35"/>
          <p:cNvSpPr txBox="1"/>
          <p:nvPr/>
        </p:nvSpPr>
        <p:spPr>
          <a:xfrm>
            <a:off x="9027029" y="4336042"/>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126</a:t>
            </a:r>
            <a:endParaRPr lang="en-US" sz="1200"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10400432" y="4400194"/>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138</a:t>
            </a:r>
            <a:endParaRPr lang="en-US" sz="1200" dirty="0">
              <a:solidFill>
                <a:schemeClr val="bg1"/>
              </a:solidFill>
              <a:latin typeface="Arial" panose="020B0604020202020204" pitchFamily="34" charset="0"/>
              <a:cs typeface="Arial" panose="020B0604020202020204" pitchFamily="34" charset="0"/>
            </a:endParaRPr>
          </a:p>
        </p:txBody>
      </p:sp>
      <p:sp>
        <p:nvSpPr>
          <p:cNvPr id="39" name="TextBox 38"/>
          <p:cNvSpPr txBox="1"/>
          <p:nvPr/>
        </p:nvSpPr>
        <p:spPr>
          <a:xfrm>
            <a:off x="9691349" y="4400714"/>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132</a:t>
            </a:r>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4155816"/>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3"/>
          <p:cNvGraphicFramePr>
            <a:graphicFrameLocks/>
          </p:cNvGraphicFramePr>
          <p:nvPr>
            <p:extLst>
              <p:ext uri="{D42A27DB-BD31-4B8C-83A1-F6EECF244321}">
                <p14:modId xmlns:p14="http://schemas.microsoft.com/office/powerpoint/2010/main" val="3988204758"/>
              </p:ext>
            </p:extLst>
          </p:nvPr>
        </p:nvGraphicFramePr>
        <p:xfrm>
          <a:off x="1558977" y="1690345"/>
          <a:ext cx="9503764" cy="448537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GB" dirty="0" smtClean="0"/>
              <a:t>Ranking de </a:t>
            </a:r>
            <a:r>
              <a:rPr lang="en-GB" dirty="0" err="1" smtClean="0"/>
              <a:t>Infraestrutura</a:t>
            </a:r>
            <a:r>
              <a:rPr lang="en-GB" dirty="0" smtClean="0"/>
              <a:t> - WEF</a:t>
            </a:r>
            <a:endParaRPr lang="en-GB" dirty="0"/>
          </a:p>
        </p:txBody>
      </p:sp>
      <p:sp>
        <p:nvSpPr>
          <p:cNvPr id="14" name="TextBox 13"/>
          <p:cNvSpPr txBox="1"/>
          <p:nvPr>
            <p:custDataLst>
              <p:tags r:id="rId1"/>
            </p:custDataLst>
          </p:nvPr>
        </p:nvSpPr>
        <p:spPr>
          <a:xfrm>
            <a:off x="951330" y="1412590"/>
            <a:ext cx="4065588" cy="307777"/>
          </a:xfrm>
          <a:prstGeom prst="rect">
            <a:avLst/>
          </a:prstGeom>
          <a:noFill/>
        </p:spPr>
        <p:txBody>
          <a:bodyPr>
            <a:spAutoFit/>
          </a:bodyPr>
          <a:lstStyle>
            <a:defPPr>
              <a:defRPr lang="en-US"/>
            </a:defPPr>
            <a:lvl2pPr marL="0" lvl="1" fontAlgn="base">
              <a:spcBef>
                <a:spcPct val="0"/>
              </a:spcBef>
              <a:spcAft>
                <a:spcPts val="300"/>
              </a:spcAft>
              <a:buClr>
                <a:srgbClr val="002060">
                  <a:lumMod val="50000"/>
                </a:srgbClr>
              </a:buClr>
              <a:buSzPct val="120000"/>
              <a:defRPr sz="1100" b="1">
                <a:solidFill>
                  <a:srgbClr val="1F497D"/>
                </a:solidFill>
              </a:defRPr>
            </a:lvl2pPr>
          </a:lstStyle>
          <a:p>
            <a:pPr lvl="1"/>
            <a:r>
              <a:rPr lang="pt-BR" sz="1400" dirty="0"/>
              <a:t>Ferrovias – 98ª posição de 108 países</a:t>
            </a:r>
          </a:p>
        </p:txBody>
      </p:sp>
      <p:pic>
        <p:nvPicPr>
          <p:cNvPr id="15" name="Picture 14"/>
          <p:cNvPicPr>
            <a:picLocks noChangeAspect="1" noChangeArrowheads="1"/>
          </p:cNvPicPr>
          <p:nvPr>
            <p:custDataLst>
              <p:tags r:id="rId2"/>
            </p:custDataLst>
          </p:nvPr>
        </p:nvPicPr>
        <p:blipFill>
          <a:blip r:embed="rId6" cstate="print"/>
          <a:srcRect/>
          <a:stretch>
            <a:fillRect/>
          </a:stretch>
        </p:blipFill>
        <p:spPr bwMode="auto">
          <a:xfrm>
            <a:off x="4442464" y="1368294"/>
            <a:ext cx="1761390" cy="316548"/>
          </a:xfrm>
          <a:prstGeom prst="rect">
            <a:avLst/>
          </a:prstGeom>
          <a:noFill/>
          <a:ln w="9525">
            <a:noFill/>
            <a:miter lim="800000"/>
            <a:headEnd/>
            <a:tailEnd/>
          </a:ln>
        </p:spPr>
      </p:pic>
      <p:cxnSp>
        <p:nvCxnSpPr>
          <p:cNvPr id="16" name="Straight Connector 134"/>
          <p:cNvCxnSpPr>
            <a:cxnSpLocks noChangeShapeType="1"/>
          </p:cNvCxnSpPr>
          <p:nvPr>
            <p:custDataLst>
              <p:tags r:id="rId3"/>
            </p:custDataLst>
          </p:nvPr>
        </p:nvCxnSpPr>
        <p:spPr bwMode="auto">
          <a:xfrm>
            <a:off x="1017565" y="1687966"/>
            <a:ext cx="10171235" cy="191"/>
          </a:xfrm>
          <a:prstGeom prst="line">
            <a:avLst/>
          </a:prstGeom>
          <a:noFill/>
          <a:ln w="9525" algn="ctr">
            <a:solidFill>
              <a:srgbClr val="A6A6A6"/>
            </a:solidFill>
            <a:round/>
            <a:headEnd/>
            <a:tailEnd/>
          </a:ln>
        </p:spPr>
      </p:cxnSp>
      <p:sp>
        <p:nvSpPr>
          <p:cNvPr id="12" name="TextBox 11"/>
          <p:cNvSpPr txBox="1"/>
          <p:nvPr/>
        </p:nvSpPr>
        <p:spPr>
          <a:xfrm>
            <a:off x="951330" y="5842254"/>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WEF</a:t>
            </a:r>
            <a:endParaRPr lang="en-US" sz="900" dirty="0" err="1">
              <a:solidFill>
                <a:schemeClr val="tx2"/>
              </a:solidFill>
            </a:endParaRPr>
          </a:p>
        </p:txBody>
      </p:sp>
      <p:sp>
        <p:nvSpPr>
          <p:cNvPr id="22" name="TextBox 21"/>
          <p:cNvSpPr txBox="1"/>
          <p:nvPr/>
        </p:nvSpPr>
        <p:spPr>
          <a:xfrm>
            <a:off x="2056481" y="3348811"/>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15</a:t>
            </a:r>
            <a:endParaRPr lang="en-US" sz="1200" dirty="0">
              <a:solidFill>
                <a:schemeClr val="bg1"/>
              </a:solidFill>
              <a:latin typeface="Arial" panose="020B0604020202020204" pitchFamily="34" charset="0"/>
              <a:cs typeface="Arial" panose="020B0604020202020204" pitchFamily="34" charset="0"/>
            </a:endParaRPr>
          </a:p>
        </p:txBody>
      </p:sp>
      <p:sp>
        <p:nvSpPr>
          <p:cNvPr id="23" name="TextBox 22"/>
          <p:cNvSpPr txBox="1"/>
          <p:nvPr/>
        </p:nvSpPr>
        <p:spPr>
          <a:xfrm>
            <a:off x="2813476" y="3438366"/>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16</a:t>
            </a:r>
            <a:endParaRPr lang="en-US" sz="1200"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3569231" y="3508137"/>
            <a:ext cx="647319" cy="276999"/>
          </a:xfrm>
          <a:prstGeom prst="rect">
            <a:avLst/>
          </a:prstGeom>
          <a:noFill/>
        </p:spPr>
        <p:txBody>
          <a:bodyPr wrap="square" rtlCol="0">
            <a:spAutoFit/>
          </a:bodyPr>
          <a:lstStyle/>
          <a:p>
            <a:r>
              <a:rPr lang="pt-BR" sz="1200" dirty="0" smtClean="0">
                <a:solidFill>
                  <a:schemeClr val="bg1"/>
                </a:solidFill>
                <a:latin typeface="Arial" panose="020B0604020202020204" pitchFamily="34" charset="0"/>
                <a:cs typeface="Arial" panose="020B0604020202020204" pitchFamily="34" charset="0"/>
              </a:rPr>
              <a:t>19</a:t>
            </a:r>
            <a:endParaRPr lang="en-US" sz="1200" dirty="0">
              <a:solidFill>
                <a:schemeClr val="bg1"/>
              </a:solidFill>
              <a:latin typeface="Arial" panose="020B0604020202020204" pitchFamily="34" charset="0"/>
              <a:cs typeface="Arial" panose="020B0604020202020204" pitchFamily="34" charset="0"/>
            </a:endParaRPr>
          </a:p>
        </p:txBody>
      </p:sp>
      <p:sp>
        <p:nvSpPr>
          <p:cNvPr id="25" name="TextBox 21"/>
          <p:cNvSpPr txBox="1"/>
          <p:nvPr/>
        </p:nvSpPr>
        <p:spPr>
          <a:xfrm>
            <a:off x="8916594" y="4486593"/>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schemeClr val="bg1"/>
                </a:solidFill>
                <a:latin typeface="Arial" panose="020B0604020202020204" pitchFamily="34" charset="0"/>
                <a:cs typeface="Arial" panose="020B0604020202020204" pitchFamily="34" charset="0"/>
              </a:rPr>
              <a:t>94</a:t>
            </a:r>
            <a:endParaRPr lang="en-US" sz="1200" dirty="0">
              <a:solidFill>
                <a:schemeClr val="bg1"/>
              </a:solidFill>
              <a:latin typeface="Arial" panose="020B0604020202020204" pitchFamily="34" charset="0"/>
              <a:cs typeface="Arial" panose="020B0604020202020204" pitchFamily="34" charset="0"/>
            </a:endParaRPr>
          </a:p>
        </p:txBody>
      </p:sp>
      <p:sp>
        <p:nvSpPr>
          <p:cNvPr id="26" name="TextBox 21"/>
          <p:cNvSpPr txBox="1"/>
          <p:nvPr/>
        </p:nvSpPr>
        <p:spPr>
          <a:xfrm>
            <a:off x="9666007" y="4486593"/>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schemeClr val="bg1"/>
                </a:solidFill>
                <a:latin typeface="Arial" panose="020B0604020202020204" pitchFamily="34" charset="0"/>
                <a:cs typeface="Arial" panose="020B0604020202020204" pitchFamily="34" charset="0"/>
              </a:rPr>
              <a:t>98</a:t>
            </a:r>
            <a:endParaRPr lang="en-US" sz="1200" dirty="0">
              <a:solidFill>
                <a:schemeClr val="bg1"/>
              </a:solidFill>
              <a:latin typeface="Arial" panose="020B0604020202020204" pitchFamily="34" charset="0"/>
              <a:cs typeface="Arial" panose="020B0604020202020204" pitchFamily="34" charset="0"/>
            </a:endParaRPr>
          </a:p>
        </p:txBody>
      </p:sp>
      <p:sp>
        <p:nvSpPr>
          <p:cNvPr id="27" name="TextBox 21"/>
          <p:cNvSpPr txBox="1"/>
          <p:nvPr/>
        </p:nvSpPr>
        <p:spPr>
          <a:xfrm>
            <a:off x="10415422" y="4536692"/>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schemeClr val="bg1"/>
                </a:solidFill>
                <a:latin typeface="Arial" panose="020B0604020202020204" pitchFamily="34" charset="0"/>
                <a:cs typeface="Arial" panose="020B0604020202020204" pitchFamily="34" charset="0"/>
              </a:rPr>
              <a:t>104</a:t>
            </a:r>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8290555"/>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5"/>
          <p:cNvGraphicFramePr>
            <a:graphicFrameLocks/>
          </p:cNvGraphicFramePr>
          <p:nvPr>
            <p:extLst>
              <p:ext uri="{D42A27DB-BD31-4B8C-83A1-F6EECF244321}">
                <p14:modId xmlns:p14="http://schemas.microsoft.com/office/powerpoint/2010/main" val="3022453806"/>
              </p:ext>
            </p:extLst>
          </p:nvPr>
        </p:nvGraphicFramePr>
        <p:xfrm>
          <a:off x="1751264" y="1933600"/>
          <a:ext cx="9165265" cy="4214847"/>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GB" dirty="0" smtClean="0"/>
              <a:t>Ranking de </a:t>
            </a:r>
            <a:r>
              <a:rPr lang="en-GB" dirty="0" err="1" smtClean="0"/>
              <a:t>Infraestrutura</a:t>
            </a:r>
            <a:r>
              <a:rPr lang="en-GB" dirty="0" smtClean="0"/>
              <a:t> - WEF</a:t>
            </a:r>
            <a:endParaRPr lang="en-GB" dirty="0"/>
          </a:p>
        </p:txBody>
      </p:sp>
      <p:sp>
        <p:nvSpPr>
          <p:cNvPr id="18" name="TextBox 17"/>
          <p:cNvSpPr txBox="1"/>
          <p:nvPr>
            <p:custDataLst>
              <p:tags r:id="rId1"/>
            </p:custDataLst>
          </p:nvPr>
        </p:nvSpPr>
        <p:spPr>
          <a:xfrm>
            <a:off x="952460" y="1412326"/>
            <a:ext cx="4013435" cy="307777"/>
          </a:xfrm>
          <a:prstGeom prst="rect">
            <a:avLst/>
          </a:prstGeom>
          <a:noFill/>
        </p:spPr>
        <p:txBody>
          <a:bodyPr wrap="square">
            <a:spAutoFit/>
          </a:bodyPr>
          <a:lstStyle>
            <a:defPPr>
              <a:defRPr lang="en-US"/>
            </a:defPPr>
            <a:lvl2pPr marL="0" lvl="1" fontAlgn="base">
              <a:spcBef>
                <a:spcPct val="0"/>
              </a:spcBef>
              <a:spcAft>
                <a:spcPts val="300"/>
              </a:spcAft>
              <a:buClr>
                <a:srgbClr val="002060">
                  <a:lumMod val="50000"/>
                </a:srgbClr>
              </a:buClr>
              <a:buSzPct val="120000"/>
              <a:defRPr sz="1100" b="1">
                <a:solidFill>
                  <a:srgbClr val="1F497D"/>
                </a:solidFill>
              </a:defRPr>
            </a:lvl2pPr>
          </a:lstStyle>
          <a:p>
            <a:pPr lvl="1"/>
            <a:r>
              <a:rPr lang="pt-BR" sz="1400" dirty="0"/>
              <a:t>Portos – 120ª posição de 140 países</a:t>
            </a:r>
            <a:r>
              <a:rPr lang="pt-BR" sz="1400" b="0" dirty="0"/>
              <a:t>	</a:t>
            </a:r>
          </a:p>
        </p:txBody>
      </p:sp>
      <p:pic>
        <p:nvPicPr>
          <p:cNvPr id="19" name="Picture 9"/>
          <p:cNvPicPr>
            <a:picLocks noChangeAspect="1" noChangeArrowheads="1"/>
          </p:cNvPicPr>
          <p:nvPr>
            <p:custDataLst>
              <p:tags r:id="rId2"/>
            </p:custDataLst>
          </p:nvPr>
        </p:nvPicPr>
        <p:blipFill>
          <a:blip r:embed="rId6" cstate="print"/>
          <a:srcRect/>
          <a:stretch>
            <a:fillRect/>
          </a:stretch>
        </p:blipFill>
        <p:spPr bwMode="auto">
          <a:xfrm>
            <a:off x="4432826" y="1235475"/>
            <a:ext cx="1090178" cy="461669"/>
          </a:xfrm>
          <a:prstGeom prst="rect">
            <a:avLst/>
          </a:prstGeom>
          <a:noFill/>
          <a:ln w="9525">
            <a:noFill/>
            <a:miter lim="800000"/>
            <a:headEnd/>
            <a:tailEnd/>
          </a:ln>
        </p:spPr>
      </p:pic>
      <p:cxnSp>
        <p:nvCxnSpPr>
          <p:cNvPr id="20" name="Straight Connector 6"/>
          <p:cNvCxnSpPr>
            <a:cxnSpLocks noChangeShapeType="1"/>
          </p:cNvCxnSpPr>
          <p:nvPr>
            <p:custDataLst>
              <p:tags r:id="rId3"/>
            </p:custDataLst>
          </p:nvPr>
        </p:nvCxnSpPr>
        <p:spPr bwMode="auto">
          <a:xfrm>
            <a:off x="1024030" y="1696490"/>
            <a:ext cx="10164770" cy="3780"/>
          </a:xfrm>
          <a:prstGeom prst="line">
            <a:avLst/>
          </a:prstGeom>
          <a:noFill/>
          <a:ln w="9525" algn="ctr">
            <a:solidFill>
              <a:srgbClr val="A6A6A6"/>
            </a:solidFill>
            <a:round/>
            <a:headEnd/>
            <a:tailEnd/>
          </a:ln>
        </p:spPr>
      </p:cxnSp>
      <p:sp>
        <p:nvSpPr>
          <p:cNvPr id="12" name="TextBox 11"/>
          <p:cNvSpPr txBox="1"/>
          <p:nvPr/>
        </p:nvSpPr>
        <p:spPr>
          <a:xfrm>
            <a:off x="957269" y="5599253"/>
            <a:ext cx="1506706" cy="184822"/>
          </a:xfrm>
          <a:prstGeom prst="rect">
            <a:avLst/>
          </a:prstGeom>
          <a:noFill/>
        </p:spPr>
        <p:txBody>
          <a:bodyPr wrap="square" lIns="54610" tIns="54610" rIns="54610" bIns="54610" rtlCol="0">
            <a:noAutofit/>
          </a:bodyPr>
          <a:lstStyle/>
          <a:p>
            <a:pPr>
              <a:spcAft>
                <a:spcPts val="600"/>
              </a:spcAft>
            </a:pPr>
            <a:r>
              <a:rPr lang="pt-BR" sz="900" dirty="0">
                <a:solidFill>
                  <a:srgbClr val="00338D"/>
                </a:solidFill>
              </a:rPr>
              <a:t>Fonte: WEF</a:t>
            </a:r>
            <a:endParaRPr lang="en-US" sz="900" dirty="0" err="1">
              <a:solidFill>
                <a:srgbClr val="00338D"/>
              </a:solidFill>
            </a:endParaRPr>
          </a:p>
        </p:txBody>
      </p:sp>
      <p:sp>
        <p:nvSpPr>
          <p:cNvPr id="28" name="TextBox 21"/>
          <p:cNvSpPr txBox="1"/>
          <p:nvPr/>
        </p:nvSpPr>
        <p:spPr>
          <a:xfrm>
            <a:off x="2014276" y="3851114"/>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10</a:t>
            </a:r>
            <a:endParaRPr lang="en-US" sz="1200" dirty="0">
              <a:solidFill>
                <a:prstClr val="white"/>
              </a:solidFill>
              <a:cs typeface="Arial" panose="020B0604020202020204" pitchFamily="34" charset="0"/>
            </a:endParaRPr>
          </a:p>
        </p:txBody>
      </p:sp>
      <p:sp>
        <p:nvSpPr>
          <p:cNvPr id="29" name="TextBox 21"/>
          <p:cNvSpPr txBox="1"/>
          <p:nvPr/>
        </p:nvSpPr>
        <p:spPr>
          <a:xfrm>
            <a:off x="2702405" y="3907968"/>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21</a:t>
            </a:r>
            <a:endParaRPr lang="en-US" sz="1200" dirty="0">
              <a:solidFill>
                <a:prstClr val="white"/>
              </a:solidFill>
              <a:cs typeface="Arial" panose="020B0604020202020204" pitchFamily="34" charset="0"/>
            </a:endParaRPr>
          </a:p>
        </p:txBody>
      </p:sp>
      <p:sp>
        <p:nvSpPr>
          <p:cNvPr id="30" name="TextBox 21"/>
          <p:cNvSpPr txBox="1"/>
          <p:nvPr/>
        </p:nvSpPr>
        <p:spPr>
          <a:xfrm>
            <a:off x="3407985" y="3937810"/>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a:solidFill>
                  <a:prstClr val="white"/>
                </a:solidFill>
                <a:cs typeface="Arial" panose="020B0604020202020204" pitchFamily="34" charset="0"/>
              </a:rPr>
              <a:t>3</a:t>
            </a:r>
            <a:r>
              <a:rPr lang="pt-BR" sz="1200" dirty="0" smtClean="0">
                <a:solidFill>
                  <a:prstClr val="white"/>
                </a:solidFill>
                <a:cs typeface="Arial" panose="020B0604020202020204" pitchFamily="34" charset="0"/>
              </a:rPr>
              <a:t>2</a:t>
            </a:r>
            <a:endParaRPr lang="en-US" sz="1200" dirty="0">
              <a:solidFill>
                <a:prstClr val="white"/>
              </a:solidFill>
              <a:cs typeface="Arial" panose="020B0604020202020204" pitchFamily="34" charset="0"/>
            </a:endParaRPr>
          </a:p>
        </p:txBody>
      </p:sp>
      <p:sp>
        <p:nvSpPr>
          <p:cNvPr id="31" name="TextBox 21"/>
          <p:cNvSpPr txBox="1"/>
          <p:nvPr/>
        </p:nvSpPr>
        <p:spPr>
          <a:xfrm>
            <a:off x="4113565" y="4031078"/>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35</a:t>
            </a:r>
            <a:endParaRPr lang="en-US" sz="1200" dirty="0">
              <a:solidFill>
                <a:prstClr val="white"/>
              </a:solidFill>
              <a:cs typeface="Arial" panose="020B0604020202020204" pitchFamily="34" charset="0"/>
            </a:endParaRPr>
          </a:p>
        </p:txBody>
      </p:sp>
      <p:sp>
        <p:nvSpPr>
          <p:cNvPr id="32" name="TextBox 21"/>
          <p:cNvSpPr txBox="1"/>
          <p:nvPr/>
        </p:nvSpPr>
        <p:spPr>
          <a:xfrm>
            <a:off x="4809602" y="4087431"/>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50</a:t>
            </a:r>
            <a:endParaRPr lang="en-US" sz="1200" dirty="0">
              <a:solidFill>
                <a:prstClr val="white"/>
              </a:solidFill>
              <a:cs typeface="Arial" panose="020B0604020202020204" pitchFamily="34" charset="0"/>
            </a:endParaRPr>
          </a:p>
        </p:txBody>
      </p:sp>
      <p:sp>
        <p:nvSpPr>
          <p:cNvPr id="33" name="TextBox 21"/>
          <p:cNvSpPr txBox="1"/>
          <p:nvPr/>
        </p:nvSpPr>
        <p:spPr>
          <a:xfrm>
            <a:off x="5512138" y="4133614"/>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57</a:t>
            </a:r>
            <a:endParaRPr lang="en-US" sz="1200" dirty="0">
              <a:solidFill>
                <a:prstClr val="white"/>
              </a:solidFill>
              <a:cs typeface="Arial" panose="020B0604020202020204" pitchFamily="34" charset="0"/>
            </a:endParaRPr>
          </a:p>
        </p:txBody>
      </p:sp>
      <p:sp>
        <p:nvSpPr>
          <p:cNvPr id="34" name="TextBox 21"/>
          <p:cNvSpPr txBox="1"/>
          <p:nvPr/>
        </p:nvSpPr>
        <p:spPr>
          <a:xfrm>
            <a:off x="6894644" y="4256724"/>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81</a:t>
            </a:r>
            <a:endParaRPr lang="en-US" sz="1200" dirty="0">
              <a:solidFill>
                <a:prstClr val="white"/>
              </a:solidFill>
              <a:cs typeface="Arial" panose="020B0604020202020204" pitchFamily="34" charset="0"/>
            </a:endParaRPr>
          </a:p>
        </p:txBody>
      </p:sp>
      <p:sp>
        <p:nvSpPr>
          <p:cNvPr id="35" name="TextBox 21"/>
          <p:cNvSpPr txBox="1"/>
          <p:nvPr/>
        </p:nvSpPr>
        <p:spPr>
          <a:xfrm>
            <a:off x="7606132" y="4267756"/>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85</a:t>
            </a:r>
            <a:endParaRPr lang="en-US" sz="1200" dirty="0">
              <a:solidFill>
                <a:prstClr val="white"/>
              </a:solidFill>
              <a:cs typeface="Arial" panose="020B0604020202020204" pitchFamily="34" charset="0"/>
            </a:endParaRPr>
          </a:p>
        </p:txBody>
      </p:sp>
      <p:sp>
        <p:nvSpPr>
          <p:cNvPr id="36" name="TextBox 21"/>
          <p:cNvSpPr txBox="1"/>
          <p:nvPr/>
        </p:nvSpPr>
        <p:spPr>
          <a:xfrm>
            <a:off x="8317620" y="4287718"/>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93</a:t>
            </a:r>
            <a:endParaRPr lang="en-US" sz="1200" dirty="0">
              <a:solidFill>
                <a:prstClr val="white"/>
              </a:solidFill>
              <a:cs typeface="Arial" panose="020B0604020202020204" pitchFamily="34" charset="0"/>
            </a:endParaRPr>
          </a:p>
        </p:txBody>
      </p:sp>
      <p:sp>
        <p:nvSpPr>
          <p:cNvPr id="37" name="TextBox 21"/>
          <p:cNvSpPr txBox="1"/>
          <p:nvPr/>
        </p:nvSpPr>
        <p:spPr>
          <a:xfrm>
            <a:off x="8980982" y="4332357"/>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108</a:t>
            </a:r>
            <a:endParaRPr lang="en-US" sz="1200" dirty="0">
              <a:solidFill>
                <a:prstClr val="white"/>
              </a:solidFill>
              <a:cs typeface="Arial" panose="020B0604020202020204" pitchFamily="34" charset="0"/>
            </a:endParaRPr>
          </a:p>
        </p:txBody>
      </p:sp>
      <p:sp>
        <p:nvSpPr>
          <p:cNvPr id="38" name="TextBox 21"/>
          <p:cNvSpPr txBox="1"/>
          <p:nvPr/>
        </p:nvSpPr>
        <p:spPr>
          <a:xfrm>
            <a:off x="9683517" y="4350225"/>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110</a:t>
            </a:r>
            <a:endParaRPr lang="en-US" sz="1200" dirty="0">
              <a:solidFill>
                <a:prstClr val="white"/>
              </a:solidFill>
              <a:cs typeface="Arial" panose="020B0604020202020204" pitchFamily="34" charset="0"/>
            </a:endParaRPr>
          </a:p>
        </p:txBody>
      </p:sp>
      <p:sp>
        <p:nvSpPr>
          <p:cNvPr id="39" name="TextBox 21"/>
          <p:cNvSpPr txBox="1"/>
          <p:nvPr/>
        </p:nvSpPr>
        <p:spPr>
          <a:xfrm>
            <a:off x="10373218" y="4410828"/>
            <a:ext cx="64731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pt-BR" sz="1200" dirty="0" smtClean="0">
                <a:solidFill>
                  <a:prstClr val="white"/>
                </a:solidFill>
                <a:cs typeface="Arial" panose="020B0604020202020204" pitchFamily="34" charset="0"/>
              </a:rPr>
              <a:t>120</a:t>
            </a:r>
            <a:endParaRPr lang="en-US" sz="1200" dirty="0">
              <a:solidFill>
                <a:prstClr val="white"/>
              </a:solidFill>
              <a:cs typeface="Arial" panose="020B0604020202020204" pitchFamily="34" charset="0"/>
            </a:endParaRPr>
          </a:p>
        </p:txBody>
      </p:sp>
    </p:spTree>
    <p:extLst>
      <p:ext uri="{BB962C8B-B14F-4D97-AF65-F5344CB8AC3E}">
        <p14:creationId xmlns:p14="http://schemas.microsoft.com/office/powerpoint/2010/main" val="3589527925"/>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3"/>
          <p:cNvGraphicFramePr>
            <a:graphicFrameLocks/>
          </p:cNvGraphicFramePr>
          <p:nvPr>
            <p:extLst>
              <p:ext uri="{D42A27DB-BD31-4B8C-83A1-F6EECF244321}">
                <p14:modId xmlns:p14="http://schemas.microsoft.com/office/powerpoint/2010/main" val="800317432"/>
              </p:ext>
            </p:extLst>
          </p:nvPr>
        </p:nvGraphicFramePr>
        <p:xfrm>
          <a:off x="1171074" y="3858929"/>
          <a:ext cx="9529010" cy="2961065"/>
        </p:xfrm>
        <a:graphic>
          <a:graphicData uri="http://schemas.openxmlformats.org/drawingml/2006/chart">
            <c:chart xmlns:c="http://schemas.openxmlformats.org/drawingml/2006/chart" xmlns:r="http://schemas.openxmlformats.org/officeDocument/2006/relationships" r:id="rId6"/>
          </a:graphicData>
        </a:graphic>
      </p:graphicFrame>
      <p:sp>
        <p:nvSpPr>
          <p:cNvPr id="2" name="Title 1"/>
          <p:cNvSpPr>
            <a:spLocks noGrp="1"/>
          </p:cNvSpPr>
          <p:nvPr>
            <p:ph type="title"/>
          </p:nvPr>
        </p:nvSpPr>
        <p:spPr/>
        <p:txBody>
          <a:bodyPr/>
          <a:lstStyle/>
          <a:p>
            <a:r>
              <a:rPr lang="en-GB" dirty="0" err="1" smtClean="0"/>
              <a:t>Densidade</a:t>
            </a:r>
            <a:r>
              <a:rPr lang="en-GB" dirty="0" smtClean="0"/>
              <a:t> de </a:t>
            </a:r>
            <a:r>
              <a:rPr lang="en-GB" dirty="0" err="1" smtClean="0"/>
              <a:t>infraestrutura</a:t>
            </a:r>
            <a:r>
              <a:rPr lang="en-GB" dirty="0" smtClean="0"/>
              <a:t> </a:t>
            </a:r>
            <a:r>
              <a:rPr lang="en-GB" dirty="0" err="1" smtClean="0"/>
              <a:t>rodoviária</a:t>
            </a:r>
            <a:r>
              <a:rPr lang="en-GB" dirty="0" smtClean="0"/>
              <a:t> e </a:t>
            </a:r>
            <a:r>
              <a:rPr lang="en-GB" dirty="0" err="1" smtClean="0"/>
              <a:t>ferroviária</a:t>
            </a:r>
            <a:endParaRPr lang="en-GB" dirty="0"/>
          </a:p>
        </p:txBody>
      </p:sp>
      <p:sp>
        <p:nvSpPr>
          <p:cNvPr id="12" name="TextBox 11"/>
          <p:cNvSpPr txBox="1"/>
          <p:nvPr/>
        </p:nvSpPr>
        <p:spPr>
          <a:xfrm>
            <a:off x="10548610" y="5964695"/>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CNT</a:t>
            </a:r>
            <a:endParaRPr lang="en-US" sz="900" dirty="0" err="1">
              <a:solidFill>
                <a:schemeClr val="tx2"/>
              </a:solidFill>
            </a:endParaRPr>
          </a:p>
        </p:txBody>
      </p:sp>
      <p:sp>
        <p:nvSpPr>
          <p:cNvPr id="5" name="TextBox 4"/>
          <p:cNvSpPr txBox="1"/>
          <p:nvPr>
            <p:custDataLst>
              <p:tags r:id="rId1"/>
            </p:custDataLst>
          </p:nvPr>
        </p:nvSpPr>
        <p:spPr>
          <a:xfrm>
            <a:off x="919248" y="1159366"/>
            <a:ext cx="8407632" cy="307777"/>
          </a:xfrm>
          <a:prstGeom prst="rect">
            <a:avLst/>
          </a:prstGeom>
          <a:noFill/>
        </p:spPr>
        <p:txBody>
          <a:bodyPr wrap="square">
            <a:spAutoFit/>
          </a:bodyPr>
          <a:lstStyle>
            <a:defPPr>
              <a:defRPr lang="en-US"/>
            </a:defPPr>
            <a:lvl2pPr marL="0" lvl="1" fontAlgn="base">
              <a:spcBef>
                <a:spcPct val="0"/>
              </a:spcBef>
              <a:spcAft>
                <a:spcPts val="300"/>
              </a:spcAft>
              <a:buClr>
                <a:srgbClr val="002060">
                  <a:lumMod val="50000"/>
                </a:srgbClr>
              </a:buClr>
              <a:buSzPct val="120000"/>
              <a:defRPr sz="1100" b="1">
                <a:solidFill>
                  <a:srgbClr val="1F497D"/>
                </a:solidFill>
              </a:defRPr>
            </a:lvl2pPr>
          </a:lstStyle>
          <a:p>
            <a:pPr lvl="1"/>
            <a:r>
              <a:rPr lang="pt-BR" sz="1400" dirty="0">
                <a:solidFill>
                  <a:srgbClr val="6D2077"/>
                </a:solidFill>
              </a:rPr>
              <a:t>Densidade de Infraestrutura Rodoviária dos maiores exportadores de Soja e Milho no mundo</a:t>
            </a:r>
          </a:p>
        </p:txBody>
      </p:sp>
      <p:cxnSp>
        <p:nvCxnSpPr>
          <p:cNvPr id="6" name="Straight Connector 134"/>
          <p:cNvCxnSpPr>
            <a:cxnSpLocks noChangeShapeType="1"/>
          </p:cNvCxnSpPr>
          <p:nvPr>
            <p:custDataLst>
              <p:tags r:id="rId2"/>
            </p:custDataLst>
          </p:nvPr>
        </p:nvCxnSpPr>
        <p:spPr bwMode="auto">
          <a:xfrm>
            <a:off x="1007445" y="1427041"/>
            <a:ext cx="9919393" cy="0"/>
          </a:xfrm>
          <a:prstGeom prst="line">
            <a:avLst/>
          </a:prstGeom>
          <a:noFill/>
          <a:ln w="9525" algn="ctr">
            <a:solidFill>
              <a:srgbClr val="A6A6A6"/>
            </a:solidFill>
            <a:round/>
            <a:headEnd/>
            <a:tailEnd/>
          </a:ln>
        </p:spPr>
      </p:cxnSp>
      <p:graphicFrame>
        <p:nvGraphicFramePr>
          <p:cNvPr id="7" name="Chart2"/>
          <p:cNvGraphicFramePr>
            <a:graphicFrameLocks/>
          </p:cNvGraphicFramePr>
          <p:nvPr>
            <p:extLst>
              <p:ext uri="{D42A27DB-BD31-4B8C-83A1-F6EECF244321}">
                <p14:modId xmlns:p14="http://schemas.microsoft.com/office/powerpoint/2010/main" val="2792220729"/>
              </p:ext>
            </p:extLst>
          </p:nvPr>
        </p:nvGraphicFramePr>
        <p:xfrm>
          <a:off x="1171074" y="1350636"/>
          <a:ext cx="10017726" cy="2660882"/>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p:cNvSpPr txBox="1"/>
          <p:nvPr>
            <p:custDataLst>
              <p:tags r:id="rId3"/>
            </p:custDataLst>
          </p:nvPr>
        </p:nvSpPr>
        <p:spPr>
          <a:xfrm>
            <a:off x="912883" y="3759130"/>
            <a:ext cx="8407632" cy="307777"/>
          </a:xfrm>
          <a:prstGeom prst="rect">
            <a:avLst/>
          </a:prstGeom>
          <a:noFill/>
        </p:spPr>
        <p:txBody>
          <a:bodyPr wrap="square">
            <a:spAutoFit/>
          </a:bodyPr>
          <a:lstStyle>
            <a:defPPr>
              <a:defRPr lang="en-US"/>
            </a:defPPr>
            <a:lvl2pPr marL="0" lvl="1" fontAlgn="base">
              <a:spcBef>
                <a:spcPct val="0"/>
              </a:spcBef>
              <a:spcAft>
                <a:spcPts val="300"/>
              </a:spcAft>
              <a:buClr>
                <a:srgbClr val="002060">
                  <a:lumMod val="50000"/>
                </a:srgbClr>
              </a:buClr>
              <a:buSzPct val="120000"/>
              <a:defRPr sz="1100" b="1">
                <a:solidFill>
                  <a:srgbClr val="1F497D"/>
                </a:solidFill>
              </a:defRPr>
            </a:lvl2pPr>
          </a:lstStyle>
          <a:p>
            <a:pPr lvl="1"/>
            <a:r>
              <a:rPr lang="pt-BR" sz="1400" dirty="0">
                <a:solidFill>
                  <a:srgbClr val="6D2077"/>
                </a:solidFill>
              </a:rPr>
              <a:t>Densidade de Infraestrutura </a:t>
            </a:r>
            <a:r>
              <a:rPr lang="pt-BR" sz="1400" dirty="0" smtClean="0">
                <a:solidFill>
                  <a:srgbClr val="6D2077"/>
                </a:solidFill>
              </a:rPr>
              <a:t>Ferroviária </a:t>
            </a:r>
            <a:r>
              <a:rPr lang="pt-BR" sz="1400" dirty="0">
                <a:solidFill>
                  <a:srgbClr val="6D2077"/>
                </a:solidFill>
              </a:rPr>
              <a:t>dos maiores exportadores de Soja e Milho no mundo</a:t>
            </a:r>
          </a:p>
        </p:txBody>
      </p:sp>
      <p:cxnSp>
        <p:nvCxnSpPr>
          <p:cNvPr id="9" name="Straight Connector 134"/>
          <p:cNvCxnSpPr>
            <a:cxnSpLocks noChangeShapeType="1"/>
          </p:cNvCxnSpPr>
          <p:nvPr>
            <p:custDataLst>
              <p:tags r:id="rId4"/>
            </p:custDataLst>
          </p:nvPr>
        </p:nvCxnSpPr>
        <p:spPr bwMode="auto">
          <a:xfrm>
            <a:off x="995984" y="4008377"/>
            <a:ext cx="9944922" cy="0"/>
          </a:xfrm>
          <a:prstGeom prst="line">
            <a:avLst/>
          </a:prstGeom>
          <a:noFill/>
          <a:ln w="9525" algn="ctr">
            <a:solidFill>
              <a:srgbClr val="A6A6A6"/>
            </a:solidFill>
            <a:round/>
            <a:headEnd/>
            <a:tailEnd/>
          </a:ln>
        </p:spPr>
      </p:cxnSp>
    </p:spTree>
    <p:extLst>
      <p:ext uri="{BB962C8B-B14F-4D97-AF65-F5344CB8AC3E}">
        <p14:creationId xmlns:p14="http://schemas.microsoft.com/office/powerpoint/2010/main" val="1045341237"/>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05619" y="432000"/>
            <a:ext cx="7639200" cy="518400"/>
          </a:xfrm>
        </p:spPr>
        <p:txBody>
          <a:bodyPr/>
          <a:lstStyle/>
          <a:p>
            <a:r>
              <a:rPr lang="en-GB" dirty="0" err="1" smtClean="0"/>
              <a:t>Investimento</a:t>
            </a:r>
            <a:r>
              <a:rPr lang="en-GB" dirty="0" smtClean="0"/>
              <a:t> em </a:t>
            </a:r>
            <a:r>
              <a:rPr lang="en-GB" dirty="0" err="1" smtClean="0"/>
              <a:t>infraestrutura</a:t>
            </a:r>
            <a:r>
              <a:rPr lang="en-GB" dirty="0" smtClean="0"/>
              <a:t>  </a:t>
            </a:r>
            <a:endParaRPr lang="en-GB" dirty="0"/>
          </a:p>
        </p:txBody>
      </p:sp>
      <p:sp>
        <p:nvSpPr>
          <p:cNvPr id="19" name="TextBox 18"/>
          <p:cNvSpPr txBox="1"/>
          <p:nvPr/>
        </p:nvSpPr>
        <p:spPr>
          <a:xfrm>
            <a:off x="10429073" y="5925989"/>
            <a:ext cx="1506706" cy="184822"/>
          </a:xfrm>
          <a:prstGeom prst="rect">
            <a:avLst/>
          </a:prstGeom>
          <a:noFill/>
        </p:spPr>
        <p:txBody>
          <a:bodyPr wrap="square" lIns="54610" tIns="54610" rIns="54610" bIns="54610" rtlCol="0">
            <a:noAutofit/>
          </a:bodyPr>
          <a:lstStyle/>
          <a:p>
            <a:pPr>
              <a:spcAft>
                <a:spcPts val="600"/>
              </a:spcAft>
            </a:pPr>
            <a:r>
              <a:rPr lang="pt-BR" sz="900" dirty="0">
                <a:solidFill>
                  <a:schemeClr val="tx2"/>
                </a:solidFill>
              </a:rPr>
              <a:t>Fonte: </a:t>
            </a:r>
            <a:r>
              <a:rPr lang="pt-BR" sz="900" dirty="0" smtClean="0">
                <a:solidFill>
                  <a:schemeClr val="tx2"/>
                </a:solidFill>
              </a:rPr>
              <a:t>ABDIB</a:t>
            </a:r>
            <a:endParaRPr lang="en-US" sz="900" dirty="0" err="1">
              <a:solidFill>
                <a:schemeClr val="tx2"/>
              </a:solidFill>
            </a:endParaRPr>
          </a:p>
        </p:txBody>
      </p:sp>
      <p:graphicFrame>
        <p:nvGraphicFramePr>
          <p:cNvPr id="15" name="Chart 14"/>
          <p:cNvGraphicFramePr>
            <a:graphicFrameLocks noGrp="1"/>
          </p:cNvGraphicFramePr>
          <p:nvPr>
            <p:extLst>
              <p:ext uri="{D42A27DB-BD31-4B8C-83A1-F6EECF244321}">
                <p14:modId xmlns:p14="http://schemas.microsoft.com/office/powerpoint/2010/main" val="1797853968"/>
              </p:ext>
            </p:extLst>
          </p:nvPr>
        </p:nvGraphicFramePr>
        <p:xfrm>
          <a:off x="839936" y="1195754"/>
          <a:ext cx="10428860" cy="47302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8751036"/>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Obrigado</a:t>
            </a:r>
            <a:endParaRPr lang="en-GB" dirty="0"/>
          </a:p>
        </p:txBody>
      </p:sp>
      <p:sp>
        <p:nvSpPr>
          <p:cNvPr id="4" name="Title 2"/>
          <p:cNvSpPr txBox="1">
            <a:spLocks noGrp="1"/>
          </p:cNvSpPr>
          <p:nvPr>
            <p:ph type="body" sz="quarter" idx="11"/>
          </p:nvPr>
        </p:nvSpPr>
        <p:spPr>
          <a:xfrm>
            <a:off x="2709862" y="3043651"/>
            <a:ext cx="5467979" cy="1639887"/>
          </a:xfrm>
          <a:prstGeom prst="rect">
            <a:avLst/>
          </a:prstGeom>
        </p:spPr>
        <p:txBody>
          <a:bodyPr lIns="0" tIns="0" rIns="0" bIns="0" anchor="t" anchorCtr="0"/>
          <a:lstStyle>
            <a:lvl1pPr algn="l" defTabSz="457200" rtl="0" eaLnBrk="1" latinLnBrk="0" hangingPunct="1">
              <a:lnSpc>
                <a:spcPct val="70000"/>
              </a:lnSpc>
              <a:spcBef>
                <a:spcPct val="0"/>
              </a:spcBef>
              <a:buNone/>
              <a:defRPr sz="1500" kern="1200" baseline="0">
                <a:solidFill>
                  <a:schemeClr val="bg1"/>
                </a:solidFill>
                <a:latin typeface="Univers 45 Light" pitchFamily="2" charset="0"/>
                <a:ea typeface="+mj-ea"/>
                <a:cs typeface="Univers 45 Light" pitchFamily="2" charset="0"/>
              </a:defRPr>
            </a:lvl1pPr>
          </a:lstStyle>
          <a:p>
            <a:pPr>
              <a:lnSpc>
                <a:spcPct val="100000"/>
              </a:lnSpc>
            </a:pPr>
            <a:r>
              <a:rPr lang="pt-BR" sz="1600" b="1" dirty="0" smtClean="0">
                <a:solidFill>
                  <a:prstClr val="white"/>
                </a:solidFill>
              </a:rPr>
              <a:t>Mauricio </a:t>
            </a:r>
            <a:r>
              <a:rPr lang="pt-BR" sz="1600" b="1" dirty="0">
                <a:solidFill>
                  <a:prstClr val="white"/>
                </a:solidFill>
              </a:rPr>
              <a:t>Endo</a:t>
            </a:r>
            <a:br>
              <a:rPr lang="pt-BR" sz="1600" b="1" dirty="0">
                <a:solidFill>
                  <a:prstClr val="white"/>
                </a:solidFill>
              </a:rPr>
            </a:br>
            <a:r>
              <a:rPr lang="pt-BR" sz="1600" i="1" dirty="0" err="1" smtClean="0">
                <a:solidFill>
                  <a:prstClr val="white"/>
                </a:solidFill>
              </a:rPr>
              <a:t>Sócio-Líder</a:t>
            </a:r>
            <a:r>
              <a:rPr lang="pt-BR" sz="1600" i="1" dirty="0" smtClean="0">
                <a:solidFill>
                  <a:prstClr val="white"/>
                </a:solidFill>
              </a:rPr>
              <a:t> </a:t>
            </a:r>
            <a:r>
              <a:rPr lang="pt-BR" sz="1600" i="1" dirty="0" smtClean="0">
                <a:solidFill>
                  <a:prstClr val="white"/>
                </a:solidFill>
              </a:rPr>
              <a:t>de Governo e Infraestrutura</a:t>
            </a:r>
          </a:p>
          <a:p>
            <a:pPr>
              <a:lnSpc>
                <a:spcPct val="100000"/>
              </a:lnSpc>
            </a:pPr>
            <a:r>
              <a:rPr lang="pt-BR" sz="1600" b="0" dirty="0" smtClean="0">
                <a:solidFill>
                  <a:prstClr val="white"/>
                </a:solidFill>
              </a:rPr>
              <a:t>KPMG no Brasil </a:t>
            </a:r>
            <a:endParaRPr lang="pt-BR" sz="1600" b="0" dirty="0">
              <a:solidFill>
                <a:prstClr val="white"/>
              </a:solidFill>
            </a:endParaRPr>
          </a:p>
          <a:p>
            <a:pPr>
              <a:lnSpc>
                <a:spcPct val="100000"/>
              </a:lnSpc>
            </a:pPr>
            <a:r>
              <a:rPr lang="pt-BR" sz="1600" b="0" dirty="0">
                <a:solidFill>
                  <a:prstClr val="white"/>
                </a:solidFill>
              </a:rPr>
              <a:t>+ 55 11 3940 </a:t>
            </a:r>
            <a:r>
              <a:rPr lang="pt-BR" sz="1600" b="0" dirty="0" smtClean="0">
                <a:solidFill>
                  <a:prstClr val="white"/>
                </a:solidFill>
              </a:rPr>
              <a:t>8322 </a:t>
            </a:r>
            <a:endParaRPr lang="pt-BR" sz="1600" b="0" dirty="0">
              <a:solidFill>
                <a:prstClr val="white"/>
              </a:solidFill>
            </a:endParaRPr>
          </a:p>
          <a:p>
            <a:pPr>
              <a:lnSpc>
                <a:spcPct val="100000"/>
              </a:lnSpc>
            </a:pPr>
            <a:r>
              <a:rPr lang="pt-BR" sz="1600" b="0" dirty="0" smtClean="0">
                <a:solidFill>
                  <a:prstClr val="white"/>
                </a:solidFill>
              </a:rPr>
              <a:t>mendo@kpmg.com.br</a:t>
            </a:r>
            <a:endParaRPr lang="pt-BR" sz="1600" b="0" dirty="0">
              <a:solidFill>
                <a:prstClr val="white"/>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9862" y="5554006"/>
            <a:ext cx="1908258" cy="621534"/>
          </a:xfrm>
          <a:prstGeom prst="rect">
            <a:avLst/>
          </a:prstGeom>
        </p:spPr>
      </p:pic>
    </p:spTree>
    <p:extLst>
      <p:ext uri="{BB962C8B-B14F-4D97-AF65-F5344CB8AC3E}">
        <p14:creationId xmlns:p14="http://schemas.microsoft.com/office/powerpoint/2010/main" val="3094072605"/>
      </p:ext>
    </p:ext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TOOLBARVERSION" val="5.1"/>
  <p:tag name="TYPE" val="ScreenWide"/>
  <p:tag name="KEYWORD" val="SCREENWIDE"/>
  <p:tag name="TEMPLATEVERSION" val="03/03/2016 06:40:0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YztEDIL5y0ehYBuxzDvbT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qrZuxOM3kOpCM0iL5zCK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9VadGmjeEWfq6tpMdtED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YztEDIL5y0ehYBuxzDvbT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e7OI8ALJjEmkCcoLf9XJL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9VadGmjeEWfq6tpMdtED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YztEDIL5y0ehYBuxzDvbT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3pWqbgEVAk.xsBLn_ptP5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9VadGmjeEWfq6tpMdtED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YztEDIL5y0ehYBuxzDvbT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9VadGmjeEWfq6tpMdtED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YztEDIL5y0ehYBuxzDvbT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u9VadGmjeEWfq6tpMdtEDg"/>
</p:tagLst>
</file>

<file path=ppt/theme/theme1.xml><?xml version="1.0" encoding="utf-8"?>
<a:theme xmlns:a="http://schemas.openxmlformats.org/drawingml/2006/main" name="KPMG_Widescreen_16:9 02/02/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Widescreen Standard Template.potx" id="{E0B5F27A-357D-46AB-9AB7-E03BD97BC0EE}" vid="{EF09E91E-5F5B-44CD-8A6A-189306B1D8CE}"/>
    </a:ext>
  </a:extLst>
</a:theme>
</file>

<file path=docProps/app.xml><?xml version="1.0" encoding="utf-8"?>
<Properties xmlns="http://schemas.openxmlformats.org/officeDocument/2006/extended-properties" xmlns:vt="http://schemas.openxmlformats.org/officeDocument/2006/docPropsVTypes">
  <Template>KPMG Widescreen Standard Template</Template>
  <TotalTime>264</TotalTime>
  <Words>379</Words>
  <Application>Microsoft Office PowerPoint</Application>
  <PresentationFormat>Widescreen</PresentationFormat>
  <Paragraphs>97</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KPMG Extralight</vt:lpstr>
      <vt:lpstr>Univers 45 Light</vt:lpstr>
      <vt:lpstr>Univers for KPMG</vt:lpstr>
      <vt:lpstr>Verdana</vt:lpstr>
      <vt:lpstr>KPMG_Widescreen_16:9 02/02/2016</vt:lpstr>
      <vt:lpstr>1º Fórum IBMEC do Agronegócio: Integração e Infraestrutura Logística</vt:lpstr>
      <vt:lpstr>Produção de soja e milho no Brasil</vt:lpstr>
      <vt:lpstr>Maiores exportadores de soja e milho</vt:lpstr>
      <vt:lpstr>Ranking de Infraestrutura - WEF</vt:lpstr>
      <vt:lpstr>Ranking de Infraestrutura - WEF</vt:lpstr>
      <vt:lpstr>Ranking de Infraestrutura - WEF</vt:lpstr>
      <vt:lpstr>Ranking de Infraestrutura - WEF</vt:lpstr>
      <vt:lpstr>Densidade de infraestrutura rodoviária e ferroviária</vt:lpstr>
      <vt:lpstr>Investimento em infraestrutura  </vt:lpstr>
      <vt:lpstr>Obrigado</vt:lpstr>
    </vt:vector>
  </TitlesOfParts>
  <Company>KPMG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screen template</dc:title>
  <dc:creator>Silva, Mateus</dc:creator>
  <cp:lastModifiedBy>Lopes, Eros R</cp:lastModifiedBy>
  <cp:revision>40</cp:revision>
  <dcterms:created xsi:type="dcterms:W3CDTF">2016-08-30T14:41:11Z</dcterms:created>
  <dcterms:modified xsi:type="dcterms:W3CDTF">2016-08-31T19:48:49Z</dcterms:modified>
  <cp:category>KPMG Confidential</cp:category>
</cp:coreProperties>
</file>