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2"/>
  </p:notesMasterIdLst>
  <p:sldIdLst>
    <p:sldId id="313" r:id="rId2"/>
    <p:sldId id="321" r:id="rId3"/>
    <p:sldId id="415" r:id="rId4"/>
    <p:sldId id="322" r:id="rId5"/>
    <p:sldId id="296" r:id="rId6"/>
    <p:sldId id="314" r:id="rId7"/>
    <p:sldId id="316" r:id="rId8"/>
    <p:sldId id="323" r:id="rId9"/>
    <p:sldId id="414" r:id="rId10"/>
    <p:sldId id="329" r:id="rId11"/>
    <p:sldId id="333" r:id="rId12"/>
    <p:sldId id="325" r:id="rId13"/>
    <p:sldId id="326" r:id="rId14"/>
    <p:sldId id="327" r:id="rId15"/>
    <p:sldId id="420" r:id="rId16"/>
    <p:sldId id="418" r:id="rId17"/>
    <p:sldId id="419" r:id="rId18"/>
    <p:sldId id="416" r:id="rId19"/>
    <p:sldId id="352" r:id="rId20"/>
    <p:sldId id="334" r:id="rId21"/>
    <p:sldId id="335" r:id="rId22"/>
    <p:sldId id="330" r:id="rId23"/>
    <p:sldId id="331" r:id="rId24"/>
    <p:sldId id="332" r:id="rId25"/>
    <p:sldId id="336" r:id="rId26"/>
    <p:sldId id="337" r:id="rId27"/>
    <p:sldId id="338" r:id="rId28"/>
    <p:sldId id="350" r:id="rId29"/>
    <p:sldId id="425" r:id="rId30"/>
    <p:sldId id="358" r:id="rId31"/>
    <p:sldId id="273" r:id="rId32"/>
    <p:sldId id="424" r:id="rId33"/>
    <p:sldId id="340" r:id="rId34"/>
    <p:sldId id="274" r:id="rId35"/>
    <p:sldId id="310" r:id="rId36"/>
    <p:sldId id="398" r:id="rId37"/>
    <p:sldId id="342" r:id="rId38"/>
    <p:sldId id="423" r:id="rId39"/>
    <p:sldId id="344" r:id="rId40"/>
    <p:sldId id="341" r:id="rId41"/>
    <p:sldId id="412" r:id="rId42"/>
    <p:sldId id="276" r:id="rId43"/>
    <p:sldId id="445" r:id="rId44"/>
    <p:sldId id="426" r:id="rId45"/>
    <p:sldId id="427" r:id="rId46"/>
    <p:sldId id="347" r:id="rId47"/>
    <p:sldId id="280" r:id="rId48"/>
    <p:sldId id="399" r:id="rId49"/>
    <p:sldId id="400" r:id="rId50"/>
    <p:sldId id="349" r:id="rId51"/>
    <p:sldId id="359" r:id="rId52"/>
    <p:sldId id="360" r:id="rId53"/>
    <p:sldId id="442" r:id="rId54"/>
    <p:sldId id="446" r:id="rId55"/>
    <p:sldId id="369" r:id="rId56"/>
    <p:sldId id="370" r:id="rId57"/>
    <p:sldId id="371" r:id="rId58"/>
    <p:sldId id="406" r:id="rId59"/>
    <p:sldId id="372" r:id="rId60"/>
    <p:sldId id="428" r:id="rId61"/>
    <p:sldId id="384" r:id="rId62"/>
    <p:sldId id="411" r:id="rId63"/>
    <p:sldId id="374" r:id="rId64"/>
    <p:sldId id="457" r:id="rId65"/>
    <p:sldId id="375" r:id="rId66"/>
    <p:sldId id="431" r:id="rId67"/>
    <p:sldId id="432" r:id="rId68"/>
    <p:sldId id="433" r:id="rId69"/>
    <p:sldId id="434" r:id="rId70"/>
    <p:sldId id="435" r:id="rId71"/>
    <p:sldId id="436" r:id="rId72"/>
    <p:sldId id="437" r:id="rId73"/>
    <p:sldId id="438" r:id="rId74"/>
    <p:sldId id="448" r:id="rId75"/>
    <p:sldId id="429" r:id="rId76"/>
    <p:sldId id="447" r:id="rId77"/>
    <p:sldId id="430" r:id="rId78"/>
    <p:sldId id="458" r:id="rId79"/>
    <p:sldId id="382" r:id="rId80"/>
    <p:sldId id="444" r:id="rId81"/>
    <p:sldId id="379" r:id="rId82"/>
    <p:sldId id="386" r:id="rId83"/>
    <p:sldId id="387" r:id="rId84"/>
    <p:sldId id="380" r:id="rId85"/>
    <p:sldId id="403" r:id="rId86"/>
    <p:sldId id="381" r:id="rId87"/>
    <p:sldId id="449" r:id="rId88"/>
    <p:sldId id="450" r:id="rId89"/>
    <p:sldId id="405" r:id="rId90"/>
    <p:sldId id="308" r:id="rId9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_PROPRIO\Sa&#237;da_Funcionalidade_v2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RELATORIO_MENSAL\Funcionalidades_DEZ2012\GRAF_Retrospecto_Mens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RELATORIO_MENSAL\Funcionalidades_DEZ2012\GRAF_Retrospecto_Mens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AppData\Local\Microsoft\Windows\Temporary%20Internet%20Files\Content.IE5\ZLBOCZ3T\MercadoDom&#233;stico%20(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ACESSO_MK\Analise_Emisso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ACESSO_MK\MercadoDom&#233;stico_Projeto_Acesso_Correlacoes_Cust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ACESSO_MK\4_CALCULOS_CAPITAL_PROPRIO_MENSAL_NOV_12_grafic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_PROPRIO\Sa&#237;da_Funcionalidade_v2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ACESSO_MK\graficos_complementares_projeto_acess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RELATORIO_MENSAL\Funcionalidades_DEZ2012\GRAF_Retrospecto_Mens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_PROPRIO\Emprestimos%20e%20financiamentos%20taxas%20nominais%20e%20taxas%20indexadas_Indicadores%20Relatorio%20Acess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FINANCIAMENTO_INVESTIMENTO\FLUXO_MK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ACESSO_MK\Graf_Apresentaca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FORUM\Graficos_WF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AppData\Local\Microsoft\Windows\Temporary%20Internet%20Files\Content.IE5\IS5AEM2K\Tabela%20Final%20v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ACESSO_MK\graficos_complementares_projeto_acess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o\Dropbox\CEMEC%20Lauro\RELATORIO_MENSAL\Funcionalidades_DEZ2012\GRAF_Retrospecto_Mens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Taxas</a:t>
            </a:r>
            <a:r>
              <a:rPr lang="pt-BR" baseline="0"/>
              <a:t> de Juros do Exigível Financeiro PJ - taxas anuais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Tabelas_07_Exigível_PJ!$G$114</c:f>
              <c:strCache>
                <c:ptCount val="1"/>
                <c:pt idx="0">
                  <c:v>TAXA PJ rec livre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2.3715415019762844E-2"/>
                  <c:y val="5.073995771670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6"/>
              <c:layout>
                <c:manualLayout>
                  <c:x val="0"/>
                  <c:y val="4.862579281183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Tabelas_07_Exigível_PJ!$BA$103:$ES$103</c:f>
              <c:numCache>
                <c:formatCode>[$-416]mmm\-yy;@</c:formatCode>
                <c:ptCount val="97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</c:numCache>
            </c:numRef>
          </c:cat>
          <c:val>
            <c:numRef>
              <c:f>Tabelas_07_Exigível_PJ!$BA$90:$ES$90</c:f>
              <c:numCache>
                <c:formatCode>_(* #,##0.00_);_(* \(#,##0.00\);_(* "-"??_);_(@_)</c:formatCode>
                <c:ptCount val="97"/>
                <c:pt idx="0">
                  <c:v>30.95</c:v>
                </c:pt>
                <c:pt idx="1">
                  <c:v>32.17</c:v>
                </c:pt>
                <c:pt idx="2">
                  <c:v>32.44</c:v>
                </c:pt>
                <c:pt idx="3">
                  <c:v>32.869999999999997</c:v>
                </c:pt>
                <c:pt idx="4">
                  <c:v>33.270000000000003</c:v>
                </c:pt>
                <c:pt idx="5">
                  <c:v>33.67</c:v>
                </c:pt>
                <c:pt idx="6">
                  <c:v>33.380000000000003</c:v>
                </c:pt>
                <c:pt idx="7">
                  <c:v>32.979999999999997</c:v>
                </c:pt>
                <c:pt idx="8">
                  <c:v>33.21</c:v>
                </c:pt>
                <c:pt idx="9">
                  <c:v>33.28</c:v>
                </c:pt>
                <c:pt idx="10">
                  <c:v>33.43</c:v>
                </c:pt>
                <c:pt idx="11">
                  <c:v>32.36</c:v>
                </c:pt>
                <c:pt idx="12">
                  <c:v>31.68</c:v>
                </c:pt>
                <c:pt idx="13">
                  <c:v>31.32</c:v>
                </c:pt>
                <c:pt idx="14">
                  <c:v>31.64</c:v>
                </c:pt>
                <c:pt idx="15">
                  <c:v>30.69</c:v>
                </c:pt>
                <c:pt idx="16">
                  <c:v>30.63</c:v>
                </c:pt>
                <c:pt idx="17">
                  <c:v>29.71</c:v>
                </c:pt>
                <c:pt idx="18">
                  <c:v>28.82</c:v>
                </c:pt>
                <c:pt idx="19">
                  <c:v>28.29</c:v>
                </c:pt>
                <c:pt idx="20">
                  <c:v>27.92</c:v>
                </c:pt>
                <c:pt idx="21">
                  <c:v>27.31</c:v>
                </c:pt>
                <c:pt idx="22">
                  <c:v>27.37</c:v>
                </c:pt>
                <c:pt idx="23">
                  <c:v>26.58</c:v>
                </c:pt>
                <c:pt idx="24">
                  <c:v>26.23</c:v>
                </c:pt>
                <c:pt idx="25">
                  <c:v>26.16</c:v>
                </c:pt>
                <c:pt idx="26">
                  <c:v>25.95</c:v>
                </c:pt>
                <c:pt idx="27">
                  <c:v>25.37</c:v>
                </c:pt>
                <c:pt idx="28">
                  <c:v>25.26</c:v>
                </c:pt>
                <c:pt idx="29">
                  <c:v>24.32</c:v>
                </c:pt>
                <c:pt idx="30">
                  <c:v>23.69</c:v>
                </c:pt>
                <c:pt idx="31">
                  <c:v>22.98</c:v>
                </c:pt>
                <c:pt idx="32">
                  <c:v>23.08</c:v>
                </c:pt>
                <c:pt idx="33">
                  <c:v>23.11</c:v>
                </c:pt>
                <c:pt idx="34">
                  <c:v>23.38</c:v>
                </c:pt>
                <c:pt idx="35">
                  <c:v>23.25</c:v>
                </c:pt>
                <c:pt idx="36">
                  <c:v>22.88</c:v>
                </c:pt>
                <c:pt idx="37">
                  <c:v>24.66</c:v>
                </c:pt>
                <c:pt idx="38">
                  <c:v>24.78</c:v>
                </c:pt>
                <c:pt idx="39">
                  <c:v>26.51</c:v>
                </c:pt>
                <c:pt idx="40">
                  <c:v>26.26</c:v>
                </c:pt>
                <c:pt idx="41">
                  <c:v>26.92</c:v>
                </c:pt>
                <c:pt idx="42">
                  <c:v>26.56</c:v>
                </c:pt>
                <c:pt idx="43">
                  <c:v>27.45</c:v>
                </c:pt>
                <c:pt idx="44">
                  <c:v>28.31</c:v>
                </c:pt>
                <c:pt idx="45">
                  <c:v>28.28</c:v>
                </c:pt>
                <c:pt idx="46">
                  <c:v>31.81</c:v>
                </c:pt>
                <c:pt idx="47">
                  <c:v>31.35</c:v>
                </c:pt>
                <c:pt idx="48">
                  <c:v>30.66</c:v>
                </c:pt>
                <c:pt idx="49">
                  <c:v>30.99</c:v>
                </c:pt>
                <c:pt idx="50">
                  <c:v>30.85</c:v>
                </c:pt>
                <c:pt idx="51">
                  <c:v>28.88</c:v>
                </c:pt>
                <c:pt idx="52">
                  <c:v>28.78</c:v>
                </c:pt>
                <c:pt idx="53">
                  <c:v>28.48</c:v>
                </c:pt>
                <c:pt idx="54">
                  <c:v>27.41</c:v>
                </c:pt>
                <c:pt idx="55">
                  <c:v>26.69</c:v>
                </c:pt>
                <c:pt idx="56">
                  <c:v>26.35</c:v>
                </c:pt>
                <c:pt idx="57">
                  <c:v>26.26</c:v>
                </c:pt>
                <c:pt idx="58">
                  <c:v>26.46</c:v>
                </c:pt>
                <c:pt idx="59">
                  <c:v>26.01</c:v>
                </c:pt>
                <c:pt idx="60">
                  <c:v>25.51</c:v>
                </c:pt>
                <c:pt idx="61">
                  <c:v>26.47</c:v>
                </c:pt>
                <c:pt idx="62">
                  <c:v>25.9</c:v>
                </c:pt>
                <c:pt idx="63">
                  <c:v>26.27</c:v>
                </c:pt>
                <c:pt idx="64">
                  <c:v>26.26</c:v>
                </c:pt>
                <c:pt idx="65">
                  <c:v>26.94</c:v>
                </c:pt>
                <c:pt idx="66">
                  <c:v>27.3</c:v>
                </c:pt>
                <c:pt idx="67">
                  <c:v>28.7</c:v>
                </c:pt>
                <c:pt idx="68">
                  <c:v>28.85</c:v>
                </c:pt>
                <c:pt idx="69">
                  <c:v>28.96</c:v>
                </c:pt>
                <c:pt idx="70">
                  <c:v>28.65</c:v>
                </c:pt>
                <c:pt idx="71">
                  <c:v>28.59</c:v>
                </c:pt>
                <c:pt idx="72">
                  <c:v>27.88</c:v>
                </c:pt>
                <c:pt idx="73">
                  <c:v>29.28</c:v>
                </c:pt>
                <c:pt idx="74">
                  <c:v>30.58</c:v>
                </c:pt>
                <c:pt idx="75">
                  <c:v>31.31</c:v>
                </c:pt>
                <c:pt idx="76">
                  <c:v>31.01</c:v>
                </c:pt>
                <c:pt idx="77">
                  <c:v>31.1</c:v>
                </c:pt>
                <c:pt idx="78">
                  <c:v>30.75</c:v>
                </c:pt>
                <c:pt idx="79">
                  <c:v>31.36</c:v>
                </c:pt>
                <c:pt idx="80">
                  <c:v>30.92</c:v>
                </c:pt>
                <c:pt idx="81">
                  <c:v>29.99</c:v>
                </c:pt>
                <c:pt idx="82">
                  <c:v>29.76</c:v>
                </c:pt>
                <c:pt idx="83">
                  <c:v>29.79</c:v>
                </c:pt>
                <c:pt idx="84">
                  <c:v>28.23</c:v>
                </c:pt>
                <c:pt idx="85">
                  <c:v>28.69</c:v>
                </c:pt>
                <c:pt idx="86">
                  <c:v>28.55</c:v>
                </c:pt>
                <c:pt idx="87">
                  <c:v>27.74</c:v>
                </c:pt>
                <c:pt idx="88">
                  <c:v>26.29</c:v>
                </c:pt>
                <c:pt idx="89">
                  <c:v>24.95</c:v>
                </c:pt>
                <c:pt idx="90">
                  <c:v>23.77</c:v>
                </c:pt>
                <c:pt idx="91">
                  <c:v>23.6</c:v>
                </c:pt>
                <c:pt idx="92">
                  <c:v>23.05</c:v>
                </c:pt>
                <c:pt idx="93">
                  <c:v>22.62</c:v>
                </c:pt>
                <c:pt idx="94">
                  <c:v>22.14</c:v>
                </c:pt>
                <c:pt idx="95">
                  <c:v>21.74</c:v>
                </c:pt>
                <c:pt idx="96">
                  <c:v>20.55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Tabelas_07_Exigível_PJ!$I$114</c:f>
              <c:strCache>
                <c:ptCount val="1"/>
                <c:pt idx="0">
                  <c:v>BNDES (estimativa TJLP + 3%)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6.587615283267457E-3"/>
                  <c:y val="3.594063691298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6"/>
              <c:layout>
                <c:manualLayout>
                  <c:x val="-2.635046113306983E-3"/>
                  <c:y val="-2.959830866807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Tabelas_07_Exigível_PJ!$BA$103:$ES$103</c:f>
              <c:numCache>
                <c:formatCode>[$-416]mmm\-yy;@</c:formatCode>
                <c:ptCount val="97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</c:numCache>
            </c:numRef>
          </c:cat>
          <c:val>
            <c:numRef>
              <c:f>Tabelas_07_Exigível_PJ!$BA$100:$ES$100</c:f>
              <c:numCache>
                <c:formatCode>0.0</c:formatCode>
                <c:ptCount val="97"/>
                <c:pt idx="0">
                  <c:v>12.75</c:v>
                </c:pt>
                <c:pt idx="1">
                  <c:v>12.75</c:v>
                </c:pt>
                <c:pt idx="2">
                  <c:v>12.75</c:v>
                </c:pt>
                <c:pt idx="3">
                  <c:v>12.75</c:v>
                </c:pt>
                <c:pt idx="4">
                  <c:v>12.75</c:v>
                </c:pt>
                <c:pt idx="5">
                  <c:v>12.75</c:v>
                </c:pt>
                <c:pt idx="6">
                  <c:v>12.75</c:v>
                </c:pt>
                <c:pt idx="7">
                  <c:v>12.75</c:v>
                </c:pt>
                <c:pt idx="8">
                  <c:v>12.75</c:v>
                </c:pt>
                <c:pt idx="9">
                  <c:v>12.75</c:v>
                </c:pt>
                <c:pt idx="10">
                  <c:v>12.75</c:v>
                </c:pt>
                <c:pt idx="11">
                  <c:v>12.75</c:v>
                </c:pt>
                <c:pt idx="12">
                  <c:v>12.75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11.15</c:v>
                </c:pt>
                <c:pt idx="17">
                  <c:v>11.15</c:v>
                </c:pt>
                <c:pt idx="18">
                  <c:v>11.15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9.85</c:v>
                </c:pt>
                <c:pt idx="23">
                  <c:v>9.85</c:v>
                </c:pt>
                <c:pt idx="24">
                  <c:v>9.85</c:v>
                </c:pt>
                <c:pt idx="25">
                  <c:v>9.5</c:v>
                </c:pt>
                <c:pt idx="26">
                  <c:v>9.5</c:v>
                </c:pt>
                <c:pt idx="27">
                  <c:v>9.5</c:v>
                </c:pt>
                <c:pt idx="28">
                  <c:v>9.5</c:v>
                </c:pt>
                <c:pt idx="29">
                  <c:v>9.5</c:v>
                </c:pt>
                <c:pt idx="30">
                  <c:v>9.5</c:v>
                </c:pt>
                <c:pt idx="31">
                  <c:v>9.25</c:v>
                </c:pt>
                <c:pt idx="32">
                  <c:v>9.25</c:v>
                </c:pt>
                <c:pt idx="33">
                  <c:v>9.25</c:v>
                </c:pt>
                <c:pt idx="34">
                  <c:v>9.25</c:v>
                </c:pt>
                <c:pt idx="35">
                  <c:v>9.25</c:v>
                </c:pt>
                <c:pt idx="36">
                  <c:v>9.25</c:v>
                </c:pt>
                <c:pt idx="37">
                  <c:v>9.25</c:v>
                </c:pt>
                <c:pt idx="38">
                  <c:v>9.25</c:v>
                </c:pt>
                <c:pt idx="39">
                  <c:v>9.25</c:v>
                </c:pt>
                <c:pt idx="40">
                  <c:v>9.25</c:v>
                </c:pt>
                <c:pt idx="41">
                  <c:v>9.25</c:v>
                </c:pt>
                <c:pt idx="42">
                  <c:v>9.25</c:v>
                </c:pt>
                <c:pt idx="43">
                  <c:v>9.25</c:v>
                </c:pt>
                <c:pt idx="44">
                  <c:v>9.25</c:v>
                </c:pt>
                <c:pt idx="45">
                  <c:v>9.25</c:v>
                </c:pt>
                <c:pt idx="46">
                  <c:v>9.25</c:v>
                </c:pt>
                <c:pt idx="47">
                  <c:v>9.25</c:v>
                </c:pt>
                <c:pt idx="48">
                  <c:v>9.25</c:v>
                </c:pt>
                <c:pt idx="49">
                  <c:v>9.25</c:v>
                </c:pt>
                <c:pt idx="50">
                  <c:v>9.25</c:v>
                </c:pt>
                <c:pt idx="51">
                  <c:v>9.25</c:v>
                </c:pt>
                <c:pt idx="52">
                  <c:v>9.25</c:v>
                </c:pt>
                <c:pt idx="53">
                  <c:v>9.25</c:v>
                </c:pt>
                <c:pt idx="54">
                  <c:v>9.25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8.5</c:v>
                </c:pt>
                <c:pt idx="92">
                  <c:v>8.5</c:v>
                </c:pt>
                <c:pt idx="93">
                  <c:v>8.5</c:v>
                </c:pt>
                <c:pt idx="94">
                  <c:v>8.5</c:v>
                </c:pt>
                <c:pt idx="95">
                  <c:v>8.5</c:v>
                </c:pt>
                <c:pt idx="96">
                  <c:v>8.5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Tabelas_07_Exigível_PJ!$K$114</c:f>
              <c:strCache>
                <c:ptCount val="1"/>
                <c:pt idx="0">
                  <c:v>MERCADO CAPITAIS (Debentures)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-1.902748414376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Tabelas_07_Exigível_PJ!$BA$103:$ES$103</c:f>
              <c:numCache>
                <c:formatCode>[$-416]mmm\-yy;@</c:formatCode>
                <c:ptCount val="97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</c:numCache>
            </c:numRef>
          </c:cat>
          <c:val>
            <c:numRef>
              <c:f>Tabelas_07_Exigível_PJ!$BA$102:$ES$102</c:f>
              <c:numCache>
                <c:formatCode>_-* #,##0.0_-;\-* #,##0.0_-;_-* "-"??_-;_-@_-</c:formatCode>
                <c:ptCount val="97"/>
                <c:pt idx="0">
                  <c:v>19.347630864505355</c:v>
                </c:pt>
                <c:pt idx="1">
                  <c:v>17.52588289131489</c:v>
                </c:pt>
                <c:pt idx="2">
                  <c:v>15.68034940865234</c:v>
                </c:pt>
                <c:pt idx="3">
                  <c:v>19.157868061373968</c:v>
                </c:pt>
                <c:pt idx="4">
                  <c:v>17.772274965565167</c:v>
                </c:pt>
                <c:pt idx="5">
                  <c:v>19.194899705842424</c:v>
                </c:pt>
                <c:pt idx="6">
                  <c:v>20.568252515727828</c:v>
                </c:pt>
                <c:pt idx="7">
                  <c:v>19.460353428073699</c:v>
                </c:pt>
                <c:pt idx="8">
                  <c:v>21.152261892255865</c:v>
                </c:pt>
                <c:pt idx="9">
                  <c:v>19.501612267411641</c:v>
                </c:pt>
                <c:pt idx="10">
                  <c:v>17.698997000011186</c:v>
                </c:pt>
                <c:pt idx="11">
                  <c:v>16.940923404235523</c:v>
                </c:pt>
                <c:pt idx="12">
                  <c:v>16.030642805062282</c:v>
                </c:pt>
                <c:pt idx="13">
                  <c:v>15.641478921981182</c:v>
                </c:pt>
                <c:pt idx="14">
                  <c:v>14.989418740993383</c:v>
                </c:pt>
                <c:pt idx="15">
                  <c:v>15.132845461015915</c:v>
                </c:pt>
                <c:pt idx="16">
                  <c:v>15.087247989840078</c:v>
                </c:pt>
                <c:pt idx="17">
                  <c:v>16.460695358417819</c:v>
                </c:pt>
                <c:pt idx="18">
                  <c:v>15.933982669976649</c:v>
                </c:pt>
                <c:pt idx="19">
                  <c:v>15.380414082458142</c:v>
                </c:pt>
                <c:pt idx="20">
                  <c:v>15.05723087525946</c:v>
                </c:pt>
                <c:pt idx="21">
                  <c:v>14.545582230591313</c:v>
                </c:pt>
                <c:pt idx="22">
                  <c:v>14.035650240742736</c:v>
                </c:pt>
                <c:pt idx="23">
                  <c:v>13.77449519790132</c:v>
                </c:pt>
                <c:pt idx="24">
                  <c:v>13.106987855200469</c:v>
                </c:pt>
                <c:pt idx="25">
                  <c:v>13.070732639896672</c:v>
                </c:pt>
                <c:pt idx="26">
                  <c:v>12.68948187193414</c:v>
                </c:pt>
                <c:pt idx="27">
                  <c:v>12.347937048494874</c:v>
                </c:pt>
                <c:pt idx="28">
                  <c:v>11.657103955115415</c:v>
                </c:pt>
                <c:pt idx="29">
                  <c:v>11.206669087310667</c:v>
                </c:pt>
                <c:pt idx="30">
                  <c:v>11.181493096615801</c:v>
                </c:pt>
                <c:pt idx="31">
                  <c:v>11.485970962481074</c:v>
                </c:pt>
                <c:pt idx="32">
                  <c:v>12.391680522754134</c:v>
                </c:pt>
                <c:pt idx="33">
                  <c:v>11.87255367826309</c:v>
                </c:pt>
                <c:pt idx="34">
                  <c:v>12.076972456723205</c:v>
                </c:pt>
                <c:pt idx="35">
                  <c:v>12.619000139905944</c:v>
                </c:pt>
                <c:pt idx="36">
                  <c:v>13.303095958658176</c:v>
                </c:pt>
                <c:pt idx="37">
                  <c:v>13.171804693475481</c:v>
                </c:pt>
                <c:pt idx="38">
                  <c:v>12.946175843808584</c:v>
                </c:pt>
                <c:pt idx="39">
                  <c:v>13.708727659485165</c:v>
                </c:pt>
                <c:pt idx="40">
                  <c:v>14.49198934806283</c:v>
                </c:pt>
                <c:pt idx="41">
                  <c:v>14.893160698794969</c:v>
                </c:pt>
                <c:pt idx="42">
                  <c:v>15.703270185159964</c:v>
                </c:pt>
                <c:pt idx="43">
                  <c:v>15.366239747974459</c:v>
                </c:pt>
                <c:pt idx="44">
                  <c:v>14.945786570915018</c:v>
                </c:pt>
                <c:pt idx="45">
                  <c:v>15.6844416807076</c:v>
                </c:pt>
                <c:pt idx="46">
                  <c:v>17.46497585055516</c:v>
                </c:pt>
                <c:pt idx="47">
                  <c:v>17.016077073651552</c:v>
                </c:pt>
                <c:pt idx="48">
                  <c:v>14.708464021978564</c:v>
                </c:pt>
                <c:pt idx="49">
                  <c:v>13.612721144759734</c:v>
                </c:pt>
                <c:pt idx="50">
                  <c:v>13.108626795876972</c:v>
                </c:pt>
                <c:pt idx="51">
                  <c:v>12.431189157196384</c:v>
                </c:pt>
                <c:pt idx="52">
                  <c:v>12.765470494342365</c:v>
                </c:pt>
                <c:pt idx="53">
                  <c:v>12.056228168701134</c:v>
                </c:pt>
                <c:pt idx="54">
                  <c:v>12.3960682</c:v>
                </c:pt>
                <c:pt idx="55">
                  <c:v>12.334952000000001</c:v>
                </c:pt>
                <c:pt idx="56">
                  <c:v>12.201871999999998</c:v>
                </c:pt>
                <c:pt idx="57">
                  <c:v>12.911926300000001</c:v>
                </c:pt>
                <c:pt idx="58">
                  <c:v>12.992527800000001</c:v>
                </c:pt>
                <c:pt idx="59">
                  <c:v>13.1323677</c:v>
                </c:pt>
                <c:pt idx="60">
                  <c:v>13.177683200000001</c:v>
                </c:pt>
                <c:pt idx="61">
                  <c:v>13.020997499999998</c:v>
                </c:pt>
                <c:pt idx="62">
                  <c:v>13.002432499999999</c:v>
                </c:pt>
                <c:pt idx="63">
                  <c:v>13.0111951</c:v>
                </c:pt>
                <c:pt idx="64">
                  <c:v>13.7416356</c:v>
                </c:pt>
                <c:pt idx="65">
                  <c:v>13.315516799999999</c:v>
                </c:pt>
                <c:pt idx="66">
                  <c:v>13.363895999999999</c:v>
                </c:pt>
                <c:pt idx="67">
                  <c:v>12.858494999999998</c:v>
                </c:pt>
                <c:pt idx="68">
                  <c:v>12.521196000000002</c:v>
                </c:pt>
                <c:pt idx="69">
                  <c:v>12.949675200000001</c:v>
                </c:pt>
                <c:pt idx="70">
                  <c:v>12.755022500000001</c:v>
                </c:pt>
                <c:pt idx="71">
                  <c:v>13.335859589743588</c:v>
                </c:pt>
                <c:pt idx="72">
                  <c:v>13.32</c:v>
                </c:pt>
                <c:pt idx="73">
                  <c:v>14.08</c:v>
                </c:pt>
                <c:pt idx="74">
                  <c:v>14.13</c:v>
                </c:pt>
                <c:pt idx="75">
                  <c:v>14.15</c:v>
                </c:pt>
                <c:pt idx="76">
                  <c:v>14.14</c:v>
                </c:pt>
                <c:pt idx="77">
                  <c:v>13.87</c:v>
                </c:pt>
                <c:pt idx="78">
                  <c:v>14.13</c:v>
                </c:pt>
                <c:pt idx="79">
                  <c:v>14.2</c:v>
                </c:pt>
                <c:pt idx="80">
                  <c:v>12.33</c:v>
                </c:pt>
                <c:pt idx="81">
                  <c:v>11.72</c:v>
                </c:pt>
                <c:pt idx="82">
                  <c:v>11.57</c:v>
                </c:pt>
                <c:pt idx="83">
                  <c:v>10.805928000000002</c:v>
                </c:pt>
                <c:pt idx="84">
                  <c:v>11.5</c:v>
                </c:pt>
                <c:pt idx="85">
                  <c:v>11.09</c:v>
                </c:pt>
                <c:pt idx="86">
                  <c:v>10.709381267857141</c:v>
                </c:pt>
                <c:pt idx="87">
                  <c:v>10.52</c:v>
                </c:pt>
                <c:pt idx="88">
                  <c:v>9.67</c:v>
                </c:pt>
                <c:pt idx="89">
                  <c:v>9.14</c:v>
                </c:pt>
                <c:pt idx="90">
                  <c:v>8.7799999999999994</c:v>
                </c:pt>
                <c:pt idx="91">
                  <c:v>8.8800000000000008</c:v>
                </c:pt>
                <c:pt idx="92">
                  <c:v>8.9499999999999993</c:v>
                </c:pt>
                <c:pt idx="93">
                  <c:v>8.91</c:v>
                </c:pt>
                <c:pt idx="94">
                  <c:v>8.42</c:v>
                </c:pt>
                <c:pt idx="95">
                  <c:v>8.44</c:v>
                </c:pt>
                <c:pt idx="96">
                  <c:v>8.39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04480"/>
        <c:axId val="204746112"/>
      </c:lineChart>
      <c:dateAx>
        <c:axId val="174804480"/>
        <c:scaling>
          <c:orientation val="minMax"/>
        </c:scaling>
        <c:delete val="0"/>
        <c:axPos val="b"/>
        <c:majorGridlines/>
        <c:numFmt formatCode="[$-416]mmm\-yy;@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pt-BR"/>
          </a:p>
        </c:txPr>
        <c:crossAx val="204746112"/>
        <c:crosses val="autoZero"/>
        <c:auto val="1"/>
        <c:lblOffset val="100"/>
        <c:baseTimeUnit val="months"/>
      </c:dateAx>
      <c:valAx>
        <c:axId val="204746112"/>
        <c:scaling>
          <c:orientation val="minMax"/>
          <c:max val="34"/>
          <c:min val="8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74804480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000"/>
              <a:t>Ativos sob gestão de fundos de investimentos no MUNDO</a:t>
            </a:r>
          </a:p>
        </c:rich>
      </c:tx>
      <c:layout>
        <c:manualLayout>
          <c:xMode val="edge"/>
          <c:yMode val="edge"/>
          <c:x val="0.12262414672995836"/>
          <c:y val="5.123578796514476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2923408092696684"/>
                  <c:y val="-6.0340924360646572E-2"/>
                </c:manualLayout>
              </c:layout>
              <c:spPr/>
              <c:txPr>
                <a:bodyPr rot="0"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0414312772132699"/>
                  <c:y val="0.146031746031746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741996481782945"/>
                  <c:y val="5.71428571428571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5951036018076664"/>
                  <c:y val="-6.98412698412698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 rot="0"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Plan1!$O$4:$O$8</c:f>
              <c:strCache>
                <c:ptCount val="5"/>
                <c:pt idx="0">
                  <c:v>Renda Variável</c:v>
                </c:pt>
                <c:pt idx="1">
                  <c:v>Balanceados Mistos</c:v>
                </c:pt>
                <c:pt idx="2">
                  <c:v>Outros</c:v>
                </c:pt>
                <c:pt idx="3">
                  <c:v>Cambiais</c:v>
                </c:pt>
                <c:pt idx="4">
                  <c:v>Renda Fixa</c:v>
                </c:pt>
              </c:strCache>
            </c:strRef>
          </c:cat>
          <c:val>
            <c:numRef>
              <c:f>Plan1!$P$4:$P$8</c:f>
              <c:numCache>
                <c:formatCode>0%</c:formatCode>
                <c:ptCount val="5"/>
                <c:pt idx="0">
                  <c:v>0.4</c:v>
                </c:pt>
                <c:pt idx="1">
                  <c:v>0.11</c:v>
                </c:pt>
                <c:pt idx="2">
                  <c:v>0.04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000"/>
              <a:t>Ativos sob gestão de fundos de investimentos no BRASIL</a:t>
            </a:r>
          </a:p>
        </c:rich>
      </c:tx>
      <c:layout>
        <c:manualLayout>
          <c:xMode val="edge"/>
          <c:yMode val="edge"/>
          <c:x val="0.18475933367082367"/>
          <c:y val="1.269841269841269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9.9670721110352814E-2"/>
                  <c:y val="-0.11745404608486069"/>
                </c:manualLayout>
              </c:layout>
              <c:spPr/>
              <c:txPr>
                <a:bodyPr rot="0"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741996481782945"/>
                  <c:y val="-3.3862433862433865E-2"/>
                </c:manualLayout>
              </c:layout>
              <c:tx>
                <c:rich>
                  <a:bodyPr rot="0"/>
                  <a:lstStyle/>
                  <a:p>
                    <a:pPr>
                      <a:defRPr sz="1100" b="1"/>
                    </a:pPr>
                    <a:r>
                      <a:rPr lang="en-US" sz="1100" dirty="0" err="1"/>
                      <a:t>Balanceados</a:t>
                    </a:r>
                    <a:r>
                      <a:rPr lang="en-US" sz="1100" dirty="0"/>
                      <a:t> </a:t>
                    </a:r>
                    <a:r>
                      <a:rPr lang="en-US" sz="1100" dirty="0" err="1"/>
                      <a:t>Mistos</a:t>
                    </a:r>
                    <a:r>
                      <a:rPr lang="en-US" sz="1100" dirty="0"/>
                      <a:t>
21%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1468926723741073"/>
                  <c:y val="0.126984126984126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54812698589983E-2"/>
                  <c:y val="0.141798941798941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5423729042272477"/>
                  <c:y val="-6.9841269841269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 rot="0"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Plan1!$O$4:$O$8</c:f>
              <c:strCache>
                <c:ptCount val="5"/>
                <c:pt idx="0">
                  <c:v>Renda Variável</c:v>
                </c:pt>
                <c:pt idx="1">
                  <c:v>Balanceados Mistos</c:v>
                </c:pt>
                <c:pt idx="2">
                  <c:v>Outros</c:v>
                </c:pt>
                <c:pt idx="3">
                  <c:v>Cambiais</c:v>
                </c:pt>
                <c:pt idx="4">
                  <c:v>Renda Fixa</c:v>
                </c:pt>
              </c:strCache>
            </c:strRef>
          </c:cat>
          <c:val>
            <c:numRef>
              <c:f>Plan1!$P$19:$P$23</c:f>
              <c:numCache>
                <c:formatCode>0%</c:formatCode>
                <c:ptCount val="5"/>
                <c:pt idx="0">
                  <c:v>0.09</c:v>
                </c:pt>
                <c:pt idx="1">
                  <c:v>0.21</c:v>
                </c:pt>
                <c:pt idx="2">
                  <c:v>0.23</c:v>
                </c:pt>
                <c:pt idx="3">
                  <c:v>0.04</c:v>
                </c:pt>
                <c:pt idx="4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/>
              <a:t>Percentual de Emissões de Debêntures Indexadas a CDI - 2000</a:t>
            </a:r>
            <a:r>
              <a:rPr lang="pt-BR" sz="2400" baseline="0"/>
              <a:t> a 2012 Fonte: ANBIMA</a:t>
            </a:r>
            <a:endParaRPr lang="pt-BR" sz="24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'[MercadoDoméstico (2).xlsx]Debêntures'!$G$1236:$H$1236</c:f>
              <c:strCache>
                <c:ptCount val="2"/>
                <c:pt idx="0">
                  <c:v>Indexado a DI</c:v>
                </c:pt>
                <c:pt idx="1">
                  <c:v>Outros</c:v>
                </c:pt>
              </c:strCache>
            </c:strRef>
          </c:cat>
          <c:val>
            <c:numRef>
              <c:f>'[MercadoDoméstico (2).xlsx]Debêntures'!$G$1237:$H$1237</c:f>
              <c:numCache>
                <c:formatCode>0.0%</c:formatCode>
                <c:ptCount val="2"/>
                <c:pt idx="0">
                  <c:v>0.74339933993399343</c:v>
                </c:pt>
                <c:pt idx="1">
                  <c:v>0.25660066006600657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/>
              <a:t>Número</a:t>
            </a:r>
            <a:r>
              <a:rPr lang="en-US" sz="2400" b="1" i="0" baseline="0" dirty="0"/>
              <a:t> de </a:t>
            </a:r>
            <a:r>
              <a:rPr lang="en-US" sz="2400" b="1" i="0" baseline="0" dirty="0" err="1"/>
              <a:t>Emissões</a:t>
            </a:r>
            <a:r>
              <a:rPr lang="en-US" sz="2400" b="1" i="0" baseline="0" dirty="0"/>
              <a:t> de </a:t>
            </a:r>
            <a:r>
              <a:rPr lang="en-US" sz="2400" b="1" i="0" baseline="0" dirty="0" err="1" smtClean="0"/>
              <a:t>Debêntures</a:t>
            </a:r>
            <a:endParaRPr lang="en-US" sz="2400" b="1" i="0" baseline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 smtClean="0"/>
              <a:t>Fonte</a:t>
            </a:r>
            <a:r>
              <a:rPr lang="en-US" sz="2400" b="1" i="0" baseline="0" dirty="0" smtClean="0"/>
              <a:t>: ANBIMA 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 - Número de Emissões</c:v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Plan1!$B$19:$B$27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Plan1!$D$19:$D$27</c:f>
              <c:numCache>
                <c:formatCode>General</c:formatCode>
                <c:ptCount val="9"/>
                <c:pt idx="0">
                  <c:v>35</c:v>
                </c:pt>
                <c:pt idx="1">
                  <c:v>33</c:v>
                </c:pt>
                <c:pt idx="2">
                  <c:v>37</c:v>
                </c:pt>
                <c:pt idx="3">
                  <c:v>37</c:v>
                </c:pt>
                <c:pt idx="4">
                  <c:v>29</c:v>
                </c:pt>
                <c:pt idx="5">
                  <c:v>70</c:v>
                </c:pt>
                <c:pt idx="6">
                  <c:v>146</c:v>
                </c:pt>
                <c:pt idx="7">
                  <c:v>166</c:v>
                </c:pt>
                <c:pt idx="8">
                  <c:v>226</c:v>
                </c:pt>
              </c:numCache>
            </c:numRef>
          </c:val>
        </c:ser>
        <c:ser>
          <c:idx val="1"/>
          <c:order val="1"/>
          <c:tx>
            <c:v>Emissões ICVM476</c:v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6.58227874343780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8227874343780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4335172727920057E-3"/>
                  <c:y val="2.5908712385955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Plan1!$G$19:$G$27</c:f>
              <c:numCache>
                <c:formatCode>General</c:formatCode>
                <c:ptCount val="9"/>
                <c:pt idx="5">
                  <c:v>45</c:v>
                </c:pt>
                <c:pt idx="6">
                  <c:v>126</c:v>
                </c:pt>
                <c:pt idx="7">
                  <c:v>157</c:v>
                </c:pt>
                <c:pt idx="8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902400"/>
        <c:axId val="131246336"/>
      </c:barChart>
      <c:catAx>
        <c:axId val="204902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31246336"/>
        <c:crosses val="autoZero"/>
        <c:auto val="1"/>
        <c:lblAlgn val="ctr"/>
        <c:lblOffset val="100"/>
        <c:noMultiLvlLbl val="0"/>
      </c:catAx>
      <c:valAx>
        <c:axId val="13124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9024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t-BR" sz="2000" b="1" i="0" baseline="0">
                <a:effectLst/>
              </a:rPr>
              <a:t>Soma Móvel Anual do Número de Emissões</a:t>
            </a:r>
            <a:endParaRPr lang="pt-BR" sz="200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CRI</c:v>
          </c:tx>
          <c:marker>
            <c:symbol val="none"/>
          </c:marker>
          <c:cat>
            <c:numRef>
              <c:f>NUM_DEB!$AC$13:$AC$70</c:f>
              <c:numCache>
                <c:formatCode>[$-416]mmm\-yy;@</c:formatCode>
                <c:ptCount val="5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</c:numCache>
            </c:numRef>
          </c:cat>
          <c:val>
            <c:numRef>
              <c:f>NUM_DEB!$AE$13:$AE$70</c:f>
              <c:numCache>
                <c:formatCode>General</c:formatCode>
                <c:ptCount val="58"/>
                <c:pt idx="0">
                  <c:v>60</c:v>
                </c:pt>
                <c:pt idx="1">
                  <c:v>62</c:v>
                </c:pt>
                <c:pt idx="2">
                  <c:v>69</c:v>
                </c:pt>
                <c:pt idx="3">
                  <c:v>65</c:v>
                </c:pt>
                <c:pt idx="4">
                  <c:v>67</c:v>
                </c:pt>
                <c:pt idx="5">
                  <c:v>70</c:v>
                </c:pt>
                <c:pt idx="6">
                  <c:v>72</c:v>
                </c:pt>
                <c:pt idx="7">
                  <c:v>83</c:v>
                </c:pt>
                <c:pt idx="8">
                  <c:v>94</c:v>
                </c:pt>
                <c:pt idx="9">
                  <c:v>91</c:v>
                </c:pt>
                <c:pt idx="10">
                  <c:v>86</c:v>
                </c:pt>
                <c:pt idx="11">
                  <c:v>91</c:v>
                </c:pt>
                <c:pt idx="12">
                  <c:v>85</c:v>
                </c:pt>
                <c:pt idx="13">
                  <c:v>88</c:v>
                </c:pt>
                <c:pt idx="14">
                  <c:v>82</c:v>
                </c:pt>
                <c:pt idx="15">
                  <c:v>90</c:v>
                </c:pt>
                <c:pt idx="16">
                  <c:v>94</c:v>
                </c:pt>
                <c:pt idx="17">
                  <c:v>90</c:v>
                </c:pt>
                <c:pt idx="18">
                  <c:v>100</c:v>
                </c:pt>
                <c:pt idx="19">
                  <c:v>94</c:v>
                </c:pt>
                <c:pt idx="20">
                  <c:v>84</c:v>
                </c:pt>
                <c:pt idx="21">
                  <c:v>88</c:v>
                </c:pt>
                <c:pt idx="22">
                  <c:v>92</c:v>
                </c:pt>
                <c:pt idx="23">
                  <c:v>99</c:v>
                </c:pt>
                <c:pt idx="24">
                  <c:v>101</c:v>
                </c:pt>
                <c:pt idx="25">
                  <c:v>100</c:v>
                </c:pt>
                <c:pt idx="26">
                  <c:v>108</c:v>
                </c:pt>
                <c:pt idx="27">
                  <c:v>103</c:v>
                </c:pt>
                <c:pt idx="28">
                  <c:v>112</c:v>
                </c:pt>
                <c:pt idx="29">
                  <c:v>120</c:v>
                </c:pt>
                <c:pt idx="30">
                  <c:v>115</c:v>
                </c:pt>
                <c:pt idx="31">
                  <c:v>108</c:v>
                </c:pt>
                <c:pt idx="32">
                  <c:v>114</c:v>
                </c:pt>
                <c:pt idx="33">
                  <c:v>117</c:v>
                </c:pt>
                <c:pt idx="34">
                  <c:v>128</c:v>
                </c:pt>
                <c:pt idx="35">
                  <c:v>122</c:v>
                </c:pt>
                <c:pt idx="36">
                  <c:v>132</c:v>
                </c:pt>
                <c:pt idx="37">
                  <c:v>139</c:v>
                </c:pt>
                <c:pt idx="38">
                  <c:v>152</c:v>
                </c:pt>
                <c:pt idx="39">
                  <c:v>150</c:v>
                </c:pt>
                <c:pt idx="40">
                  <c:v>137</c:v>
                </c:pt>
                <c:pt idx="41">
                  <c:v>138</c:v>
                </c:pt>
                <c:pt idx="42">
                  <c:v>141</c:v>
                </c:pt>
                <c:pt idx="43">
                  <c:v>150</c:v>
                </c:pt>
                <c:pt idx="44">
                  <c:v>152</c:v>
                </c:pt>
                <c:pt idx="45">
                  <c:v>171</c:v>
                </c:pt>
                <c:pt idx="46">
                  <c:v>159</c:v>
                </c:pt>
                <c:pt idx="47">
                  <c:v>173</c:v>
                </c:pt>
                <c:pt idx="48">
                  <c:v>181</c:v>
                </c:pt>
                <c:pt idx="49">
                  <c:v>177</c:v>
                </c:pt>
                <c:pt idx="50">
                  <c:v>170</c:v>
                </c:pt>
                <c:pt idx="51">
                  <c:v>172</c:v>
                </c:pt>
                <c:pt idx="52">
                  <c:v>175</c:v>
                </c:pt>
                <c:pt idx="53">
                  <c:v>169</c:v>
                </c:pt>
                <c:pt idx="54">
                  <c:v>169</c:v>
                </c:pt>
                <c:pt idx="55">
                  <c:v>162</c:v>
                </c:pt>
                <c:pt idx="56">
                  <c:v>161</c:v>
                </c:pt>
                <c:pt idx="57">
                  <c:v>140</c:v>
                </c:pt>
              </c:numCache>
            </c:numRef>
          </c:val>
          <c:smooth val="0"/>
        </c:ser>
        <c:ser>
          <c:idx val="1"/>
          <c:order val="1"/>
          <c:tx>
            <c:v>Debêntures</c:v>
          </c:tx>
          <c:marker>
            <c:symbol val="none"/>
          </c:marker>
          <c:cat>
            <c:numRef>
              <c:f>NUM_DEB!$AC$13:$AC$70</c:f>
              <c:numCache>
                <c:formatCode>[$-416]mmm\-yy;@</c:formatCode>
                <c:ptCount val="5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</c:numCache>
            </c:numRef>
          </c:cat>
          <c:val>
            <c:numRef>
              <c:f>NUM_DEB!$I$13:$I$70</c:f>
              <c:numCache>
                <c:formatCode>General</c:formatCode>
                <c:ptCount val="58"/>
                <c:pt idx="0">
                  <c:v>37</c:v>
                </c:pt>
                <c:pt idx="1">
                  <c:v>40</c:v>
                </c:pt>
                <c:pt idx="2">
                  <c:v>42</c:v>
                </c:pt>
                <c:pt idx="3">
                  <c:v>41</c:v>
                </c:pt>
                <c:pt idx="4">
                  <c:v>39</c:v>
                </c:pt>
                <c:pt idx="5">
                  <c:v>37</c:v>
                </c:pt>
                <c:pt idx="6">
                  <c:v>37</c:v>
                </c:pt>
                <c:pt idx="7">
                  <c:v>31</c:v>
                </c:pt>
                <c:pt idx="8">
                  <c:v>35</c:v>
                </c:pt>
                <c:pt idx="9">
                  <c:v>37</c:v>
                </c:pt>
                <c:pt idx="10">
                  <c:v>33</c:v>
                </c:pt>
                <c:pt idx="11">
                  <c:v>32</c:v>
                </c:pt>
                <c:pt idx="12">
                  <c:v>29</c:v>
                </c:pt>
                <c:pt idx="13">
                  <c:v>28</c:v>
                </c:pt>
                <c:pt idx="14">
                  <c:v>25</c:v>
                </c:pt>
                <c:pt idx="15">
                  <c:v>26</c:v>
                </c:pt>
                <c:pt idx="16">
                  <c:v>25</c:v>
                </c:pt>
                <c:pt idx="17">
                  <c:v>28</c:v>
                </c:pt>
                <c:pt idx="18">
                  <c:v>32</c:v>
                </c:pt>
                <c:pt idx="19">
                  <c:v>35</c:v>
                </c:pt>
                <c:pt idx="20">
                  <c:v>38</c:v>
                </c:pt>
                <c:pt idx="21">
                  <c:v>42</c:v>
                </c:pt>
                <c:pt idx="22">
                  <c:v>44</c:v>
                </c:pt>
                <c:pt idx="23">
                  <c:v>51</c:v>
                </c:pt>
                <c:pt idx="24">
                  <c:v>70</c:v>
                </c:pt>
                <c:pt idx="25">
                  <c:v>75</c:v>
                </c:pt>
                <c:pt idx="26">
                  <c:v>76</c:v>
                </c:pt>
                <c:pt idx="27">
                  <c:v>86</c:v>
                </c:pt>
                <c:pt idx="28">
                  <c:v>99</c:v>
                </c:pt>
                <c:pt idx="29">
                  <c:v>106</c:v>
                </c:pt>
                <c:pt idx="30">
                  <c:v>111</c:v>
                </c:pt>
                <c:pt idx="31">
                  <c:v>116</c:v>
                </c:pt>
                <c:pt idx="32">
                  <c:v>120</c:v>
                </c:pt>
                <c:pt idx="33">
                  <c:v>123</c:v>
                </c:pt>
                <c:pt idx="34">
                  <c:v>129</c:v>
                </c:pt>
                <c:pt idx="35">
                  <c:v>137</c:v>
                </c:pt>
                <c:pt idx="36">
                  <c:v>146</c:v>
                </c:pt>
                <c:pt idx="37">
                  <c:v>145</c:v>
                </c:pt>
                <c:pt idx="38">
                  <c:v>151</c:v>
                </c:pt>
                <c:pt idx="39">
                  <c:v>157</c:v>
                </c:pt>
                <c:pt idx="40">
                  <c:v>153</c:v>
                </c:pt>
                <c:pt idx="41">
                  <c:v>160</c:v>
                </c:pt>
                <c:pt idx="42">
                  <c:v>177</c:v>
                </c:pt>
                <c:pt idx="43">
                  <c:v>174</c:v>
                </c:pt>
                <c:pt idx="44">
                  <c:v>172</c:v>
                </c:pt>
                <c:pt idx="45">
                  <c:v>179</c:v>
                </c:pt>
                <c:pt idx="46">
                  <c:v>179</c:v>
                </c:pt>
                <c:pt idx="47">
                  <c:v>174</c:v>
                </c:pt>
                <c:pt idx="48">
                  <c:v>166</c:v>
                </c:pt>
                <c:pt idx="49">
                  <c:v>172</c:v>
                </c:pt>
                <c:pt idx="50">
                  <c:v>185</c:v>
                </c:pt>
                <c:pt idx="51">
                  <c:v>186</c:v>
                </c:pt>
                <c:pt idx="52">
                  <c:v>192</c:v>
                </c:pt>
                <c:pt idx="53">
                  <c:v>185</c:v>
                </c:pt>
                <c:pt idx="54">
                  <c:v>183</c:v>
                </c:pt>
                <c:pt idx="55">
                  <c:v>190</c:v>
                </c:pt>
                <c:pt idx="56">
                  <c:v>197</c:v>
                </c:pt>
                <c:pt idx="57">
                  <c:v>206</c:v>
                </c:pt>
              </c:numCache>
            </c:numRef>
          </c:val>
          <c:smooth val="0"/>
        </c:ser>
        <c:ser>
          <c:idx val="2"/>
          <c:order val="2"/>
          <c:tx>
            <c:v>FDIC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NUM_DEB!$AC$13:$AC$70</c:f>
              <c:numCache>
                <c:formatCode>[$-416]mmm\-yy;@</c:formatCode>
                <c:ptCount val="5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</c:numCache>
            </c:numRef>
          </c:cat>
          <c:val>
            <c:numRef>
              <c:f>NUM_DEB!$AN$13:$AN$70</c:f>
              <c:numCache>
                <c:formatCode>General</c:formatCode>
                <c:ptCount val="58"/>
                <c:pt idx="0">
                  <c:v>97</c:v>
                </c:pt>
                <c:pt idx="1">
                  <c:v>98</c:v>
                </c:pt>
                <c:pt idx="2">
                  <c:v>98</c:v>
                </c:pt>
                <c:pt idx="3">
                  <c:v>105</c:v>
                </c:pt>
                <c:pt idx="4">
                  <c:v>105</c:v>
                </c:pt>
                <c:pt idx="5">
                  <c:v>103</c:v>
                </c:pt>
                <c:pt idx="6">
                  <c:v>108</c:v>
                </c:pt>
                <c:pt idx="7">
                  <c:v>115</c:v>
                </c:pt>
                <c:pt idx="8">
                  <c:v>115</c:v>
                </c:pt>
                <c:pt idx="9">
                  <c:v>124</c:v>
                </c:pt>
                <c:pt idx="10">
                  <c:v>131</c:v>
                </c:pt>
                <c:pt idx="11">
                  <c:v>134</c:v>
                </c:pt>
                <c:pt idx="12">
                  <c:v>131</c:v>
                </c:pt>
                <c:pt idx="13">
                  <c:v>129</c:v>
                </c:pt>
                <c:pt idx="14">
                  <c:v>128</c:v>
                </c:pt>
                <c:pt idx="15">
                  <c:v>124</c:v>
                </c:pt>
                <c:pt idx="16">
                  <c:v>120</c:v>
                </c:pt>
                <c:pt idx="17">
                  <c:v>119</c:v>
                </c:pt>
                <c:pt idx="18">
                  <c:v>110</c:v>
                </c:pt>
                <c:pt idx="19">
                  <c:v>107</c:v>
                </c:pt>
                <c:pt idx="20">
                  <c:v>102</c:v>
                </c:pt>
                <c:pt idx="21">
                  <c:v>91</c:v>
                </c:pt>
                <c:pt idx="22">
                  <c:v>69</c:v>
                </c:pt>
                <c:pt idx="23">
                  <c:v>68</c:v>
                </c:pt>
                <c:pt idx="24">
                  <c:v>73</c:v>
                </c:pt>
                <c:pt idx="25">
                  <c:v>79</c:v>
                </c:pt>
                <c:pt idx="26">
                  <c:v>82</c:v>
                </c:pt>
                <c:pt idx="27">
                  <c:v>91</c:v>
                </c:pt>
                <c:pt idx="28">
                  <c:v>89</c:v>
                </c:pt>
                <c:pt idx="29">
                  <c:v>86</c:v>
                </c:pt>
                <c:pt idx="30">
                  <c:v>87</c:v>
                </c:pt>
                <c:pt idx="31">
                  <c:v>88</c:v>
                </c:pt>
                <c:pt idx="32">
                  <c:v>88</c:v>
                </c:pt>
                <c:pt idx="33">
                  <c:v>85</c:v>
                </c:pt>
                <c:pt idx="34">
                  <c:v>92</c:v>
                </c:pt>
                <c:pt idx="35">
                  <c:v>84</c:v>
                </c:pt>
                <c:pt idx="36">
                  <c:v>80</c:v>
                </c:pt>
                <c:pt idx="37">
                  <c:v>73</c:v>
                </c:pt>
                <c:pt idx="38">
                  <c:v>67</c:v>
                </c:pt>
                <c:pt idx="39">
                  <c:v>54</c:v>
                </c:pt>
                <c:pt idx="40">
                  <c:v>57</c:v>
                </c:pt>
                <c:pt idx="41">
                  <c:v>57</c:v>
                </c:pt>
                <c:pt idx="42">
                  <c:v>60</c:v>
                </c:pt>
                <c:pt idx="43">
                  <c:v>59</c:v>
                </c:pt>
                <c:pt idx="44">
                  <c:v>64</c:v>
                </c:pt>
                <c:pt idx="45">
                  <c:v>65</c:v>
                </c:pt>
                <c:pt idx="46">
                  <c:v>64</c:v>
                </c:pt>
                <c:pt idx="47">
                  <c:v>65</c:v>
                </c:pt>
                <c:pt idx="48">
                  <c:v>68</c:v>
                </c:pt>
                <c:pt idx="49">
                  <c:v>70</c:v>
                </c:pt>
                <c:pt idx="50">
                  <c:v>73</c:v>
                </c:pt>
                <c:pt idx="51">
                  <c:v>74</c:v>
                </c:pt>
                <c:pt idx="52">
                  <c:v>69</c:v>
                </c:pt>
                <c:pt idx="53">
                  <c:v>71</c:v>
                </c:pt>
                <c:pt idx="54">
                  <c:v>64</c:v>
                </c:pt>
                <c:pt idx="55">
                  <c:v>68</c:v>
                </c:pt>
                <c:pt idx="56">
                  <c:v>65</c:v>
                </c:pt>
                <c:pt idx="57">
                  <c:v>66</c:v>
                </c:pt>
              </c:numCache>
            </c:numRef>
          </c:val>
          <c:smooth val="0"/>
        </c:ser>
        <c:ser>
          <c:idx val="3"/>
          <c:order val="3"/>
          <c:tx>
            <c:v>Notas Promissórias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NUM_DEB!$AC$13:$AC$70</c:f>
              <c:numCache>
                <c:formatCode>[$-416]mmm\-yy;@</c:formatCode>
                <c:ptCount val="5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</c:numCache>
            </c:numRef>
          </c:cat>
          <c:val>
            <c:numRef>
              <c:f>NUM_DEB!$BI$37:$BI$94</c:f>
              <c:numCache>
                <c:formatCode>0.0</c:formatCode>
                <c:ptCount val="58"/>
                <c:pt idx="0">
                  <c:v>20</c:v>
                </c:pt>
                <c:pt idx="1">
                  <c:v>19</c:v>
                </c:pt>
                <c:pt idx="2">
                  <c:v>20</c:v>
                </c:pt>
                <c:pt idx="3">
                  <c:v>18</c:v>
                </c:pt>
                <c:pt idx="4">
                  <c:v>20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30</c:v>
                </c:pt>
                <c:pt idx="11">
                  <c:v>34</c:v>
                </c:pt>
                <c:pt idx="12">
                  <c:v>40</c:v>
                </c:pt>
                <c:pt idx="13">
                  <c:v>45</c:v>
                </c:pt>
                <c:pt idx="14">
                  <c:v>44</c:v>
                </c:pt>
                <c:pt idx="15">
                  <c:v>54</c:v>
                </c:pt>
                <c:pt idx="16">
                  <c:v>59</c:v>
                </c:pt>
                <c:pt idx="17">
                  <c:v>55</c:v>
                </c:pt>
                <c:pt idx="18">
                  <c:v>62</c:v>
                </c:pt>
                <c:pt idx="19">
                  <c:v>67</c:v>
                </c:pt>
                <c:pt idx="20">
                  <c:v>69</c:v>
                </c:pt>
                <c:pt idx="21">
                  <c:v>73</c:v>
                </c:pt>
                <c:pt idx="22">
                  <c:v>74</c:v>
                </c:pt>
                <c:pt idx="23">
                  <c:v>76</c:v>
                </c:pt>
                <c:pt idx="24">
                  <c:v>81</c:v>
                </c:pt>
                <c:pt idx="25">
                  <c:v>76</c:v>
                </c:pt>
                <c:pt idx="26">
                  <c:v>78</c:v>
                </c:pt>
                <c:pt idx="27">
                  <c:v>72</c:v>
                </c:pt>
                <c:pt idx="28">
                  <c:v>67</c:v>
                </c:pt>
                <c:pt idx="29">
                  <c:v>69</c:v>
                </c:pt>
                <c:pt idx="30">
                  <c:v>65</c:v>
                </c:pt>
                <c:pt idx="31">
                  <c:v>61</c:v>
                </c:pt>
                <c:pt idx="32">
                  <c:v>61</c:v>
                </c:pt>
                <c:pt idx="33">
                  <c:v>62</c:v>
                </c:pt>
                <c:pt idx="34">
                  <c:v>60</c:v>
                </c:pt>
                <c:pt idx="35">
                  <c:v>56</c:v>
                </c:pt>
                <c:pt idx="36">
                  <c:v>52</c:v>
                </c:pt>
                <c:pt idx="37">
                  <c:v>59</c:v>
                </c:pt>
                <c:pt idx="38">
                  <c:v>66</c:v>
                </c:pt>
                <c:pt idx="39">
                  <c:v>64</c:v>
                </c:pt>
                <c:pt idx="40">
                  <c:v>66</c:v>
                </c:pt>
                <c:pt idx="41">
                  <c:v>72</c:v>
                </c:pt>
                <c:pt idx="42">
                  <c:v>71</c:v>
                </c:pt>
                <c:pt idx="43">
                  <c:v>72</c:v>
                </c:pt>
                <c:pt idx="44">
                  <c:v>80</c:v>
                </c:pt>
                <c:pt idx="45">
                  <c:v>78</c:v>
                </c:pt>
                <c:pt idx="46">
                  <c:v>77</c:v>
                </c:pt>
                <c:pt idx="47">
                  <c:v>88</c:v>
                </c:pt>
                <c:pt idx="48">
                  <c:v>93</c:v>
                </c:pt>
                <c:pt idx="49">
                  <c:v>95</c:v>
                </c:pt>
                <c:pt idx="50">
                  <c:v>87</c:v>
                </c:pt>
                <c:pt idx="51">
                  <c:v>88</c:v>
                </c:pt>
                <c:pt idx="52">
                  <c:v>99</c:v>
                </c:pt>
                <c:pt idx="53">
                  <c:v>98</c:v>
                </c:pt>
                <c:pt idx="54">
                  <c:v>103</c:v>
                </c:pt>
                <c:pt idx="55">
                  <c:v>115</c:v>
                </c:pt>
                <c:pt idx="56">
                  <c:v>114</c:v>
                </c:pt>
                <c:pt idx="57">
                  <c:v>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1696"/>
        <c:axId val="131249216"/>
      </c:lineChart>
      <c:dateAx>
        <c:axId val="205341696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31249216"/>
        <c:crosses val="autoZero"/>
        <c:auto val="1"/>
        <c:lblOffset val="100"/>
        <c:baseTimeUnit val="months"/>
        <c:majorUnit val="3"/>
        <c:majorTimeUnit val="months"/>
      </c:dateAx>
      <c:valAx>
        <c:axId val="13124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05341696"/>
        <c:crosses val="autoZero"/>
        <c:crossBetween val="between"/>
        <c:majorUnit val="25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000" dirty="0"/>
              <a:t>Custo de Capital Próprio Nominal </a:t>
            </a:r>
            <a:r>
              <a:rPr lang="pt-BR" sz="2000" baseline="0" dirty="0"/>
              <a:t> - Fonte: </a:t>
            </a:r>
            <a:r>
              <a:rPr lang="pt-BR" sz="2000" baseline="0" dirty="0" smtClean="0"/>
              <a:t>Centro de Estudos IBMEC - </a:t>
            </a:r>
            <a:r>
              <a:rPr lang="pt-BR" sz="2000" baseline="0" dirty="0"/>
              <a:t>método 2</a:t>
            </a:r>
            <a:endParaRPr lang="pt-BR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05072531109199E-2"/>
          <c:y val="0.14015444890351272"/>
          <c:w val="0.90444377968136302"/>
          <c:h val="0.72691134536875057"/>
        </c:manualLayout>
      </c:layout>
      <c:lineChart>
        <c:grouping val="standard"/>
        <c:varyColors val="0"/>
        <c:ser>
          <c:idx val="1"/>
          <c:order val="0"/>
          <c:tx>
            <c:strRef>
              <c:f>Plan1!$F$70</c:f>
              <c:strCache>
                <c:ptCount val="1"/>
                <c:pt idx="0">
                  <c:v>Concessionárias de transporte/Logística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Plan1!$DN$2:$ET$2</c:f>
              <c:numCache>
                <c:formatCode>mmm\-yy</c:formatCode>
                <c:ptCount val="3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</c:numCache>
            </c:numRef>
          </c:cat>
          <c:val>
            <c:numRef>
              <c:f>Plan1!$DN$71:$ET$71</c:f>
              <c:numCache>
                <c:formatCode>0.00</c:formatCode>
                <c:ptCount val="33"/>
                <c:pt idx="0">
                  <c:v>0.15804699954604665</c:v>
                </c:pt>
                <c:pt idx="1">
                  <c:v>0.1552610882499188</c:v>
                </c:pt>
                <c:pt idx="2">
                  <c:v>0.15240771235500669</c:v>
                </c:pt>
                <c:pt idx="3">
                  <c:v>0.15360115390176968</c:v>
                </c:pt>
                <c:pt idx="4">
                  <c:v>0.15958370617881948</c:v>
                </c:pt>
                <c:pt idx="5">
                  <c:v>0.16384887660175182</c:v>
                </c:pt>
                <c:pt idx="6">
                  <c:v>0.1579070951670061</c:v>
                </c:pt>
                <c:pt idx="7">
                  <c:v>0.15840297005819201</c:v>
                </c:pt>
                <c:pt idx="8">
                  <c:v>0.16083744610017939</c:v>
                </c:pt>
                <c:pt idx="9">
                  <c:v>0.15938787716064126</c:v>
                </c:pt>
                <c:pt idx="10">
                  <c:v>0.15897234393853588</c:v>
                </c:pt>
                <c:pt idx="11">
                  <c:v>0.15817721341748978</c:v>
                </c:pt>
                <c:pt idx="12">
                  <c:v>0.15596821793780322</c:v>
                </c:pt>
                <c:pt idx="13">
                  <c:v>0.15636611562040648</c:v>
                </c:pt>
                <c:pt idx="14">
                  <c:v>0.16150451437474792</c:v>
                </c:pt>
                <c:pt idx="15">
                  <c:v>0.16170543261149481</c:v>
                </c:pt>
                <c:pt idx="16">
                  <c:v>0.16122368305863077</c:v>
                </c:pt>
                <c:pt idx="17">
                  <c:v>0.16739355928438557</c:v>
                </c:pt>
                <c:pt idx="18">
                  <c:v>0.17292531653371646</c:v>
                </c:pt>
                <c:pt idx="19">
                  <c:v>0.17168800931428843</c:v>
                </c:pt>
                <c:pt idx="20">
                  <c:v>0.18612946668411554</c:v>
                </c:pt>
                <c:pt idx="21">
                  <c:v>0.17398622242806072</c:v>
                </c:pt>
                <c:pt idx="22">
                  <c:v>0.17200288612892664</c:v>
                </c:pt>
                <c:pt idx="23">
                  <c:v>0.16594248848248941</c:v>
                </c:pt>
                <c:pt idx="24">
                  <c:v>0.15723057190506762</c:v>
                </c:pt>
                <c:pt idx="25">
                  <c:v>0.15409236836569751</c:v>
                </c:pt>
                <c:pt idx="26">
                  <c:v>0.15980577837490315</c:v>
                </c:pt>
                <c:pt idx="27">
                  <c:v>0.15952525910097923</c:v>
                </c:pt>
                <c:pt idx="28">
                  <c:v>0.16052613806724172</c:v>
                </c:pt>
                <c:pt idx="29">
                  <c:v>0.14746135943759386</c:v>
                </c:pt>
                <c:pt idx="30">
                  <c:v>0.14250160379848978</c:v>
                </c:pt>
                <c:pt idx="31">
                  <c:v>0.15269816747646728</c:v>
                </c:pt>
                <c:pt idx="32">
                  <c:v>0.15459892059685099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Plan1!$F$139</c:f>
              <c:strCache>
                <c:ptCount val="1"/>
                <c:pt idx="0">
                  <c:v>Energia Elétrica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2"/>
              <c:layout>
                <c:manualLayout>
                  <c:x val="0"/>
                  <c:y val="-2.1559049600630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Plan1!$DN$2:$ET$2</c:f>
              <c:numCache>
                <c:formatCode>mmm\-yy</c:formatCode>
                <c:ptCount val="3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</c:numCache>
            </c:numRef>
          </c:cat>
          <c:val>
            <c:numRef>
              <c:f>Plan1!$DN$140:$ET$140</c:f>
              <c:numCache>
                <c:formatCode>0.00</c:formatCode>
                <c:ptCount val="33"/>
                <c:pt idx="0">
                  <c:v>0.15196382181872675</c:v>
                </c:pt>
                <c:pt idx="1">
                  <c:v>0.14937930638761857</c:v>
                </c:pt>
                <c:pt idx="2">
                  <c:v>0.14685984049401754</c:v>
                </c:pt>
                <c:pt idx="3">
                  <c:v>0.14708743314965958</c:v>
                </c:pt>
                <c:pt idx="4">
                  <c:v>0.15248426616172067</c:v>
                </c:pt>
                <c:pt idx="5">
                  <c:v>0.1559346814947922</c:v>
                </c:pt>
                <c:pt idx="6">
                  <c:v>0.15590437120604456</c:v>
                </c:pt>
                <c:pt idx="7">
                  <c:v>0.1562679975356964</c:v>
                </c:pt>
                <c:pt idx="8">
                  <c:v>0.15860778872930342</c:v>
                </c:pt>
                <c:pt idx="9">
                  <c:v>0.15808924391574133</c:v>
                </c:pt>
                <c:pt idx="10">
                  <c:v>0.15768423588477104</c:v>
                </c:pt>
                <c:pt idx="11">
                  <c:v>0.15685101331027132</c:v>
                </c:pt>
                <c:pt idx="12">
                  <c:v>0.15613350687147012</c:v>
                </c:pt>
                <c:pt idx="13">
                  <c:v>0.15652679350126683</c:v>
                </c:pt>
                <c:pt idx="14">
                  <c:v>0.161679233094354</c:v>
                </c:pt>
                <c:pt idx="15">
                  <c:v>0.16349439349097122</c:v>
                </c:pt>
                <c:pt idx="16">
                  <c:v>0.16303574704862633</c:v>
                </c:pt>
                <c:pt idx="17">
                  <c:v>0.16936847375559075</c:v>
                </c:pt>
                <c:pt idx="18">
                  <c:v>0.17404806397515424</c:v>
                </c:pt>
                <c:pt idx="19">
                  <c:v>0.17288475378506599</c:v>
                </c:pt>
                <c:pt idx="20">
                  <c:v>0.18755144586214464</c:v>
                </c:pt>
                <c:pt idx="21">
                  <c:v>0.16644725852982376</c:v>
                </c:pt>
                <c:pt idx="22">
                  <c:v>0.16441766689254683</c:v>
                </c:pt>
                <c:pt idx="23">
                  <c:v>0.15897843430757155</c:v>
                </c:pt>
                <c:pt idx="24">
                  <c:v>0.15134347440658411</c:v>
                </c:pt>
                <c:pt idx="25">
                  <c:v>0.15235035294457425</c:v>
                </c:pt>
                <c:pt idx="26">
                  <c:v>0.16214398759047532</c:v>
                </c:pt>
                <c:pt idx="27">
                  <c:v>0.15119635556937741</c:v>
                </c:pt>
                <c:pt idx="28">
                  <c:v>0.15157938735731186</c:v>
                </c:pt>
                <c:pt idx="29">
                  <c:v>0.13935881860105051</c:v>
                </c:pt>
                <c:pt idx="30">
                  <c:v>0.13443315670548184</c:v>
                </c:pt>
                <c:pt idx="31">
                  <c:v>0.14478943869666264</c:v>
                </c:pt>
                <c:pt idx="32">
                  <c:v>0.14642787290004142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04096"/>
        <c:axId val="131435328"/>
      </c:lineChart>
      <c:dateAx>
        <c:axId val="211204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31435328"/>
        <c:crosses val="autoZero"/>
        <c:auto val="1"/>
        <c:lblOffset val="100"/>
        <c:baseTimeUnit val="months"/>
      </c:dateAx>
      <c:valAx>
        <c:axId val="131435328"/>
        <c:scaling>
          <c:orientation val="minMax"/>
          <c:max val="0.2"/>
          <c:min val="0.13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11204096"/>
        <c:crosses val="autoZero"/>
        <c:crossBetween val="between"/>
        <c:majorUnit val="1.0000000000000002E-2"/>
      </c:valAx>
    </c:plotArea>
    <c:legend>
      <c:legendPos val="r"/>
      <c:layout>
        <c:manualLayout>
          <c:xMode val="edge"/>
          <c:yMode val="edge"/>
          <c:x val="0.10095492259080809"/>
          <c:y val="0.12061637264607873"/>
          <c:w val="0.44673736944665121"/>
          <c:h val="0.19294886715743911"/>
        </c:manualLayout>
      </c:layout>
      <c:overlay val="1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Taxas</a:t>
            </a:r>
            <a:r>
              <a:rPr lang="pt-BR" baseline="0" dirty="0"/>
              <a:t> </a:t>
            </a:r>
            <a:r>
              <a:rPr lang="pt-BR" baseline="0" dirty="0" smtClean="0"/>
              <a:t>Anuais de </a:t>
            </a:r>
            <a:r>
              <a:rPr lang="pt-BR" baseline="0" dirty="0"/>
              <a:t>Juros </a:t>
            </a:r>
            <a:endParaRPr lang="pt-BR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Tabelas_07_Exigível_PJ!$I$114</c:f>
              <c:strCache>
                <c:ptCount val="1"/>
                <c:pt idx="0">
                  <c:v>BNDES (estimativa TJLP + 3%)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6.587615283267457E-3"/>
                  <c:y val="3.594063691298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6"/>
              <c:layout>
                <c:manualLayout>
                  <c:x val="-2.635046113306983E-3"/>
                  <c:y val="-2.959830866807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Tabelas_07_Exigível_PJ!$BA$103:$ES$103</c:f>
              <c:numCache>
                <c:formatCode>[$-416]mmm\-yy;@</c:formatCode>
                <c:ptCount val="97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</c:numCache>
            </c:numRef>
          </c:cat>
          <c:val>
            <c:numRef>
              <c:f>Tabelas_07_Exigível_PJ!$BA$100:$ES$100</c:f>
              <c:numCache>
                <c:formatCode>0.0</c:formatCode>
                <c:ptCount val="97"/>
                <c:pt idx="0">
                  <c:v>12.75</c:v>
                </c:pt>
                <c:pt idx="1">
                  <c:v>12.75</c:v>
                </c:pt>
                <c:pt idx="2">
                  <c:v>12.75</c:v>
                </c:pt>
                <c:pt idx="3">
                  <c:v>12.75</c:v>
                </c:pt>
                <c:pt idx="4">
                  <c:v>12.75</c:v>
                </c:pt>
                <c:pt idx="5">
                  <c:v>12.75</c:v>
                </c:pt>
                <c:pt idx="6">
                  <c:v>12.75</c:v>
                </c:pt>
                <c:pt idx="7">
                  <c:v>12.75</c:v>
                </c:pt>
                <c:pt idx="8">
                  <c:v>12.75</c:v>
                </c:pt>
                <c:pt idx="9">
                  <c:v>12.75</c:v>
                </c:pt>
                <c:pt idx="10">
                  <c:v>12.75</c:v>
                </c:pt>
                <c:pt idx="11">
                  <c:v>12.75</c:v>
                </c:pt>
                <c:pt idx="12">
                  <c:v>12.75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11.15</c:v>
                </c:pt>
                <c:pt idx="17">
                  <c:v>11.15</c:v>
                </c:pt>
                <c:pt idx="18">
                  <c:v>11.15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9.85</c:v>
                </c:pt>
                <c:pt idx="23">
                  <c:v>9.85</c:v>
                </c:pt>
                <c:pt idx="24">
                  <c:v>9.85</c:v>
                </c:pt>
                <c:pt idx="25">
                  <c:v>9.5</c:v>
                </c:pt>
                <c:pt idx="26">
                  <c:v>9.5</c:v>
                </c:pt>
                <c:pt idx="27">
                  <c:v>9.5</c:v>
                </c:pt>
                <c:pt idx="28">
                  <c:v>9.5</c:v>
                </c:pt>
                <c:pt idx="29">
                  <c:v>9.5</c:v>
                </c:pt>
                <c:pt idx="30">
                  <c:v>9.5</c:v>
                </c:pt>
                <c:pt idx="31">
                  <c:v>9.25</c:v>
                </c:pt>
                <c:pt idx="32">
                  <c:v>9.25</c:v>
                </c:pt>
                <c:pt idx="33">
                  <c:v>9.25</c:v>
                </c:pt>
                <c:pt idx="34">
                  <c:v>9.25</c:v>
                </c:pt>
                <c:pt idx="35">
                  <c:v>9.25</c:v>
                </c:pt>
                <c:pt idx="36">
                  <c:v>9.25</c:v>
                </c:pt>
                <c:pt idx="37">
                  <c:v>9.25</c:v>
                </c:pt>
                <c:pt idx="38">
                  <c:v>9.25</c:v>
                </c:pt>
                <c:pt idx="39">
                  <c:v>9.25</c:v>
                </c:pt>
                <c:pt idx="40">
                  <c:v>9.25</c:v>
                </c:pt>
                <c:pt idx="41">
                  <c:v>9.25</c:v>
                </c:pt>
                <c:pt idx="42">
                  <c:v>9.25</c:v>
                </c:pt>
                <c:pt idx="43">
                  <c:v>9.25</c:v>
                </c:pt>
                <c:pt idx="44">
                  <c:v>9.25</c:v>
                </c:pt>
                <c:pt idx="45">
                  <c:v>9.25</c:v>
                </c:pt>
                <c:pt idx="46">
                  <c:v>9.25</c:v>
                </c:pt>
                <c:pt idx="47">
                  <c:v>9.25</c:v>
                </c:pt>
                <c:pt idx="48">
                  <c:v>9.25</c:v>
                </c:pt>
                <c:pt idx="49">
                  <c:v>9.25</c:v>
                </c:pt>
                <c:pt idx="50">
                  <c:v>9.25</c:v>
                </c:pt>
                <c:pt idx="51">
                  <c:v>9.25</c:v>
                </c:pt>
                <c:pt idx="52">
                  <c:v>9.25</c:v>
                </c:pt>
                <c:pt idx="53">
                  <c:v>9.25</c:v>
                </c:pt>
                <c:pt idx="54">
                  <c:v>9.25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8.5</c:v>
                </c:pt>
                <c:pt idx="92">
                  <c:v>8.5</c:v>
                </c:pt>
                <c:pt idx="93">
                  <c:v>8.5</c:v>
                </c:pt>
                <c:pt idx="94">
                  <c:v>8.5</c:v>
                </c:pt>
                <c:pt idx="95">
                  <c:v>8.5</c:v>
                </c:pt>
                <c:pt idx="96">
                  <c:v>8.5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Tabelas_07_Exigível_PJ!$K$114</c:f>
              <c:strCache>
                <c:ptCount val="1"/>
                <c:pt idx="0">
                  <c:v>MERCADO CAPITAIS (Debentures)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-1.902748414376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Tabelas_07_Exigível_PJ!$BA$103:$ES$103</c:f>
              <c:numCache>
                <c:formatCode>[$-416]mmm\-yy;@</c:formatCode>
                <c:ptCount val="97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</c:numCache>
            </c:numRef>
          </c:cat>
          <c:val>
            <c:numRef>
              <c:f>Tabelas_07_Exigível_PJ!$BA$102:$ES$102</c:f>
              <c:numCache>
                <c:formatCode>_-* #,##0.0_-;\-* #,##0.0_-;_-* "-"??_-;_-@_-</c:formatCode>
                <c:ptCount val="97"/>
                <c:pt idx="0">
                  <c:v>19.347630864505355</c:v>
                </c:pt>
                <c:pt idx="1">
                  <c:v>17.52588289131489</c:v>
                </c:pt>
                <c:pt idx="2">
                  <c:v>15.68034940865234</c:v>
                </c:pt>
                <c:pt idx="3">
                  <c:v>19.157868061373968</c:v>
                </c:pt>
                <c:pt idx="4">
                  <c:v>17.772274965565167</c:v>
                </c:pt>
                <c:pt idx="5">
                  <c:v>19.194899705842424</c:v>
                </c:pt>
                <c:pt idx="6">
                  <c:v>20.568252515727828</c:v>
                </c:pt>
                <c:pt idx="7">
                  <c:v>19.460353428073699</c:v>
                </c:pt>
                <c:pt idx="8">
                  <c:v>21.152261892255865</c:v>
                </c:pt>
                <c:pt idx="9">
                  <c:v>19.501612267411641</c:v>
                </c:pt>
                <c:pt idx="10">
                  <c:v>17.698997000011186</c:v>
                </c:pt>
                <c:pt idx="11">
                  <c:v>16.940923404235523</c:v>
                </c:pt>
                <c:pt idx="12">
                  <c:v>16.030642805062282</c:v>
                </c:pt>
                <c:pt idx="13">
                  <c:v>15.641478921981182</c:v>
                </c:pt>
                <c:pt idx="14">
                  <c:v>14.989418740993383</c:v>
                </c:pt>
                <c:pt idx="15">
                  <c:v>15.132845461015915</c:v>
                </c:pt>
                <c:pt idx="16">
                  <c:v>15.087247989840078</c:v>
                </c:pt>
                <c:pt idx="17">
                  <c:v>16.460695358417819</c:v>
                </c:pt>
                <c:pt idx="18">
                  <c:v>15.933982669976649</c:v>
                </c:pt>
                <c:pt idx="19">
                  <c:v>15.380414082458142</c:v>
                </c:pt>
                <c:pt idx="20">
                  <c:v>15.05723087525946</c:v>
                </c:pt>
                <c:pt idx="21">
                  <c:v>14.545582230591313</c:v>
                </c:pt>
                <c:pt idx="22">
                  <c:v>14.035650240742736</c:v>
                </c:pt>
                <c:pt idx="23">
                  <c:v>13.77449519790132</c:v>
                </c:pt>
                <c:pt idx="24">
                  <c:v>13.106987855200469</c:v>
                </c:pt>
                <c:pt idx="25">
                  <c:v>13.070732639896672</c:v>
                </c:pt>
                <c:pt idx="26">
                  <c:v>12.68948187193414</c:v>
                </c:pt>
                <c:pt idx="27">
                  <c:v>12.347937048494874</c:v>
                </c:pt>
                <c:pt idx="28">
                  <c:v>11.657103955115415</c:v>
                </c:pt>
                <c:pt idx="29">
                  <c:v>11.206669087310667</c:v>
                </c:pt>
                <c:pt idx="30">
                  <c:v>11.181493096615801</c:v>
                </c:pt>
                <c:pt idx="31">
                  <c:v>11.485970962481074</c:v>
                </c:pt>
                <c:pt idx="32">
                  <c:v>12.391680522754134</c:v>
                </c:pt>
                <c:pt idx="33">
                  <c:v>11.87255367826309</c:v>
                </c:pt>
                <c:pt idx="34">
                  <c:v>12.076972456723205</c:v>
                </c:pt>
                <c:pt idx="35">
                  <c:v>12.619000139905944</c:v>
                </c:pt>
                <c:pt idx="36">
                  <c:v>13.303095958658176</c:v>
                </c:pt>
                <c:pt idx="37">
                  <c:v>13.171804693475481</c:v>
                </c:pt>
                <c:pt idx="38">
                  <c:v>12.946175843808584</c:v>
                </c:pt>
                <c:pt idx="39">
                  <c:v>13.708727659485165</c:v>
                </c:pt>
                <c:pt idx="40">
                  <c:v>14.49198934806283</c:v>
                </c:pt>
                <c:pt idx="41">
                  <c:v>14.893160698794969</c:v>
                </c:pt>
                <c:pt idx="42">
                  <c:v>15.703270185159964</c:v>
                </c:pt>
                <c:pt idx="43">
                  <c:v>15.366239747974459</c:v>
                </c:pt>
                <c:pt idx="44">
                  <c:v>14.945786570915018</c:v>
                </c:pt>
                <c:pt idx="45">
                  <c:v>15.6844416807076</c:v>
                </c:pt>
                <c:pt idx="46">
                  <c:v>17.46497585055516</c:v>
                </c:pt>
                <c:pt idx="47">
                  <c:v>17.016077073651552</c:v>
                </c:pt>
                <c:pt idx="48">
                  <c:v>14.708464021978564</c:v>
                </c:pt>
                <c:pt idx="49">
                  <c:v>13.612721144759734</c:v>
                </c:pt>
                <c:pt idx="50">
                  <c:v>13.108626795876972</c:v>
                </c:pt>
                <c:pt idx="51">
                  <c:v>12.431189157196384</c:v>
                </c:pt>
                <c:pt idx="52">
                  <c:v>12.765470494342365</c:v>
                </c:pt>
                <c:pt idx="53">
                  <c:v>12.056228168701134</c:v>
                </c:pt>
                <c:pt idx="54">
                  <c:v>12.3960682</c:v>
                </c:pt>
                <c:pt idx="55">
                  <c:v>12.334952000000001</c:v>
                </c:pt>
                <c:pt idx="56">
                  <c:v>12.201871999999998</c:v>
                </c:pt>
                <c:pt idx="57">
                  <c:v>12.911926300000001</c:v>
                </c:pt>
                <c:pt idx="58">
                  <c:v>12.992527800000001</c:v>
                </c:pt>
                <c:pt idx="59">
                  <c:v>13.1323677</c:v>
                </c:pt>
                <c:pt idx="60">
                  <c:v>13.177683200000001</c:v>
                </c:pt>
                <c:pt idx="61">
                  <c:v>13.020997499999998</c:v>
                </c:pt>
                <c:pt idx="62">
                  <c:v>13.002432499999999</c:v>
                </c:pt>
                <c:pt idx="63">
                  <c:v>13.0111951</c:v>
                </c:pt>
                <c:pt idx="64">
                  <c:v>13.7416356</c:v>
                </c:pt>
                <c:pt idx="65">
                  <c:v>13.315516799999999</c:v>
                </c:pt>
                <c:pt idx="66">
                  <c:v>13.363895999999999</c:v>
                </c:pt>
                <c:pt idx="67">
                  <c:v>12.858494999999998</c:v>
                </c:pt>
                <c:pt idx="68">
                  <c:v>12.521196000000002</c:v>
                </c:pt>
                <c:pt idx="69">
                  <c:v>12.949675200000001</c:v>
                </c:pt>
                <c:pt idx="70">
                  <c:v>12.755022500000001</c:v>
                </c:pt>
                <c:pt idx="71">
                  <c:v>13.335859589743588</c:v>
                </c:pt>
                <c:pt idx="72">
                  <c:v>13.32</c:v>
                </c:pt>
                <c:pt idx="73">
                  <c:v>14.08</c:v>
                </c:pt>
                <c:pt idx="74">
                  <c:v>14.13</c:v>
                </c:pt>
                <c:pt idx="75">
                  <c:v>14.15</c:v>
                </c:pt>
                <c:pt idx="76">
                  <c:v>14.14</c:v>
                </c:pt>
                <c:pt idx="77">
                  <c:v>13.87</c:v>
                </c:pt>
                <c:pt idx="78">
                  <c:v>14.13</c:v>
                </c:pt>
                <c:pt idx="79">
                  <c:v>14.2</c:v>
                </c:pt>
                <c:pt idx="80">
                  <c:v>12.33</c:v>
                </c:pt>
                <c:pt idx="81">
                  <c:v>11.72</c:v>
                </c:pt>
                <c:pt idx="82">
                  <c:v>11.57</c:v>
                </c:pt>
                <c:pt idx="83">
                  <c:v>10.805928000000002</c:v>
                </c:pt>
                <c:pt idx="84">
                  <c:v>11.5</c:v>
                </c:pt>
                <c:pt idx="85">
                  <c:v>11.09</c:v>
                </c:pt>
                <c:pt idx="86">
                  <c:v>10.709381267857141</c:v>
                </c:pt>
                <c:pt idx="87">
                  <c:v>10.52</c:v>
                </c:pt>
                <c:pt idx="88">
                  <c:v>9.67</c:v>
                </c:pt>
                <c:pt idx="89">
                  <c:v>9.14</c:v>
                </c:pt>
                <c:pt idx="90">
                  <c:v>8.7799999999999994</c:v>
                </c:pt>
                <c:pt idx="91">
                  <c:v>8.8800000000000008</c:v>
                </c:pt>
                <c:pt idx="92">
                  <c:v>8.9499999999999993</c:v>
                </c:pt>
                <c:pt idx="93">
                  <c:v>8.91</c:v>
                </c:pt>
                <c:pt idx="94">
                  <c:v>8.42</c:v>
                </c:pt>
                <c:pt idx="95">
                  <c:v>8.44</c:v>
                </c:pt>
                <c:pt idx="96">
                  <c:v>8.39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54144"/>
        <c:axId val="131437632"/>
      </c:lineChart>
      <c:dateAx>
        <c:axId val="211654144"/>
        <c:scaling>
          <c:orientation val="minMax"/>
        </c:scaling>
        <c:delete val="0"/>
        <c:axPos val="b"/>
        <c:majorGridlines/>
        <c:numFmt formatCode="[$-416]mmm\-yy;@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pt-BR"/>
          </a:p>
        </c:txPr>
        <c:crossAx val="131437632"/>
        <c:crosses val="autoZero"/>
        <c:auto val="1"/>
        <c:lblOffset val="100"/>
        <c:baseTimeUnit val="months"/>
      </c:dateAx>
      <c:valAx>
        <c:axId val="131437632"/>
        <c:scaling>
          <c:orientation val="minMax"/>
          <c:max val="24"/>
          <c:min val="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11654144"/>
        <c:crosses val="autoZero"/>
        <c:crossBetween val="between"/>
        <c:majorUnit val="2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000"/>
              <a:t>Pessoal Ocupado do Setor Privado Sem Carteira Assinada - em % do total de</a:t>
            </a:r>
            <a:r>
              <a:rPr lang="pt-BR" sz="2000" baseline="0"/>
              <a:t> pessoal ocupado do setor privado</a:t>
            </a:r>
            <a:endParaRPr lang="pt-BR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2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[graficos_complementares_projeto_acesso.xlsx]PessoalOcupado!$B$3:$B$132</c:f>
              <c:strCache>
                <c:ptCount val="130"/>
                <c:pt idx="0">
                  <c:v>2002.03</c:v>
                </c:pt>
                <c:pt idx="1">
                  <c:v>2002.04</c:v>
                </c:pt>
                <c:pt idx="2">
                  <c:v>2002.05</c:v>
                </c:pt>
                <c:pt idx="3">
                  <c:v>2002.06</c:v>
                </c:pt>
                <c:pt idx="4">
                  <c:v>2002.07</c:v>
                </c:pt>
                <c:pt idx="5">
                  <c:v>2002.08</c:v>
                </c:pt>
                <c:pt idx="6">
                  <c:v>2002.09</c:v>
                </c:pt>
                <c:pt idx="7">
                  <c:v>2002.10</c:v>
                </c:pt>
                <c:pt idx="8">
                  <c:v>2002.11</c:v>
                </c:pt>
                <c:pt idx="9">
                  <c:v>2002.12</c:v>
                </c:pt>
                <c:pt idx="10">
                  <c:v>2003.01</c:v>
                </c:pt>
                <c:pt idx="11">
                  <c:v>2003.02</c:v>
                </c:pt>
                <c:pt idx="12">
                  <c:v>2003.03</c:v>
                </c:pt>
                <c:pt idx="13">
                  <c:v>2003.04</c:v>
                </c:pt>
                <c:pt idx="14">
                  <c:v>2003.05</c:v>
                </c:pt>
                <c:pt idx="15">
                  <c:v>2003.06</c:v>
                </c:pt>
                <c:pt idx="16">
                  <c:v>2003.07</c:v>
                </c:pt>
                <c:pt idx="17">
                  <c:v>2003.08</c:v>
                </c:pt>
                <c:pt idx="18">
                  <c:v>2003.09</c:v>
                </c:pt>
                <c:pt idx="19">
                  <c:v>2003.10</c:v>
                </c:pt>
                <c:pt idx="20">
                  <c:v>2003.11</c:v>
                </c:pt>
                <c:pt idx="21">
                  <c:v>2003.12</c:v>
                </c:pt>
                <c:pt idx="22">
                  <c:v>2004.01</c:v>
                </c:pt>
                <c:pt idx="23">
                  <c:v>2004.02</c:v>
                </c:pt>
                <c:pt idx="24">
                  <c:v>2004.03</c:v>
                </c:pt>
                <c:pt idx="25">
                  <c:v>2004.04</c:v>
                </c:pt>
                <c:pt idx="26">
                  <c:v>2004.05</c:v>
                </c:pt>
                <c:pt idx="27">
                  <c:v>2004.06</c:v>
                </c:pt>
                <c:pt idx="28">
                  <c:v>2004.07</c:v>
                </c:pt>
                <c:pt idx="29">
                  <c:v>2004.08</c:v>
                </c:pt>
                <c:pt idx="30">
                  <c:v>2004.09</c:v>
                </c:pt>
                <c:pt idx="31">
                  <c:v>2004.10</c:v>
                </c:pt>
                <c:pt idx="32">
                  <c:v>2004.11</c:v>
                </c:pt>
                <c:pt idx="33">
                  <c:v>2004.12</c:v>
                </c:pt>
                <c:pt idx="34">
                  <c:v>2005.01</c:v>
                </c:pt>
                <c:pt idx="35">
                  <c:v>2005.02</c:v>
                </c:pt>
                <c:pt idx="36">
                  <c:v>2005.03</c:v>
                </c:pt>
                <c:pt idx="37">
                  <c:v>2005.04</c:v>
                </c:pt>
                <c:pt idx="38">
                  <c:v>2005.05</c:v>
                </c:pt>
                <c:pt idx="39">
                  <c:v>2005.06</c:v>
                </c:pt>
                <c:pt idx="40">
                  <c:v>2005.07</c:v>
                </c:pt>
                <c:pt idx="41">
                  <c:v>2005.08</c:v>
                </c:pt>
                <c:pt idx="42">
                  <c:v>2005.09</c:v>
                </c:pt>
                <c:pt idx="43">
                  <c:v>2005.10</c:v>
                </c:pt>
                <c:pt idx="44">
                  <c:v>2005.11</c:v>
                </c:pt>
                <c:pt idx="45">
                  <c:v>2005.12</c:v>
                </c:pt>
                <c:pt idx="46">
                  <c:v>2006.01</c:v>
                </c:pt>
                <c:pt idx="47">
                  <c:v>2006.02</c:v>
                </c:pt>
                <c:pt idx="48">
                  <c:v>2006.03</c:v>
                </c:pt>
                <c:pt idx="49">
                  <c:v>2006.04</c:v>
                </c:pt>
                <c:pt idx="50">
                  <c:v>2006.05</c:v>
                </c:pt>
                <c:pt idx="51">
                  <c:v>2006.06</c:v>
                </c:pt>
                <c:pt idx="52">
                  <c:v>2006.07</c:v>
                </c:pt>
                <c:pt idx="53">
                  <c:v>2006.08</c:v>
                </c:pt>
                <c:pt idx="54">
                  <c:v>2006.09</c:v>
                </c:pt>
                <c:pt idx="55">
                  <c:v>2006.10</c:v>
                </c:pt>
                <c:pt idx="56">
                  <c:v>2006.11</c:v>
                </c:pt>
                <c:pt idx="57">
                  <c:v>2006.12</c:v>
                </c:pt>
                <c:pt idx="58">
                  <c:v>2007.01</c:v>
                </c:pt>
                <c:pt idx="59">
                  <c:v>2007.02</c:v>
                </c:pt>
                <c:pt idx="60">
                  <c:v>2007.03</c:v>
                </c:pt>
                <c:pt idx="61">
                  <c:v>2007.04</c:v>
                </c:pt>
                <c:pt idx="62">
                  <c:v>2007.05</c:v>
                </c:pt>
                <c:pt idx="63">
                  <c:v>2007.06</c:v>
                </c:pt>
                <c:pt idx="64">
                  <c:v>2007.07</c:v>
                </c:pt>
                <c:pt idx="65">
                  <c:v>2007.08</c:v>
                </c:pt>
                <c:pt idx="66">
                  <c:v>2007.09</c:v>
                </c:pt>
                <c:pt idx="67">
                  <c:v>2007.10</c:v>
                </c:pt>
                <c:pt idx="68">
                  <c:v>2007.11</c:v>
                </c:pt>
                <c:pt idx="69">
                  <c:v>2007.12</c:v>
                </c:pt>
                <c:pt idx="70">
                  <c:v>2008.01</c:v>
                </c:pt>
                <c:pt idx="71">
                  <c:v>2008.02</c:v>
                </c:pt>
                <c:pt idx="72">
                  <c:v>2008.03</c:v>
                </c:pt>
                <c:pt idx="73">
                  <c:v>2008.04</c:v>
                </c:pt>
                <c:pt idx="74">
                  <c:v>2008.05</c:v>
                </c:pt>
                <c:pt idx="75">
                  <c:v>2008.06</c:v>
                </c:pt>
                <c:pt idx="76">
                  <c:v>2008.07</c:v>
                </c:pt>
                <c:pt idx="77">
                  <c:v>2008.08</c:v>
                </c:pt>
                <c:pt idx="78">
                  <c:v>2008.09</c:v>
                </c:pt>
                <c:pt idx="79">
                  <c:v>2008.10</c:v>
                </c:pt>
                <c:pt idx="80">
                  <c:v>2008.11</c:v>
                </c:pt>
                <c:pt idx="81">
                  <c:v>2008.12</c:v>
                </c:pt>
                <c:pt idx="82">
                  <c:v>2009.01</c:v>
                </c:pt>
                <c:pt idx="83">
                  <c:v>2009.02</c:v>
                </c:pt>
                <c:pt idx="84">
                  <c:v>2009.03</c:v>
                </c:pt>
                <c:pt idx="85">
                  <c:v>2009.04</c:v>
                </c:pt>
                <c:pt idx="86">
                  <c:v>2009.05</c:v>
                </c:pt>
                <c:pt idx="87">
                  <c:v>2009.06</c:v>
                </c:pt>
                <c:pt idx="88">
                  <c:v>2009.07</c:v>
                </c:pt>
                <c:pt idx="89">
                  <c:v>2009.08</c:v>
                </c:pt>
                <c:pt idx="90">
                  <c:v>2009.09</c:v>
                </c:pt>
                <c:pt idx="91">
                  <c:v>2009.10</c:v>
                </c:pt>
                <c:pt idx="92">
                  <c:v>2009.11</c:v>
                </c:pt>
                <c:pt idx="93">
                  <c:v>2009.12</c:v>
                </c:pt>
                <c:pt idx="94">
                  <c:v>2010.01</c:v>
                </c:pt>
                <c:pt idx="95">
                  <c:v>2010.02</c:v>
                </c:pt>
                <c:pt idx="96">
                  <c:v>2010.03</c:v>
                </c:pt>
                <c:pt idx="97">
                  <c:v>2010.04</c:v>
                </c:pt>
                <c:pt idx="98">
                  <c:v>2010.05</c:v>
                </c:pt>
                <c:pt idx="99">
                  <c:v>2010.06</c:v>
                </c:pt>
                <c:pt idx="100">
                  <c:v>2010.07</c:v>
                </c:pt>
                <c:pt idx="101">
                  <c:v>2010.08</c:v>
                </c:pt>
                <c:pt idx="102">
                  <c:v>2010.09</c:v>
                </c:pt>
                <c:pt idx="103">
                  <c:v>2010.10</c:v>
                </c:pt>
                <c:pt idx="104">
                  <c:v>2010.11</c:v>
                </c:pt>
                <c:pt idx="105">
                  <c:v>2010.12</c:v>
                </c:pt>
                <c:pt idx="106">
                  <c:v>2011.01</c:v>
                </c:pt>
                <c:pt idx="107">
                  <c:v>2011.02</c:v>
                </c:pt>
                <c:pt idx="108">
                  <c:v>2011.03</c:v>
                </c:pt>
                <c:pt idx="109">
                  <c:v>2011.04</c:v>
                </c:pt>
                <c:pt idx="110">
                  <c:v>2011.05</c:v>
                </c:pt>
                <c:pt idx="111">
                  <c:v>2011.06</c:v>
                </c:pt>
                <c:pt idx="112">
                  <c:v>2011.07</c:v>
                </c:pt>
                <c:pt idx="113">
                  <c:v>2011.08</c:v>
                </c:pt>
                <c:pt idx="114">
                  <c:v>2011.09</c:v>
                </c:pt>
                <c:pt idx="115">
                  <c:v>2011.10</c:v>
                </c:pt>
                <c:pt idx="116">
                  <c:v>2011.11</c:v>
                </c:pt>
                <c:pt idx="117">
                  <c:v>2011.12</c:v>
                </c:pt>
                <c:pt idx="118">
                  <c:v>2012.01</c:v>
                </c:pt>
                <c:pt idx="119">
                  <c:v>2012.02</c:v>
                </c:pt>
                <c:pt idx="120">
                  <c:v>2012.03</c:v>
                </c:pt>
                <c:pt idx="121">
                  <c:v>2012.04</c:v>
                </c:pt>
                <c:pt idx="122">
                  <c:v>2012.05</c:v>
                </c:pt>
                <c:pt idx="123">
                  <c:v>2012.06</c:v>
                </c:pt>
                <c:pt idx="124">
                  <c:v>2012.07</c:v>
                </c:pt>
                <c:pt idx="125">
                  <c:v>2012.08</c:v>
                </c:pt>
                <c:pt idx="126">
                  <c:v>2012.09</c:v>
                </c:pt>
                <c:pt idx="127">
                  <c:v>2012.10</c:v>
                </c:pt>
                <c:pt idx="128">
                  <c:v>2012.11</c:v>
                </c:pt>
                <c:pt idx="129">
                  <c:v>2012.12</c:v>
                </c:pt>
              </c:strCache>
            </c:strRef>
          </c:cat>
          <c:val>
            <c:numRef>
              <c:f>[graficos_complementares_projeto_acesso.xlsx]PessoalOcupado!$J$3:$J$132</c:f>
              <c:numCache>
                <c:formatCode>0.0%</c:formatCode>
                <c:ptCount val="130"/>
                <c:pt idx="0">
                  <c:v>0.26535293504326973</c:v>
                </c:pt>
                <c:pt idx="1">
                  <c:v>0.27152799418302692</c:v>
                </c:pt>
                <c:pt idx="2">
                  <c:v>0.27268955502541231</c:v>
                </c:pt>
                <c:pt idx="3">
                  <c:v>0.26991970352069178</c:v>
                </c:pt>
                <c:pt idx="4">
                  <c:v>0.26800532732302018</c:v>
                </c:pt>
                <c:pt idx="5">
                  <c:v>0.26499344824110471</c:v>
                </c:pt>
                <c:pt idx="6">
                  <c:v>0.26872996794871795</c:v>
                </c:pt>
                <c:pt idx="7">
                  <c:v>0.26396396396396399</c:v>
                </c:pt>
                <c:pt idx="8">
                  <c:v>0.26345101939333665</c:v>
                </c:pt>
                <c:pt idx="9">
                  <c:v>0.25839589095219279</c:v>
                </c:pt>
                <c:pt idx="10">
                  <c:v>0.2755151870299834</c:v>
                </c:pt>
                <c:pt idx="11">
                  <c:v>0.26752153484729835</c:v>
                </c:pt>
                <c:pt idx="12">
                  <c:v>0.2780454232622161</c:v>
                </c:pt>
                <c:pt idx="13">
                  <c:v>0.2814625012318912</c:v>
                </c:pt>
                <c:pt idx="14">
                  <c:v>0.28236684060254014</c:v>
                </c:pt>
                <c:pt idx="15">
                  <c:v>0.28088205946916783</c:v>
                </c:pt>
                <c:pt idx="16">
                  <c:v>0.27612903225806451</c:v>
                </c:pt>
                <c:pt idx="17">
                  <c:v>0.28535131437506106</c:v>
                </c:pt>
                <c:pt idx="18">
                  <c:v>0.28868382710053425</c:v>
                </c:pt>
                <c:pt idx="19">
                  <c:v>0.28212616822429909</c:v>
                </c:pt>
                <c:pt idx="20">
                  <c:v>0.28630228773810662</c:v>
                </c:pt>
                <c:pt idx="21">
                  <c:v>0.29232386961093587</c:v>
                </c:pt>
                <c:pt idx="22">
                  <c:v>0.2819563522992985</c:v>
                </c:pt>
                <c:pt idx="23">
                  <c:v>0.28036099666470471</c:v>
                </c:pt>
                <c:pt idx="24">
                  <c:v>0.27888954286835393</c:v>
                </c:pt>
                <c:pt idx="25">
                  <c:v>0.28928502228250341</c:v>
                </c:pt>
                <c:pt idx="26">
                  <c:v>0.29068655574679669</c:v>
                </c:pt>
                <c:pt idx="27">
                  <c:v>0.29135661133371493</c:v>
                </c:pt>
                <c:pt idx="28">
                  <c:v>0.28982195563172425</c:v>
                </c:pt>
                <c:pt idx="29">
                  <c:v>0.29205652090891732</c:v>
                </c:pt>
                <c:pt idx="30">
                  <c:v>0.29055963821368003</c:v>
                </c:pt>
                <c:pt idx="31">
                  <c:v>0.28901734104046245</c:v>
                </c:pt>
                <c:pt idx="32">
                  <c:v>0.28618937644341802</c:v>
                </c:pt>
                <c:pt idx="33">
                  <c:v>0.29501144164759724</c:v>
                </c:pt>
                <c:pt idx="34">
                  <c:v>0.29011254766998418</c:v>
                </c:pt>
                <c:pt idx="35">
                  <c:v>0.27984380810710302</c:v>
                </c:pt>
                <c:pt idx="36">
                  <c:v>0.27760252365930599</c:v>
                </c:pt>
                <c:pt idx="37">
                  <c:v>0.28109406763999262</c:v>
                </c:pt>
                <c:pt idx="38">
                  <c:v>0.2787243735763098</c:v>
                </c:pt>
                <c:pt idx="39">
                  <c:v>0.27847406458695451</c:v>
                </c:pt>
                <c:pt idx="40">
                  <c:v>0.27893720695044588</c:v>
                </c:pt>
                <c:pt idx="41">
                  <c:v>0.27962520668748853</c:v>
                </c:pt>
                <c:pt idx="42">
                  <c:v>0.27740349599417335</c:v>
                </c:pt>
                <c:pt idx="43">
                  <c:v>0.28200943054044253</c:v>
                </c:pt>
                <c:pt idx="44">
                  <c:v>0.28041516245487363</c:v>
                </c:pt>
                <c:pt idx="45">
                  <c:v>0.2743505044192483</c:v>
                </c:pt>
                <c:pt idx="46">
                  <c:v>0.27061158217571712</c:v>
                </c:pt>
                <c:pt idx="47">
                  <c:v>0.26311006089248384</c:v>
                </c:pt>
                <c:pt idx="48">
                  <c:v>0.26039186962094857</c:v>
                </c:pt>
                <c:pt idx="49">
                  <c:v>0.25861912125898301</c:v>
                </c:pt>
                <c:pt idx="50">
                  <c:v>0.2578011611030479</c:v>
                </c:pt>
                <c:pt idx="51">
                  <c:v>0.26193712059436441</c:v>
                </c:pt>
                <c:pt idx="52">
                  <c:v>0.26468481375358166</c:v>
                </c:pt>
                <c:pt idx="53">
                  <c:v>0.26546551877163399</c:v>
                </c:pt>
                <c:pt idx="54">
                  <c:v>0.2694427434170239</c:v>
                </c:pt>
                <c:pt idx="55">
                  <c:v>0.26417074877536739</c:v>
                </c:pt>
                <c:pt idx="56">
                  <c:v>0.26295064753237662</c:v>
                </c:pt>
                <c:pt idx="57">
                  <c:v>0.25687670269795237</c:v>
                </c:pt>
                <c:pt idx="58">
                  <c:v>0.25614190687361421</c:v>
                </c:pt>
                <c:pt idx="59">
                  <c:v>0.25020076737753189</c:v>
                </c:pt>
                <c:pt idx="60">
                  <c:v>0.25093566209231866</c:v>
                </c:pt>
                <c:pt idx="61">
                  <c:v>0.25305363781200213</c:v>
                </c:pt>
                <c:pt idx="62">
                  <c:v>0.24795809659090909</c:v>
                </c:pt>
                <c:pt idx="63">
                  <c:v>0.25019829029699481</c:v>
                </c:pt>
                <c:pt idx="64">
                  <c:v>0.24632224168126093</c:v>
                </c:pt>
                <c:pt idx="65">
                  <c:v>0.24065782676080594</c:v>
                </c:pt>
                <c:pt idx="66">
                  <c:v>0.24434812170661227</c:v>
                </c:pt>
                <c:pt idx="67">
                  <c:v>0.24393747359526827</c:v>
                </c:pt>
                <c:pt idx="68">
                  <c:v>0.23984590905284314</c:v>
                </c:pt>
                <c:pt idx="69">
                  <c:v>0.2435725088220467</c:v>
                </c:pt>
                <c:pt idx="70">
                  <c:v>0.23565056387813499</c:v>
                </c:pt>
                <c:pt idx="71">
                  <c:v>0.22940377102089349</c:v>
                </c:pt>
                <c:pt idx="72">
                  <c:v>0.23194397570030376</c:v>
                </c:pt>
                <c:pt idx="73">
                  <c:v>0.22723468362905927</c:v>
                </c:pt>
                <c:pt idx="74">
                  <c:v>0.2298840990577837</c:v>
                </c:pt>
                <c:pt idx="75">
                  <c:v>0.23371046329176645</c:v>
                </c:pt>
                <c:pt idx="76">
                  <c:v>0.24004606778545573</c:v>
                </c:pt>
                <c:pt idx="77">
                  <c:v>0.24099043883304733</c:v>
                </c:pt>
                <c:pt idx="78">
                  <c:v>0.23942634905201751</c:v>
                </c:pt>
                <c:pt idx="79">
                  <c:v>0.23345087353742586</c:v>
                </c:pt>
                <c:pt idx="80">
                  <c:v>0.23165525573902537</c:v>
                </c:pt>
                <c:pt idx="81">
                  <c:v>0.22786029706945002</c:v>
                </c:pt>
                <c:pt idx="82">
                  <c:v>0.22221311475409836</c:v>
                </c:pt>
                <c:pt idx="83">
                  <c:v>0.22047702152414195</c:v>
                </c:pt>
                <c:pt idx="84">
                  <c:v>0.21979767577961709</c:v>
                </c:pt>
                <c:pt idx="85">
                  <c:v>0.21747443677778702</c:v>
                </c:pt>
                <c:pt idx="86">
                  <c:v>0.2195646776462799</c:v>
                </c:pt>
                <c:pt idx="87">
                  <c:v>0.22290539432693884</c:v>
                </c:pt>
                <c:pt idx="88">
                  <c:v>0.21850377710990171</c:v>
                </c:pt>
                <c:pt idx="89">
                  <c:v>0.22008983258472847</c:v>
                </c:pt>
                <c:pt idx="90">
                  <c:v>0.22410561486431424</c:v>
                </c:pt>
                <c:pt idx="91">
                  <c:v>0.22048724656638324</c:v>
                </c:pt>
                <c:pt idx="92">
                  <c:v>0.22330881758668067</c:v>
                </c:pt>
                <c:pt idx="93">
                  <c:v>0.22308979364194087</c:v>
                </c:pt>
                <c:pt idx="94">
                  <c:v>0.21298076923076922</c:v>
                </c:pt>
                <c:pt idx="95">
                  <c:v>0.20778086542278681</c:v>
                </c:pt>
                <c:pt idx="96">
                  <c:v>0.20917358639778569</c:v>
                </c:pt>
                <c:pt idx="97">
                  <c:v>0.20719379358984405</c:v>
                </c:pt>
                <c:pt idx="98">
                  <c:v>0.20800750703784798</c:v>
                </c:pt>
                <c:pt idx="99">
                  <c:v>0.20857699805068225</c:v>
                </c:pt>
                <c:pt idx="100">
                  <c:v>0.20977122915858859</c:v>
                </c:pt>
                <c:pt idx="101">
                  <c:v>0.20836878335524789</c:v>
                </c:pt>
                <c:pt idx="102">
                  <c:v>0.20819609345078513</c:v>
                </c:pt>
                <c:pt idx="103">
                  <c:v>0.20583717357910905</c:v>
                </c:pt>
                <c:pt idx="104">
                  <c:v>0.19795824378262206</c:v>
                </c:pt>
                <c:pt idx="105">
                  <c:v>0.19951412086243547</c:v>
                </c:pt>
                <c:pt idx="106">
                  <c:v>0.19899051697766901</c:v>
                </c:pt>
                <c:pt idx="107">
                  <c:v>0.19081942336874053</c:v>
                </c:pt>
                <c:pt idx="108">
                  <c:v>0.19194883370955607</c:v>
                </c:pt>
                <c:pt idx="109">
                  <c:v>0.19145273557368461</c:v>
                </c:pt>
                <c:pt idx="110">
                  <c:v>0.19248019135894753</c:v>
                </c:pt>
                <c:pt idx="111">
                  <c:v>0.1883185307842842</c:v>
                </c:pt>
                <c:pt idx="112">
                  <c:v>0.18699731903485256</c:v>
                </c:pt>
                <c:pt idx="113">
                  <c:v>0.18339768339768339</c:v>
                </c:pt>
                <c:pt idx="114">
                  <c:v>0.18317161691726538</c:v>
                </c:pt>
                <c:pt idx="115">
                  <c:v>0.17941328604152812</c:v>
                </c:pt>
                <c:pt idx="116">
                  <c:v>0.17878698660385692</c:v>
                </c:pt>
                <c:pt idx="117">
                  <c:v>0.17918226528664757</c:v>
                </c:pt>
                <c:pt idx="118">
                  <c:v>0.17595264520902701</c:v>
                </c:pt>
                <c:pt idx="119">
                  <c:v>0.17105360171053602</c:v>
                </c:pt>
                <c:pt idx="120">
                  <c:v>0.17884799763994394</c:v>
                </c:pt>
                <c:pt idx="121">
                  <c:v>0.17720675355450238</c:v>
                </c:pt>
                <c:pt idx="122">
                  <c:v>0.17590078520584135</c:v>
                </c:pt>
                <c:pt idx="123">
                  <c:v>0.18111512116078662</c:v>
                </c:pt>
                <c:pt idx="124">
                  <c:v>0.17535475332696127</c:v>
                </c:pt>
                <c:pt idx="125">
                  <c:v>0.1741944868717725</c:v>
                </c:pt>
                <c:pt idx="126">
                  <c:v>0.17668685121107267</c:v>
                </c:pt>
                <c:pt idx="127">
                  <c:v>0.17617883841288096</c:v>
                </c:pt>
                <c:pt idx="128">
                  <c:v>0.17946326061997703</c:v>
                </c:pt>
                <c:pt idx="129">
                  <c:v>0.17568817127818478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49568"/>
        <c:axId val="76923456"/>
      </c:lineChart>
      <c:catAx>
        <c:axId val="211949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76923456"/>
        <c:crosses val="autoZero"/>
        <c:auto val="1"/>
        <c:lblAlgn val="ctr"/>
        <c:lblOffset val="100"/>
        <c:noMultiLvlLbl val="0"/>
      </c:catAx>
      <c:valAx>
        <c:axId val="76923456"/>
        <c:scaling>
          <c:orientation val="minMax"/>
          <c:min val="0.1500000000000001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1194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/>
              <a:t>Exigível Financeiro de Pessoas Jurídicas Não</a:t>
            </a:r>
            <a:r>
              <a:rPr lang="pt-BR" sz="1800" b="1" baseline="0"/>
              <a:t> Financeiras</a:t>
            </a:r>
          </a:p>
          <a:p>
            <a:pPr>
              <a:defRPr/>
            </a:pPr>
            <a:r>
              <a:rPr lang="pt-BR" sz="1800" b="1" baseline="0"/>
              <a:t>Composição</a:t>
            </a:r>
            <a:endParaRPr lang="pt-BR" sz="1800" b="1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3091426071741133E-2"/>
          <c:y val="0.13109320021087789"/>
          <c:w val="0.93690857392825899"/>
          <c:h val="0.663173346963194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Apoio_Graf23!$A$14</c:f>
              <c:strCache>
                <c:ptCount val="1"/>
                <c:pt idx="0">
                  <c:v>Títulos de Dívida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Apoio_Graf23!$B$2:$M$2</c:f>
              <c:numCache>
                <c:formatCode>[$-416]mmm\-yy;@</c:formatCode>
                <c:ptCount val="12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  <c:pt idx="11">
                  <c:v>41153</c:v>
                </c:pt>
              </c:numCache>
            </c:numRef>
          </c:cat>
          <c:val>
            <c:numRef>
              <c:f>Apoio_Graf23!$B$14:$M$14</c:f>
              <c:numCache>
                <c:formatCode>0.0%</c:formatCode>
                <c:ptCount val="12"/>
                <c:pt idx="0">
                  <c:v>7.9676916975128478E-2</c:v>
                </c:pt>
                <c:pt idx="1">
                  <c:v>8.680155097755772E-2</c:v>
                </c:pt>
                <c:pt idx="2">
                  <c:v>7.6830219496987026E-2</c:v>
                </c:pt>
                <c:pt idx="3">
                  <c:v>8.3100775587460193E-2</c:v>
                </c:pt>
                <c:pt idx="4">
                  <c:v>0.1006795328427004</c:v>
                </c:pt>
                <c:pt idx="5">
                  <c:v>0.11539598494173707</c:v>
                </c:pt>
                <c:pt idx="6">
                  <c:v>0.1236892459786887</c:v>
                </c:pt>
                <c:pt idx="7">
                  <c:v>0.13230422373508316</c:v>
                </c:pt>
                <c:pt idx="8">
                  <c:v>0.15375869994114355</c:v>
                </c:pt>
                <c:pt idx="9">
                  <c:v>0.16964136267644866</c:v>
                </c:pt>
                <c:pt idx="10">
                  <c:v>0.18494727500092936</c:v>
                </c:pt>
                <c:pt idx="11">
                  <c:v>0.19751361554587998</c:v>
                </c:pt>
              </c:numCache>
            </c:numRef>
          </c:val>
        </c:ser>
        <c:ser>
          <c:idx val="1"/>
          <c:order val="1"/>
          <c:tx>
            <c:strRef>
              <c:f>Apoio_Graf23!$A$15</c:f>
              <c:strCache>
                <c:ptCount val="1"/>
                <c:pt idx="0">
                  <c:v>Crédito Bancário - Recursos livres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Apoio_Graf23!$B$2:$M$2</c:f>
              <c:numCache>
                <c:formatCode>[$-416]mmm\-yy;@</c:formatCode>
                <c:ptCount val="12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  <c:pt idx="11">
                  <c:v>41153</c:v>
                </c:pt>
              </c:numCache>
            </c:numRef>
          </c:cat>
          <c:val>
            <c:numRef>
              <c:f>Apoio_Graf23!$B$15:$M$15</c:f>
              <c:numCache>
                <c:formatCode>0.0%</c:formatCode>
                <c:ptCount val="12"/>
                <c:pt idx="0">
                  <c:v>0.34467594236172838</c:v>
                </c:pt>
                <c:pt idx="1">
                  <c:v>0.29858025756086481</c:v>
                </c:pt>
                <c:pt idx="2">
                  <c:v>0.3306528098446247</c:v>
                </c:pt>
                <c:pt idx="3">
                  <c:v>0.37230644891266007</c:v>
                </c:pt>
                <c:pt idx="4">
                  <c:v>0.40945564941757551</c:v>
                </c:pt>
                <c:pt idx="5">
                  <c:v>0.41722196704400677</c:v>
                </c:pt>
                <c:pt idx="6">
                  <c:v>0.46929380343359406</c:v>
                </c:pt>
                <c:pt idx="7">
                  <c:v>0.47089436861250905</c:v>
                </c:pt>
                <c:pt idx="8">
                  <c:v>0.45666849962299261</c:v>
                </c:pt>
                <c:pt idx="9">
                  <c:v>0.43374789651865703</c:v>
                </c:pt>
                <c:pt idx="10">
                  <c:v>0.4221853832261811</c:v>
                </c:pt>
                <c:pt idx="11">
                  <c:v>0.42363377311085026</c:v>
                </c:pt>
              </c:numCache>
            </c:numRef>
          </c:val>
        </c:ser>
        <c:ser>
          <c:idx val="2"/>
          <c:order val="2"/>
          <c:tx>
            <c:strRef>
              <c:f>Apoio_Graf23!$A$16</c:f>
              <c:strCache>
                <c:ptCount val="1"/>
                <c:pt idx="0">
                  <c:v>Crédito Direcionado  BNDES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Apoio_Graf23!$B$2:$M$2</c:f>
              <c:numCache>
                <c:formatCode>[$-416]mmm\-yy;@</c:formatCode>
                <c:ptCount val="12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  <c:pt idx="11">
                  <c:v>41153</c:v>
                </c:pt>
              </c:numCache>
            </c:numRef>
          </c:cat>
          <c:val>
            <c:numRef>
              <c:f>Apoio_Graf23!$B$16:$M$16</c:f>
              <c:numCache>
                <c:formatCode>0.0%</c:formatCode>
                <c:ptCount val="12"/>
                <c:pt idx="0">
                  <c:v>0.17594017687499647</c:v>
                </c:pt>
                <c:pt idx="1">
                  <c:v>0.18629169138773322</c:v>
                </c:pt>
                <c:pt idx="2">
                  <c:v>0.21421328655329847</c:v>
                </c:pt>
                <c:pt idx="3">
                  <c:v>0.22836485488175418</c:v>
                </c:pt>
                <c:pt idx="4">
                  <c:v>0.23858741307813089</c:v>
                </c:pt>
                <c:pt idx="5">
                  <c:v>0.22271733794654347</c:v>
                </c:pt>
                <c:pt idx="6">
                  <c:v>0.21871825282698187</c:v>
                </c:pt>
                <c:pt idx="7">
                  <c:v>0.2066278338552521</c:v>
                </c:pt>
                <c:pt idx="8">
                  <c:v>0.26668404036972537</c:v>
                </c:pt>
                <c:pt idx="9">
                  <c:v>0.27904411089258202</c:v>
                </c:pt>
                <c:pt idx="10">
                  <c:v>0.27120731998039616</c:v>
                </c:pt>
                <c:pt idx="11">
                  <c:v>0.26261638989053682</c:v>
                </c:pt>
              </c:numCache>
            </c:numRef>
          </c:val>
        </c:ser>
        <c:ser>
          <c:idx val="3"/>
          <c:order val="3"/>
          <c:tx>
            <c:strRef>
              <c:f>Apoio_Graf23!$A$17</c:f>
              <c:strCache>
                <c:ptCount val="1"/>
                <c:pt idx="0">
                  <c:v>Crédito Direcionado Outros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Apoio_Graf23!$B$2:$M$2</c:f>
              <c:numCache>
                <c:formatCode>[$-416]mmm\-yy;@</c:formatCode>
                <c:ptCount val="12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  <c:pt idx="11">
                  <c:v>41153</c:v>
                </c:pt>
              </c:numCache>
            </c:numRef>
          </c:cat>
          <c:val>
            <c:numRef>
              <c:f>Apoio_Graf23!$B$17:$M$17</c:f>
              <c:numCache>
                <c:formatCode>0.0%</c:formatCode>
                <c:ptCount val="12"/>
                <c:pt idx="0">
                  <c:v>3.2516593161004914E-2</c:v>
                </c:pt>
                <c:pt idx="1">
                  <c:v>3.0566751888836029E-2</c:v>
                </c:pt>
                <c:pt idx="2">
                  <c:v>5.0836686109327733E-2</c:v>
                </c:pt>
                <c:pt idx="3">
                  <c:v>5.5828609092059833E-2</c:v>
                </c:pt>
                <c:pt idx="4">
                  <c:v>5.8706730425091093E-2</c:v>
                </c:pt>
                <c:pt idx="5">
                  <c:v>6.7181845939610949E-2</c:v>
                </c:pt>
                <c:pt idx="6">
                  <c:v>7.2151839401642243E-2</c:v>
                </c:pt>
                <c:pt idx="7">
                  <c:v>5.9173494088396165E-2</c:v>
                </c:pt>
                <c:pt idx="8">
                  <c:v>2.8694973591041357E-2</c:v>
                </c:pt>
                <c:pt idx="9">
                  <c:v>2.5537816780349026E-2</c:v>
                </c:pt>
                <c:pt idx="10">
                  <c:v>2.4025533230411181E-2</c:v>
                </c:pt>
                <c:pt idx="11">
                  <c:v>1.4418831102413826E-2</c:v>
                </c:pt>
              </c:numCache>
            </c:numRef>
          </c:val>
        </c:ser>
        <c:ser>
          <c:idx val="4"/>
          <c:order val="4"/>
          <c:tx>
            <c:strRef>
              <c:f>Apoio_Graf23!$A$18</c:f>
              <c:strCache>
                <c:ptCount val="1"/>
                <c:pt idx="0">
                  <c:v>Mercado Internacional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Apoio_Graf23!$B$2:$M$2</c:f>
              <c:numCache>
                <c:formatCode>[$-416]mmm\-yy;@</c:formatCode>
                <c:ptCount val="12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  <c:pt idx="11">
                  <c:v>41153</c:v>
                </c:pt>
              </c:numCache>
            </c:numRef>
          </c:cat>
          <c:val>
            <c:numRef>
              <c:f>Apoio_Graf23!$B$18:$M$18</c:f>
              <c:numCache>
                <c:formatCode>0.0%</c:formatCode>
                <c:ptCount val="12"/>
                <c:pt idx="0">
                  <c:v>0.36719037062714172</c:v>
                </c:pt>
                <c:pt idx="1">
                  <c:v>0.39775974818500809</c:v>
                </c:pt>
                <c:pt idx="2">
                  <c:v>0.32746699799576212</c:v>
                </c:pt>
                <c:pt idx="3">
                  <c:v>0.26039931152606571</c:v>
                </c:pt>
                <c:pt idx="4">
                  <c:v>0.19257067423650209</c:v>
                </c:pt>
                <c:pt idx="5">
                  <c:v>0.17748286412810171</c:v>
                </c:pt>
                <c:pt idx="6">
                  <c:v>0.11614685835909308</c:v>
                </c:pt>
                <c:pt idx="7">
                  <c:v>0.1310000797087596</c:v>
                </c:pt>
                <c:pt idx="8">
                  <c:v>9.4193786475097033E-2</c:v>
                </c:pt>
                <c:pt idx="9">
                  <c:v>9.2028813131963261E-2</c:v>
                </c:pt>
                <c:pt idx="10">
                  <c:v>9.7634488562082178E-2</c:v>
                </c:pt>
                <c:pt idx="11">
                  <c:v>0.10181739035031913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74844928"/>
        <c:axId val="205702272"/>
      </c:barChart>
      <c:catAx>
        <c:axId val="174844928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702272"/>
        <c:crosses val="autoZero"/>
        <c:auto val="0"/>
        <c:lblAlgn val="ctr"/>
        <c:lblOffset val="100"/>
        <c:noMultiLvlLbl val="0"/>
      </c:catAx>
      <c:valAx>
        <c:axId val="20570227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844928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2.6041666666667018E-2"/>
          <c:y val="0.86059584035975889"/>
          <c:w val="0.96654438962892253"/>
          <c:h val="0.1394042261204589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2617387474581412"/>
                  <c:y val="0.207246084825771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534574873590688"/>
                  <c:y val="-2.0118121673063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6317763487666465E-2"/>
                  <c:y val="-0.23206099237595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6661594688074352"/>
                  <c:y val="0.134105253821747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aux_total!$B$4:$B$10</c:f>
              <c:strCache>
                <c:ptCount val="7"/>
                <c:pt idx="0">
                  <c:v>Bancos Recursos Livres</c:v>
                </c:pt>
                <c:pt idx="1">
                  <c:v>BNDES</c:v>
                </c:pt>
                <c:pt idx="2">
                  <c:v>Mercado de Capitais</c:v>
                </c:pt>
                <c:pt idx="3">
                  <c:v>Linhas Especiais</c:v>
                </c:pt>
                <c:pt idx="4">
                  <c:v>Fontes Externas</c:v>
                </c:pt>
                <c:pt idx="5">
                  <c:v>Bancos Recursos Direcionados</c:v>
                </c:pt>
                <c:pt idx="6">
                  <c:v>Derivativos</c:v>
                </c:pt>
              </c:strCache>
            </c:strRef>
          </c:cat>
          <c:val>
            <c:numRef>
              <c:f>aux_total!$D$4:$D$10</c:f>
              <c:numCache>
                <c:formatCode>0.0%</c:formatCode>
                <c:ptCount val="7"/>
                <c:pt idx="0">
                  <c:v>0.20000487037495973</c:v>
                </c:pt>
                <c:pt idx="1">
                  <c:v>0.16824518906512809</c:v>
                </c:pt>
                <c:pt idx="2">
                  <c:v>0.27828910549644187</c:v>
                </c:pt>
                <c:pt idx="3">
                  <c:v>0.10376464732627458</c:v>
                </c:pt>
                <c:pt idx="4">
                  <c:v>0.23245075177748625</c:v>
                </c:pt>
                <c:pt idx="5">
                  <c:v>1.4334490310865694E-2</c:v>
                </c:pt>
                <c:pt idx="6">
                  <c:v>2.9109456488439159E-3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pt-BR" sz="2000"/>
              <a:t>Padrão de Financiamento dos Investimentos de Empresas e Famílias 2000 a 2012_3T - em % do Total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0147652015045762E-2"/>
          <c:y val="0.13550427709491697"/>
          <c:w val="0.97535733273458403"/>
          <c:h val="0.6637043858025736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INV_ANO_GRAF!$A$131</c:f>
              <c:strCache>
                <c:ptCount val="1"/>
                <c:pt idx="0">
                  <c:v>RECURSOS PRÓPRIOS (poupança e lucros retidos)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pt-BR" sz="18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INV_ANO_GRAF!$B$131:$Q$131</c:f>
              <c:numCache>
                <c:formatCode>0.0%</c:formatCode>
                <c:ptCount val="2"/>
                <c:pt idx="0">
                  <c:v>0.43076816105557175</c:v>
                </c:pt>
                <c:pt idx="1">
                  <c:v>0.37369184334941347</c:v>
                </c:pt>
              </c:numCache>
            </c:numRef>
          </c:val>
        </c:ser>
        <c:ser>
          <c:idx val="0"/>
          <c:order val="1"/>
          <c:tx>
            <c:strRef>
              <c:f>INV_ANO_GRAF!$A$122</c:f>
              <c:strCache>
                <c:ptCount val="1"/>
                <c:pt idx="0">
                  <c:v>INVESTIMENTO ESTRANGEIRO DIRETO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8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INV_ANO_GRAF!$B$122:$Q$122</c:f>
              <c:numCache>
                <c:formatCode>0.0%</c:formatCode>
                <c:ptCount val="2"/>
                <c:pt idx="0">
                  <c:v>0.1636488868354507</c:v>
                </c:pt>
                <c:pt idx="1">
                  <c:v>0.18323093302336244</c:v>
                </c:pt>
              </c:numCache>
            </c:numRef>
          </c:val>
        </c:ser>
        <c:ser>
          <c:idx val="3"/>
          <c:order val="2"/>
          <c:tx>
            <c:strRef>
              <c:f>INV_ANO_GRAF!$A$132</c:f>
              <c:strCache>
                <c:ptCount val="1"/>
                <c:pt idx="0">
                  <c:v>MERCADO DE CAPITAIS - EMISSÃO DE AÇÕES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INV_ANO_GRAF!$B$132:$Q$132</c:f>
              <c:numCache>
                <c:formatCode>0.0%</c:formatCode>
                <c:ptCount val="2"/>
                <c:pt idx="0">
                  <c:v>2.0876774168872989E-2</c:v>
                </c:pt>
                <c:pt idx="1">
                  <c:v>1.0971426762423806E-2</c:v>
                </c:pt>
              </c:numCache>
            </c:numRef>
          </c:val>
        </c:ser>
        <c:ser>
          <c:idx val="6"/>
          <c:order val="3"/>
          <c:tx>
            <c:strRef>
              <c:f>INV_ANO_GRAF!$A$133</c:f>
              <c:strCache>
                <c:ptCount val="1"/>
                <c:pt idx="0">
                  <c:v>MERCADO DE CAPITAIS - DÍVIDA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8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INV_ANO_GRAF!$B$133:$Q$133</c:f>
              <c:numCache>
                <c:formatCode>0.0%</c:formatCode>
                <c:ptCount val="2"/>
                <c:pt idx="0">
                  <c:v>9.4652037307856735E-2</c:v>
                </c:pt>
                <c:pt idx="1">
                  <c:v>0.11210285090090974</c:v>
                </c:pt>
              </c:numCache>
            </c:numRef>
          </c:val>
        </c:ser>
        <c:ser>
          <c:idx val="1"/>
          <c:order val="4"/>
          <c:tx>
            <c:strRef>
              <c:f>INV_ANO_GRAF!$A$123</c:f>
              <c:strCache>
                <c:ptCount val="1"/>
                <c:pt idx="0">
                  <c:v>DESEMBOLSO BNDES (FINEM e FINAME)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INV_ANO_GRAF!$B$123:$Q$123</c:f>
              <c:numCache>
                <c:formatCode>0.0%</c:formatCode>
                <c:ptCount val="2"/>
                <c:pt idx="0">
                  <c:v>0.15284112141464107</c:v>
                </c:pt>
                <c:pt idx="1">
                  <c:v>0.15274363533817031</c:v>
                </c:pt>
              </c:numCache>
            </c:numRef>
          </c:val>
        </c:ser>
        <c:ser>
          <c:idx val="4"/>
          <c:order val="5"/>
          <c:tx>
            <c:strRef>
              <c:f>INV_ANO_GRAF!$A$130</c:f>
              <c:strCache>
                <c:ptCount val="1"/>
                <c:pt idx="0">
                  <c:v>FONTES FINANC. MERCADO INTERNACIONAL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INV_ANO_GRAF!$B$130:$Q$130</c:f>
              <c:numCache>
                <c:formatCode>0.0%</c:formatCode>
                <c:ptCount val="2"/>
                <c:pt idx="0">
                  <c:v>5.6990574959333469E-2</c:v>
                </c:pt>
                <c:pt idx="1">
                  <c:v>7.6483798762088107E-2</c:v>
                </c:pt>
              </c:numCache>
            </c:numRef>
          </c:val>
        </c:ser>
        <c:ser>
          <c:idx val="2"/>
          <c:order val="6"/>
          <c:tx>
            <c:strRef>
              <c:f>INV_ANO_GRAF!$A$124</c:f>
              <c:strCache>
                <c:ptCount val="1"/>
                <c:pt idx="0">
                  <c:v>HABITACIONAL (FGTS+SBPE)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pt-BR" sz="18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INV_ANO_GRAF!$B$120:$Q$120</c:f>
              <c:strCache>
                <c:ptCount val="2"/>
                <c:pt idx="0">
                  <c:v>2.011</c:v>
                </c:pt>
                <c:pt idx="1">
                  <c:v>2012_3T</c:v>
                </c:pt>
              </c:strCache>
            </c:strRef>
          </c:cat>
          <c:val>
            <c:numRef>
              <c:f>INV_ANO_GRAF!$B$124:$Q$124</c:f>
              <c:numCache>
                <c:formatCode>0.0%</c:formatCode>
                <c:ptCount val="2"/>
                <c:pt idx="0">
                  <c:v>8.0222444258273282E-2</c:v>
                </c:pt>
                <c:pt idx="1">
                  <c:v>9.07755118636321E-2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7124224"/>
        <c:axId val="205708032"/>
      </c:barChart>
      <c:catAx>
        <c:axId val="18712422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05708032"/>
        <c:crosses val="autoZero"/>
        <c:auto val="1"/>
        <c:lblAlgn val="ctr"/>
        <c:lblOffset val="100"/>
        <c:noMultiLvlLbl val="0"/>
      </c:catAx>
      <c:valAx>
        <c:axId val="205708032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one"/>
        <c:crossAx val="18712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729412852142918E-3"/>
          <c:y val="0.87516193293074074"/>
          <c:w val="0.98144451283260159"/>
          <c:h val="0.12483806706925926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Fontes de Recursos do BNDES em % do </a:t>
            </a:r>
            <a:r>
              <a:rPr lang="pt-BR" sz="2000" dirty="0" smtClean="0"/>
              <a:t>Total segundo</a:t>
            </a:r>
            <a:r>
              <a:rPr lang="pt-BR" sz="1800" dirty="0" smtClean="0">
                <a:effectLst/>
              </a:rPr>
              <a:t> Relatório Anual BNDES 2011</a:t>
            </a:r>
            <a:endParaRPr lang="pt-BR" sz="2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/>
              <a:t> </a:t>
            </a:r>
          </a:p>
        </c:rich>
      </c:tx>
      <c:layout>
        <c:manualLayout>
          <c:xMode val="edge"/>
          <c:yMode val="edge"/>
          <c:x val="0.103610015553827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35325866977968E-2"/>
          <c:y val="0.15932026071177277"/>
          <c:w val="0.93932934826604408"/>
          <c:h val="0.63452097276547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- FAT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(Plan1!$C$3;Plan1!$H$3)</c:f>
              <c:numCache>
                <c:formatCode>General</c:formatCode>
                <c:ptCount val="2"/>
                <c:pt idx="0">
                  <c:v>2002</c:v>
                </c:pt>
                <c:pt idx="1">
                  <c:v>2011</c:v>
                </c:pt>
              </c:numCache>
            </c:numRef>
          </c:cat>
          <c:val>
            <c:numRef>
              <c:f>(Plan1!$C$4;Plan1!$H$4)</c:f>
              <c:numCache>
                <c:formatCode>0.0</c:formatCode>
                <c:ptCount val="2"/>
                <c:pt idx="0" formatCode="General">
                  <c:v>41.9</c:v>
                </c:pt>
                <c:pt idx="1">
                  <c:v>23.447945976364657</c:v>
                </c:pt>
              </c:numCache>
            </c:numRef>
          </c:val>
        </c:ser>
        <c:ser>
          <c:idx val="1"/>
          <c:order val="1"/>
          <c:tx>
            <c:strRef>
              <c:f>Plan1!$B$5</c:f>
              <c:strCache>
                <c:ptCount val="1"/>
                <c:pt idx="0">
                  <c:v>- PIS/PASEP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pt-BR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(Plan1!$C$3;Plan1!$H$3)</c:f>
              <c:numCache>
                <c:formatCode>General</c:formatCode>
                <c:ptCount val="2"/>
                <c:pt idx="0">
                  <c:v>2002</c:v>
                </c:pt>
                <c:pt idx="1">
                  <c:v>2011</c:v>
                </c:pt>
              </c:numCache>
            </c:numRef>
          </c:cat>
          <c:val>
            <c:numRef>
              <c:f>(Plan1!$C$5;Plan1!$H$5)</c:f>
              <c:numCache>
                <c:formatCode>0.0</c:formatCode>
                <c:ptCount val="2"/>
                <c:pt idx="0" formatCode="General">
                  <c:v>15.3</c:v>
                </c:pt>
                <c:pt idx="1">
                  <c:v>5.05205402363534</c:v>
                </c:pt>
              </c:numCache>
            </c:numRef>
          </c:val>
        </c:ser>
        <c:ser>
          <c:idx val="2"/>
          <c:order val="2"/>
          <c:tx>
            <c:strRef>
              <c:f>Plan1!$B$6</c:f>
              <c:strCache>
                <c:ptCount val="1"/>
                <c:pt idx="0">
                  <c:v>- Tesouro Nacional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(Plan1!$C$3;Plan1!$H$3)</c:f>
              <c:numCache>
                <c:formatCode>General</c:formatCode>
                <c:ptCount val="2"/>
                <c:pt idx="0">
                  <c:v>2002</c:v>
                </c:pt>
                <c:pt idx="1">
                  <c:v>2011</c:v>
                </c:pt>
              </c:numCache>
            </c:numRef>
          </c:cat>
          <c:val>
            <c:numRef>
              <c:f>(Plan1!$C$6;Plan1!$H$6)</c:f>
              <c:numCache>
                <c:formatCode>General</c:formatCode>
                <c:ptCount val="2"/>
                <c:pt idx="0">
                  <c:v>10.7</c:v>
                </c:pt>
                <c:pt idx="1">
                  <c:v>49.7</c:v>
                </c:pt>
              </c:numCache>
            </c:numRef>
          </c:val>
        </c:ser>
        <c:ser>
          <c:idx val="3"/>
          <c:order val="3"/>
          <c:tx>
            <c:strRef>
              <c:f>Plan1!$B$7</c:f>
              <c:strCache>
                <c:ptCount val="1"/>
                <c:pt idx="0">
                  <c:v>- Empréstimos Externos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(Plan1!$C$3;Plan1!$H$3)</c:f>
              <c:numCache>
                <c:formatCode>General</c:formatCode>
                <c:ptCount val="2"/>
                <c:pt idx="0">
                  <c:v>2002</c:v>
                </c:pt>
                <c:pt idx="1">
                  <c:v>2011</c:v>
                </c:pt>
              </c:numCache>
            </c:numRef>
          </c:cat>
          <c:val>
            <c:numRef>
              <c:f>(Plan1!$C$7;Plan1!$H$7)</c:f>
              <c:numCache>
                <c:formatCode>General</c:formatCode>
                <c:ptCount val="2"/>
                <c:pt idx="0">
                  <c:v>19.8</c:v>
                </c:pt>
                <c:pt idx="1">
                  <c:v>3.6</c:v>
                </c:pt>
              </c:numCache>
            </c:numRef>
          </c:val>
        </c:ser>
        <c:ser>
          <c:idx val="4"/>
          <c:order val="4"/>
          <c:tx>
            <c:strRef>
              <c:f>Plan1!$B$8</c:f>
              <c:strCache>
                <c:ptCount val="1"/>
                <c:pt idx="0">
                  <c:v>- Outros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(Plan1!$C$3;Plan1!$H$3)</c:f>
              <c:numCache>
                <c:formatCode>General</c:formatCode>
                <c:ptCount val="2"/>
                <c:pt idx="0">
                  <c:v>2002</c:v>
                </c:pt>
                <c:pt idx="1">
                  <c:v>2011</c:v>
                </c:pt>
              </c:numCache>
            </c:numRef>
          </c:cat>
          <c:val>
            <c:numRef>
              <c:f>(Plan1!$C$8;Plan1!$H$8)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8.4</c:v>
                </c:pt>
              </c:numCache>
            </c:numRef>
          </c:val>
        </c:ser>
        <c:ser>
          <c:idx val="5"/>
          <c:order val="5"/>
          <c:tx>
            <c:strRef>
              <c:f>Plan1!$B$9</c:f>
              <c:strCache>
                <c:ptCount val="1"/>
                <c:pt idx="0">
                  <c:v>- Patrimônio Líquido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pt-BR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(Plan1!$C$3;Plan1!$H$3)</c:f>
              <c:numCache>
                <c:formatCode>General</c:formatCode>
                <c:ptCount val="2"/>
                <c:pt idx="0">
                  <c:v>2002</c:v>
                </c:pt>
                <c:pt idx="1">
                  <c:v>2011</c:v>
                </c:pt>
              </c:numCache>
            </c:numRef>
          </c:cat>
          <c:val>
            <c:numRef>
              <c:f>(Plan1!$C$9;Plan1!$H$9)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87567104"/>
        <c:axId val="227875008"/>
      </c:barChart>
      <c:catAx>
        <c:axId val="1875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227875008"/>
        <c:crosses val="autoZero"/>
        <c:auto val="1"/>
        <c:lblAlgn val="ctr"/>
        <c:lblOffset val="100"/>
        <c:noMultiLvlLbl val="0"/>
      </c:catAx>
      <c:valAx>
        <c:axId val="22787500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187567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382378845442292E-2"/>
          <c:y val="0.86271863790357906"/>
          <c:w val="0.92035337506014947"/>
          <c:h val="0.12416452450366307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baseline="0" dirty="0" err="1" smtClean="0"/>
              <a:t>Capitalização</a:t>
            </a:r>
            <a:r>
              <a:rPr lang="en-US" sz="2800" baseline="0" dirty="0" smtClean="0"/>
              <a:t> de </a:t>
            </a:r>
            <a:r>
              <a:rPr lang="en-US" sz="2800" baseline="0" dirty="0"/>
              <a:t>Mercado (% do PIB)</a:t>
            </a:r>
            <a:endParaRPr lang="en-US" sz="2800" dirty="0"/>
          </a:p>
          <a:p>
            <a:pPr>
              <a:defRPr sz="2800"/>
            </a:pPr>
            <a:r>
              <a:rPr lang="en-US" sz="2800" dirty="0" err="1"/>
              <a:t>Emergentes</a:t>
            </a:r>
            <a:endParaRPr lang="en-US" sz="2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034344963092775"/>
          <c:y val="0.16997016318193825"/>
          <c:w val="0.59598763227912888"/>
          <c:h val="0.7932221769511411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'[Graficos_WFE.xlsx]Gráficos (2)'!$G$4</c:f>
              <c:strCache>
                <c:ptCount val="1"/>
                <c:pt idx="0">
                  <c:v>February-2012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</c:dLbls>
          <c:cat>
            <c:strRef>
              <c:f>'[Graficos_WFE.xlsx]Gráficos (2)'!$E$5:$E$13</c:f>
              <c:strCache>
                <c:ptCount val="9"/>
                <c:pt idx="0">
                  <c:v>CHINA - Shenzhen SE</c:v>
                </c:pt>
                <c:pt idx="1">
                  <c:v>MÉXICO - Mexican Exchange</c:v>
                </c:pt>
                <c:pt idx="2">
                  <c:v>CHINA - Shanghai SE</c:v>
                </c:pt>
                <c:pt idx="3">
                  <c:v>INDONÉSIA - Indonésia SE</c:v>
                </c:pt>
                <c:pt idx="4">
                  <c:v>BRASIL - BM&amp;FBovespa</c:v>
                </c:pt>
                <c:pt idx="5">
                  <c:v>ÍNDIA - Bombay SE</c:v>
                </c:pt>
                <c:pt idx="6">
                  <c:v>CORÉIA DO SUL - Korea Exch.</c:v>
                </c:pt>
                <c:pt idx="7">
                  <c:v>JOANESBURGO - Johannesburg SE</c:v>
                </c:pt>
                <c:pt idx="8">
                  <c:v>HONG KONG - Hong Kong Exch.</c:v>
                </c:pt>
              </c:strCache>
            </c:strRef>
          </c:cat>
          <c:val>
            <c:numRef>
              <c:f>'[Graficos_WFE.xlsx]Gráficos (2)'!$H$5:$H$13</c:f>
              <c:numCache>
                <c:formatCode>0%</c:formatCode>
                <c:ptCount val="9"/>
                <c:pt idx="0">
                  <c:v>0.3</c:v>
                </c:pt>
                <c:pt idx="1">
                  <c:v>0.439</c:v>
                </c:pt>
                <c:pt idx="2">
                  <c:v>0.5</c:v>
                </c:pt>
                <c:pt idx="3">
                  <c:v>0.51</c:v>
                </c:pt>
                <c:pt idx="4">
                  <c:v>0.74</c:v>
                </c:pt>
                <c:pt idx="5">
                  <c:v>0.93600000000000005</c:v>
                </c:pt>
                <c:pt idx="6">
                  <c:v>1.0740000000000001</c:v>
                </c:pt>
                <c:pt idx="7">
                  <c:v>2.782</c:v>
                </c:pt>
                <c:pt idx="8">
                  <c:v>4.8099999999999996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94332160"/>
        <c:axId val="253578624"/>
      </c:barChart>
      <c:catAx>
        <c:axId val="19433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53578624"/>
        <c:crosses val="autoZero"/>
        <c:auto val="1"/>
        <c:lblAlgn val="ctr"/>
        <c:lblOffset val="100"/>
        <c:noMultiLvlLbl val="0"/>
      </c:catAx>
      <c:valAx>
        <c:axId val="2535786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94332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000" b="1" i="0" u="none" strike="noStrike" baseline="0" dirty="0" smtClean="0"/>
              <a:t>2006/2007</a:t>
            </a:r>
            <a:r>
              <a:rPr lang="pt-BR" sz="1800" b="1" i="0" u="none" strike="noStrike" baseline="0" dirty="0" smtClean="0"/>
              <a:t>: 43%  DOS IPOS  SÃO DE EMPRESAS INVESTIDAS POR FUNDOS DE VC/PE (</a:t>
            </a:r>
            <a:r>
              <a:rPr lang="pt-BR" sz="1800" b="1" i="0" u="none" strike="noStrike" baseline="0" dirty="0" err="1" smtClean="0"/>
              <a:t>FIPs</a:t>
            </a:r>
            <a:r>
              <a:rPr lang="pt-BR" sz="1800" b="1" i="0" u="none" strike="noStrike" baseline="0" dirty="0" smtClean="0"/>
              <a:t>); 40% DO DESINVESTIMENTO FEITO  POR IPO; </a:t>
            </a:r>
          </a:p>
          <a:p>
            <a:pPr>
              <a:defRPr/>
            </a:pPr>
            <a:r>
              <a:rPr lang="pt-BR" sz="2000" b="1" i="0" u="none" strike="noStrike" baseline="0" dirty="0" smtClean="0"/>
              <a:t>2008/2009</a:t>
            </a:r>
            <a:r>
              <a:rPr lang="pt-BR" sz="1800" b="1" i="0" u="none" strike="noStrike" baseline="0" dirty="0" smtClean="0"/>
              <a:t>: APENAS 5% DO DESINVESTIMENTO  FEITOS  POR IPO </a:t>
            </a:r>
          </a:p>
          <a:p>
            <a:pPr>
              <a:defRPr/>
            </a:pPr>
            <a:r>
              <a:rPr lang="pt-BR" sz="1800" b="1" i="0" u="none" strike="noStrike" baseline="0" dirty="0" smtClean="0"/>
              <a:t>Fonte: </a:t>
            </a:r>
            <a:r>
              <a:rPr lang="pt-BR" sz="1800" b="1" i="0" u="none" strike="noStrike" baseline="0" dirty="0"/>
              <a:t>Segundo Censo Brasileiro de Private </a:t>
            </a:r>
            <a:r>
              <a:rPr lang="pt-BR" sz="1800" b="1" i="0" u="none" strike="noStrike" baseline="0" dirty="0" err="1"/>
              <a:t>Equity</a:t>
            </a:r>
            <a:r>
              <a:rPr lang="pt-BR" sz="1800" b="1" i="0" u="none" strike="noStrike" baseline="0" dirty="0"/>
              <a:t>  e Venture Capital ABDI</a:t>
            </a:r>
            <a:endParaRPr lang="pt-BR" dirty="0"/>
          </a:p>
        </c:rich>
      </c:tx>
      <c:layout>
        <c:manualLayout>
          <c:xMode val="edge"/>
          <c:yMode val="edge"/>
          <c:x val="9.8062894562643554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258424370587896E-2"/>
          <c:y val="0.21969073232507566"/>
          <c:w val="0.91748315125882418"/>
          <c:h val="0.62672776873337421"/>
        </c:manualLayout>
      </c:layout>
      <c:areaChart>
        <c:grouping val="stacked"/>
        <c:varyColors val="0"/>
        <c:ser>
          <c:idx val="0"/>
          <c:order val="0"/>
          <c:tx>
            <c:strRef>
              <c:f>'[Tabela Final v.2.xlsx]Plan2'!$D$26</c:f>
              <c:strCache>
                <c:ptCount val="1"/>
                <c:pt idx="0">
                  <c:v>IPO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'[Tabela Final v.2.xlsx]Plan2'!$C$27:$C$31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'[Tabela Final v.2.xlsx]Plan2'!$D$27:$D$31</c:f>
              <c:numCache>
                <c:formatCode>General</c:formatCode>
                <c:ptCount val="5"/>
                <c:pt idx="0">
                  <c:v>8</c:v>
                </c:pt>
                <c:pt idx="1">
                  <c:v>17</c:v>
                </c:pt>
                <c:pt idx="2">
                  <c:v>19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'[Tabela Final v.2.xlsx]Plan2'!$E$26</c:f>
              <c:strCache>
                <c:ptCount val="1"/>
                <c:pt idx="0">
                  <c:v>Secondary Sale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'[Tabela Final v.2.xlsx]Plan2'!$C$27:$C$31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'[Tabela Final v.2.xlsx]Plan2'!$E$27:$E$31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10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'[Tabela Final v.2.xlsx]Plan2'!$F$26</c:f>
              <c:strCache>
                <c:ptCount val="1"/>
                <c:pt idx="0">
                  <c:v>Trade Sale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'[Tabela Final v.2.xlsx]Plan2'!$C$27:$C$31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'[Tabela Final v.2.xlsx]Plan2'!$F$27:$F$31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27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'[Tabela Final v.2.xlsx]Plan2'!$G$26</c:f>
              <c:strCache>
                <c:ptCount val="1"/>
                <c:pt idx="0">
                  <c:v>Buyback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'[Tabela Final v.2.xlsx]Plan2'!$C$27:$C$31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'[Tabela Final v.2.xlsx]Plan2'!$G$27:$G$31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'[Tabela Final v.2.xlsx]Plan2'!$H$26</c:f>
              <c:strCache>
                <c:ptCount val="1"/>
                <c:pt idx="0">
                  <c:v>Write-off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'[Tabela Final v.2.xlsx]Plan2'!$C$27:$C$31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'[Tabela Final v.2.xlsx]Plan2'!$H$27:$H$31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10048"/>
        <c:axId val="254610240"/>
      </c:areaChart>
      <c:areaChart>
        <c:grouping val="stacked"/>
        <c:varyColors val="0"/>
        <c:ser>
          <c:idx val="5"/>
          <c:order val="5"/>
          <c:tx>
            <c:strRef>
              <c:f>'[Tabela Final v.2.xlsx]Plan2'!$I$26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 w="25400">
              <a:noFill/>
            </a:ln>
          </c:spPr>
          <c:dLbls>
            <c:dLbl>
              <c:idx val="0"/>
              <c:layout>
                <c:manualLayout>
                  <c:x val="1.4105406257913465E-3"/>
                  <c:y val="-0.13873179542634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68398558805625E-3"/>
                  <c:y val="-0.21577540152342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527031289567329E-3"/>
                  <c:y val="-0.25365093053615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5406257913465E-3"/>
                  <c:y val="-0.29738910042796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210812515826931E-3"/>
                  <c:y val="-0.21160339450896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'[Tabela Final v.2.xlsx]Plan2'!$I$27:$I$31</c:f>
              <c:numCache>
                <c:formatCode>General</c:formatCode>
                <c:ptCount val="5"/>
                <c:pt idx="0">
                  <c:v>24</c:v>
                </c:pt>
                <c:pt idx="1">
                  <c:v>42</c:v>
                </c:pt>
                <c:pt idx="2">
                  <c:v>48</c:v>
                </c:pt>
                <c:pt idx="3">
                  <c:v>61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26080"/>
        <c:axId val="254610816"/>
      </c:areaChart>
      <c:catAx>
        <c:axId val="1950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254610240"/>
        <c:crosses val="autoZero"/>
        <c:auto val="1"/>
        <c:lblAlgn val="ctr"/>
        <c:lblOffset val="100"/>
        <c:noMultiLvlLbl val="0"/>
      </c:catAx>
      <c:valAx>
        <c:axId val="254610240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one"/>
        <c:crossAx val="195010048"/>
        <c:crosses val="autoZero"/>
        <c:crossBetween val="midCat"/>
      </c:valAx>
      <c:valAx>
        <c:axId val="254610816"/>
        <c:scaling>
          <c:orientation val="minMax"/>
          <c:max val="70"/>
          <c:min val="-140"/>
        </c:scaling>
        <c:delete val="1"/>
        <c:axPos val="r"/>
        <c:numFmt formatCode="General" sourceLinked="0"/>
        <c:majorTickMark val="out"/>
        <c:minorTickMark val="none"/>
        <c:tickLblPos val="none"/>
        <c:crossAx val="196526080"/>
        <c:crosses val="max"/>
        <c:crossBetween val="midCat"/>
      </c:valAx>
      <c:catAx>
        <c:axId val="196526080"/>
        <c:scaling>
          <c:orientation val="minMax"/>
        </c:scaling>
        <c:delete val="1"/>
        <c:axPos val="b"/>
        <c:majorTickMark val="out"/>
        <c:minorTickMark val="none"/>
        <c:tickLblPos val="none"/>
        <c:crossAx val="2546108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5"/>
        <c:delete val="1"/>
      </c:legendEntry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000" dirty="0" smtClean="0"/>
              <a:t> Taxa </a:t>
            </a:r>
            <a:r>
              <a:rPr lang="pt-BR" sz="2000" dirty="0"/>
              <a:t>NTN_B principal de 10</a:t>
            </a:r>
            <a:r>
              <a:rPr lang="pt-BR" sz="2000" baseline="0" dirty="0"/>
              <a:t> anos real e SELIC nominal - % ao ano</a:t>
            </a:r>
            <a:endParaRPr lang="pt-BR" dirty="0"/>
          </a:p>
        </c:rich>
      </c:tx>
      <c:layout>
        <c:manualLayout>
          <c:xMode val="edge"/>
          <c:yMode val="edge"/>
          <c:x val="0.11284801391584423"/>
          <c:y val="1.609390585879724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NTN_B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[graficos_complementares_projeto_acesso.xlsx]NTNB!$B$13:$B$113</c:f>
              <c:numCache>
                <c:formatCode>[$-416]mmm\-yy;@</c:formatCode>
                <c:ptCount val="101"/>
                <c:pt idx="0">
                  <c:v>38200</c:v>
                </c:pt>
                <c:pt idx="1">
                  <c:v>38231</c:v>
                </c:pt>
                <c:pt idx="2">
                  <c:v>38261</c:v>
                </c:pt>
                <c:pt idx="3">
                  <c:v>38292</c:v>
                </c:pt>
                <c:pt idx="4">
                  <c:v>38322</c:v>
                </c:pt>
                <c:pt idx="5">
                  <c:v>38353</c:v>
                </c:pt>
                <c:pt idx="6">
                  <c:v>38384</c:v>
                </c:pt>
                <c:pt idx="7">
                  <c:v>38412</c:v>
                </c:pt>
                <c:pt idx="8">
                  <c:v>38443</c:v>
                </c:pt>
                <c:pt idx="9">
                  <c:v>38473</c:v>
                </c:pt>
                <c:pt idx="10">
                  <c:v>38504</c:v>
                </c:pt>
                <c:pt idx="11">
                  <c:v>38534</c:v>
                </c:pt>
                <c:pt idx="12">
                  <c:v>38565</c:v>
                </c:pt>
                <c:pt idx="13">
                  <c:v>38596</c:v>
                </c:pt>
                <c:pt idx="14">
                  <c:v>38626</c:v>
                </c:pt>
                <c:pt idx="15">
                  <c:v>38657</c:v>
                </c:pt>
                <c:pt idx="16">
                  <c:v>38687</c:v>
                </c:pt>
                <c:pt idx="17">
                  <c:v>38718</c:v>
                </c:pt>
                <c:pt idx="18">
                  <c:v>38749</c:v>
                </c:pt>
                <c:pt idx="19">
                  <c:v>38777</c:v>
                </c:pt>
                <c:pt idx="20">
                  <c:v>38808</c:v>
                </c:pt>
                <c:pt idx="21">
                  <c:v>38838</c:v>
                </c:pt>
                <c:pt idx="22">
                  <c:v>38869</c:v>
                </c:pt>
                <c:pt idx="23">
                  <c:v>38899</c:v>
                </c:pt>
                <c:pt idx="24">
                  <c:v>38930</c:v>
                </c:pt>
                <c:pt idx="25">
                  <c:v>38961</c:v>
                </c:pt>
                <c:pt idx="26">
                  <c:v>38991</c:v>
                </c:pt>
                <c:pt idx="27">
                  <c:v>39022</c:v>
                </c:pt>
                <c:pt idx="28">
                  <c:v>39052</c:v>
                </c:pt>
                <c:pt idx="29">
                  <c:v>39083</c:v>
                </c:pt>
                <c:pt idx="30">
                  <c:v>39114</c:v>
                </c:pt>
                <c:pt idx="31">
                  <c:v>39142</c:v>
                </c:pt>
                <c:pt idx="32">
                  <c:v>39173</c:v>
                </c:pt>
                <c:pt idx="33">
                  <c:v>39203</c:v>
                </c:pt>
                <c:pt idx="34">
                  <c:v>39234</c:v>
                </c:pt>
                <c:pt idx="35">
                  <c:v>39264</c:v>
                </c:pt>
                <c:pt idx="36">
                  <c:v>39295</c:v>
                </c:pt>
                <c:pt idx="37">
                  <c:v>39326</c:v>
                </c:pt>
                <c:pt idx="38">
                  <c:v>39356</c:v>
                </c:pt>
                <c:pt idx="39">
                  <c:v>39387</c:v>
                </c:pt>
                <c:pt idx="40">
                  <c:v>39417</c:v>
                </c:pt>
                <c:pt idx="41">
                  <c:v>39448</c:v>
                </c:pt>
                <c:pt idx="42">
                  <c:v>39479</c:v>
                </c:pt>
                <c:pt idx="43">
                  <c:v>39508</c:v>
                </c:pt>
                <c:pt idx="44">
                  <c:v>39539</c:v>
                </c:pt>
                <c:pt idx="45">
                  <c:v>39569</c:v>
                </c:pt>
                <c:pt idx="46">
                  <c:v>39600</c:v>
                </c:pt>
                <c:pt idx="47">
                  <c:v>39630</c:v>
                </c:pt>
                <c:pt idx="48">
                  <c:v>39661</c:v>
                </c:pt>
                <c:pt idx="49">
                  <c:v>39692</c:v>
                </c:pt>
                <c:pt idx="50">
                  <c:v>39722</c:v>
                </c:pt>
                <c:pt idx="51">
                  <c:v>39753</c:v>
                </c:pt>
                <c:pt idx="52">
                  <c:v>39783</c:v>
                </c:pt>
                <c:pt idx="53">
                  <c:v>39814</c:v>
                </c:pt>
                <c:pt idx="54">
                  <c:v>39845</c:v>
                </c:pt>
                <c:pt idx="55">
                  <c:v>39873</c:v>
                </c:pt>
                <c:pt idx="56">
                  <c:v>39904</c:v>
                </c:pt>
                <c:pt idx="57">
                  <c:v>39934</c:v>
                </c:pt>
                <c:pt idx="58">
                  <c:v>39965</c:v>
                </c:pt>
                <c:pt idx="59">
                  <c:v>39995</c:v>
                </c:pt>
                <c:pt idx="60">
                  <c:v>40026</c:v>
                </c:pt>
                <c:pt idx="61">
                  <c:v>40057</c:v>
                </c:pt>
                <c:pt idx="62">
                  <c:v>40088</c:v>
                </c:pt>
                <c:pt idx="63">
                  <c:v>40119</c:v>
                </c:pt>
                <c:pt idx="64">
                  <c:v>40150</c:v>
                </c:pt>
                <c:pt idx="65">
                  <c:v>40181</c:v>
                </c:pt>
                <c:pt idx="66">
                  <c:v>40212</c:v>
                </c:pt>
                <c:pt idx="67">
                  <c:v>40243</c:v>
                </c:pt>
                <c:pt idx="68">
                  <c:v>40274</c:v>
                </c:pt>
                <c:pt idx="69">
                  <c:v>40305</c:v>
                </c:pt>
                <c:pt idx="70">
                  <c:v>40336</c:v>
                </c:pt>
                <c:pt idx="71">
                  <c:v>40367</c:v>
                </c:pt>
                <c:pt idx="72">
                  <c:v>40398</c:v>
                </c:pt>
                <c:pt idx="73">
                  <c:v>40429</c:v>
                </c:pt>
                <c:pt idx="74">
                  <c:v>40460</c:v>
                </c:pt>
                <c:pt idx="75">
                  <c:v>40491</c:v>
                </c:pt>
                <c:pt idx="76">
                  <c:v>40522</c:v>
                </c:pt>
                <c:pt idx="77">
                  <c:v>40553</c:v>
                </c:pt>
                <c:pt idx="78">
                  <c:v>40584</c:v>
                </c:pt>
                <c:pt idx="79">
                  <c:v>40615</c:v>
                </c:pt>
                <c:pt idx="80">
                  <c:v>40646</c:v>
                </c:pt>
                <c:pt idx="81">
                  <c:v>40677</c:v>
                </c:pt>
                <c:pt idx="82">
                  <c:v>40708</c:v>
                </c:pt>
                <c:pt idx="83">
                  <c:v>40739</c:v>
                </c:pt>
                <c:pt idx="84">
                  <c:v>40770</c:v>
                </c:pt>
                <c:pt idx="85">
                  <c:v>40801</c:v>
                </c:pt>
                <c:pt idx="86">
                  <c:v>40832</c:v>
                </c:pt>
                <c:pt idx="87">
                  <c:v>40863</c:v>
                </c:pt>
                <c:pt idx="88">
                  <c:v>40894</c:v>
                </c:pt>
                <c:pt idx="89">
                  <c:v>40925</c:v>
                </c:pt>
                <c:pt idx="90">
                  <c:v>40956</c:v>
                </c:pt>
                <c:pt idx="91">
                  <c:v>40987</c:v>
                </c:pt>
                <c:pt idx="92">
                  <c:v>41018</c:v>
                </c:pt>
                <c:pt idx="93">
                  <c:v>41049</c:v>
                </c:pt>
                <c:pt idx="94">
                  <c:v>41080</c:v>
                </c:pt>
                <c:pt idx="95">
                  <c:v>41111</c:v>
                </c:pt>
                <c:pt idx="96">
                  <c:v>41142</c:v>
                </c:pt>
                <c:pt idx="97">
                  <c:v>41173</c:v>
                </c:pt>
                <c:pt idx="98">
                  <c:v>41204</c:v>
                </c:pt>
                <c:pt idx="99">
                  <c:v>41235</c:v>
                </c:pt>
                <c:pt idx="100">
                  <c:v>41266</c:v>
                </c:pt>
              </c:numCache>
            </c:numRef>
          </c:cat>
          <c:val>
            <c:numRef>
              <c:f>[graficos_complementares_projeto_acesso.xlsx]NTNB!$C$13:$C$113</c:f>
              <c:numCache>
                <c:formatCode>0.00%</c:formatCode>
                <c:ptCount val="101"/>
                <c:pt idx="0">
                  <c:v>8.754090909090903E-2</c:v>
                </c:pt>
                <c:pt idx="1">
                  <c:v>8.7699999999999959E-2</c:v>
                </c:pt>
                <c:pt idx="2">
                  <c:v>8.7609999999999952E-2</c:v>
                </c:pt>
                <c:pt idx="3">
                  <c:v>8.7599999999999956E-2</c:v>
                </c:pt>
                <c:pt idx="4">
                  <c:v>8.7613043478260821E-2</c:v>
                </c:pt>
                <c:pt idx="5">
                  <c:v>8.7957142857142886E-2</c:v>
                </c:pt>
                <c:pt idx="6">
                  <c:v>8.8177777777777799E-2</c:v>
                </c:pt>
                <c:pt idx="7">
                  <c:v>8.8827272727272713E-2</c:v>
                </c:pt>
                <c:pt idx="8">
                  <c:v>8.902999999999997E-2</c:v>
                </c:pt>
                <c:pt idx="9">
                  <c:v>8.9547619047619029E-2</c:v>
                </c:pt>
                <c:pt idx="10">
                  <c:v>8.950454545454542E-2</c:v>
                </c:pt>
                <c:pt idx="11">
                  <c:v>8.9461904761904729E-2</c:v>
                </c:pt>
                <c:pt idx="12">
                  <c:v>8.9460869565217371E-2</c:v>
                </c:pt>
                <c:pt idx="13">
                  <c:v>8.9509523809523775E-2</c:v>
                </c:pt>
                <c:pt idx="14">
                  <c:v>8.9660000000000045E-2</c:v>
                </c:pt>
                <c:pt idx="15">
                  <c:v>8.9649999999999966E-2</c:v>
                </c:pt>
                <c:pt idx="16">
                  <c:v>8.9431818181818154E-2</c:v>
                </c:pt>
                <c:pt idx="17">
                  <c:v>7.8359999999999985E-2</c:v>
                </c:pt>
                <c:pt idx="18">
                  <c:v>8.5222222222222227E-2</c:v>
                </c:pt>
                <c:pt idx="19">
                  <c:v>7.8430434782608693E-2</c:v>
                </c:pt>
                <c:pt idx="20">
                  <c:v>8.5961111111111099E-2</c:v>
                </c:pt>
                <c:pt idx="21">
                  <c:v>9.3377272727272712E-2</c:v>
                </c:pt>
                <c:pt idx="22">
                  <c:v>0.10051904761904758</c:v>
                </c:pt>
                <c:pt idx="23">
                  <c:v>9.7499999999999976E-2</c:v>
                </c:pt>
                <c:pt idx="24">
                  <c:v>9.1826086956521738E-2</c:v>
                </c:pt>
                <c:pt idx="25">
                  <c:v>9.0095000000000008E-2</c:v>
                </c:pt>
                <c:pt idx="26">
                  <c:v>8.7719047619047627E-2</c:v>
                </c:pt>
                <c:pt idx="27">
                  <c:v>8.4639999999999993E-2</c:v>
                </c:pt>
                <c:pt idx="28">
                  <c:v>8.1157894736842096E-2</c:v>
                </c:pt>
                <c:pt idx="29">
                  <c:v>7.4734782608695677E-2</c:v>
                </c:pt>
                <c:pt idx="30">
                  <c:v>7.6138888888888909E-2</c:v>
                </c:pt>
                <c:pt idx="31">
                  <c:v>7.5563636363636388E-2</c:v>
                </c:pt>
                <c:pt idx="32">
                  <c:v>6.8794999999999995E-2</c:v>
                </c:pt>
                <c:pt idx="33">
                  <c:v>6.2213636363636367E-2</c:v>
                </c:pt>
                <c:pt idx="34">
                  <c:v>6.1274999999999989E-2</c:v>
                </c:pt>
                <c:pt idx="35">
                  <c:v>6.4504545454545467E-2</c:v>
                </c:pt>
                <c:pt idx="36">
                  <c:v>7.2160869565217375E-2</c:v>
                </c:pt>
                <c:pt idx="37">
                  <c:v>6.9163157894736857E-2</c:v>
                </c:pt>
                <c:pt idx="38">
                  <c:v>6.865909090909092E-2</c:v>
                </c:pt>
                <c:pt idx="39">
                  <c:v>7.344500000000001E-2</c:v>
                </c:pt>
                <c:pt idx="40">
                  <c:v>7.4540000000000009E-2</c:v>
                </c:pt>
                <c:pt idx="41">
                  <c:v>6.2469230769230791E-2</c:v>
                </c:pt>
                <c:pt idx="42">
                  <c:v>7.3010526315789456E-2</c:v>
                </c:pt>
                <c:pt idx="43">
                  <c:v>7.4424999999999991E-2</c:v>
                </c:pt>
                <c:pt idx="44">
                  <c:v>7.5942857142857159E-2</c:v>
                </c:pt>
                <c:pt idx="45">
                  <c:v>7.3209999999999997E-2</c:v>
                </c:pt>
                <c:pt idx="46">
                  <c:v>7.3314285714285707E-2</c:v>
                </c:pt>
                <c:pt idx="47">
                  <c:v>7.7178260869565224E-2</c:v>
                </c:pt>
                <c:pt idx="48">
                  <c:v>7.6604761904761898E-2</c:v>
                </c:pt>
                <c:pt idx="49">
                  <c:v>8.1549999999999997E-2</c:v>
                </c:pt>
                <c:pt idx="50">
                  <c:v>9.4517391304347817E-2</c:v>
                </c:pt>
                <c:pt idx="51">
                  <c:v>9.7305000000000016E-2</c:v>
                </c:pt>
                <c:pt idx="52">
                  <c:v>8.6577272727272725E-2</c:v>
                </c:pt>
                <c:pt idx="53">
                  <c:v>7.3854545454545451E-2</c:v>
                </c:pt>
                <c:pt idx="54">
                  <c:v>7.4077777777777784E-2</c:v>
                </c:pt>
                <c:pt idx="55">
                  <c:v>6.9813636363636355E-2</c:v>
                </c:pt>
                <c:pt idx="56">
                  <c:v>7.0755000000000012E-2</c:v>
                </c:pt>
                <c:pt idx="57">
                  <c:v>6.8920000000000023E-2</c:v>
                </c:pt>
                <c:pt idx="58">
                  <c:v>6.5628571428571439E-2</c:v>
                </c:pt>
                <c:pt idx="59">
                  <c:v>6.4930434782608681E-2</c:v>
                </c:pt>
                <c:pt idx="60">
                  <c:v>6.433809523809525E-2</c:v>
                </c:pt>
                <c:pt idx="61">
                  <c:v>6.2852380952380951E-2</c:v>
                </c:pt>
                <c:pt idx="62">
                  <c:v>6.490952380952382E-2</c:v>
                </c:pt>
                <c:pt idx="63">
                  <c:v>6.6689999999999999E-2</c:v>
                </c:pt>
                <c:pt idx="64">
                  <c:v>6.6395454545454563E-2</c:v>
                </c:pt>
                <c:pt idx="65">
                  <c:v>6.5640000000000004E-2</c:v>
                </c:pt>
                <c:pt idx="66">
                  <c:v>6.2699999999999992E-2</c:v>
                </c:pt>
                <c:pt idx="67">
                  <c:v>6.2399999999999997E-2</c:v>
                </c:pt>
                <c:pt idx="68">
                  <c:v>6.2499999999999993E-2</c:v>
                </c:pt>
                <c:pt idx="69">
                  <c:v>6.4500000000000002E-2</c:v>
                </c:pt>
                <c:pt idx="70">
                  <c:v>6.3399999999999998E-2</c:v>
                </c:pt>
                <c:pt idx="71">
                  <c:v>6.3E-2</c:v>
                </c:pt>
                <c:pt idx="72">
                  <c:v>6.0499999999999998E-2</c:v>
                </c:pt>
                <c:pt idx="73">
                  <c:v>6.0699999999999997E-2</c:v>
                </c:pt>
                <c:pt idx="74">
                  <c:v>6.0399999999999995E-2</c:v>
                </c:pt>
                <c:pt idx="75">
                  <c:v>6.0399999999999995E-2</c:v>
                </c:pt>
                <c:pt idx="76">
                  <c:v>5.8199999999999995E-2</c:v>
                </c:pt>
                <c:pt idx="77">
                  <c:v>5.8899999999999994E-2</c:v>
                </c:pt>
                <c:pt idx="78">
                  <c:v>6.0599999999999994E-2</c:v>
                </c:pt>
                <c:pt idx="79">
                  <c:v>6.1499999999999992E-2</c:v>
                </c:pt>
                <c:pt idx="80">
                  <c:v>6.2199999999999998E-2</c:v>
                </c:pt>
                <c:pt idx="81">
                  <c:v>6.1099999999999995E-2</c:v>
                </c:pt>
                <c:pt idx="82">
                  <c:v>6.2499999999999993E-2</c:v>
                </c:pt>
                <c:pt idx="83">
                  <c:v>6.3E-2</c:v>
                </c:pt>
                <c:pt idx="84">
                  <c:v>5.79E-2</c:v>
                </c:pt>
                <c:pt idx="85">
                  <c:v>5.9799999999999992E-2</c:v>
                </c:pt>
                <c:pt idx="86">
                  <c:v>5.7899999999999993E-2</c:v>
                </c:pt>
                <c:pt idx="87">
                  <c:v>5.5599999999999997E-2</c:v>
                </c:pt>
                <c:pt idx="88">
                  <c:v>5.5399999999999998E-2</c:v>
                </c:pt>
                <c:pt idx="89">
                  <c:v>5.4799999999999995E-2</c:v>
                </c:pt>
                <c:pt idx="90">
                  <c:v>5.3999999999999992E-2</c:v>
                </c:pt>
                <c:pt idx="91">
                  <c:v>5.2199999999999996E-2</c:v>
                </c:pt>
                <c:pt idx="92">
                  <c:v>4.6699999999999998E-2</c:v>
                </c:pt>
                <c:pt idx="93">
                  <c:v>4.3799999999999999E-2</c:v>
                </c:pt>
                <c:pt idx="94">
                  <c:v>3.6299999999999999E-2</c:v>
                </c:pt>
                <c:pt idx="95">
                  <c:v>3.1200000000000002E-2</c:v>
                </c:pt>
                <c:pt idx="96">
                  <c:v>4.1599999999999998E-2</c:v>
                </c:pt>
                <c:pt idx="97">
                  <c:v>4.0999999999999995E-2</c:v>
                </c:pt>
                <c:pt idx="98">
                  <c:v>3.7699999999999997E-2</c:v>
                </c:pt>
                <c:pt idx="99">
                  <c:v>3.8900000000000004E-2</c:v>
                </c:pt>
                <c:pt idx="100">
                  <c:v>3.7400000000000003E-2</c:v>
                </c:pt>
              </c:numCache>
            </c:numRef>
          </c:val>
          <c:smooth val="0"/>
        </c:ser>
        <c:ser>
          <c:idx val="1"/>
          <c:order val="1"/>
          <c:tx>
            <c:v>SELIC</c:v>
          </c:tx>
          <c:marker>
            <c:symbol val="none"/>
          </c:marker>
          <c:cat>
            <c:numRef>
              <c:f>[graficos_complementares_projeto_acesso.xlsx]NTNB!$B$13:$B$113</c:f>
              <c:numCache>
                <c:formatCode>[$-416]mmm\-yy;@</c:formatCode>
                <c:ptCount val="101"/>
                <c:pt idx="0">
                  <c:v>38200</c:v>
                </c:pt>
                <c:pt idx="1">
                  <c:v>38231</c:v>
                </c:pt>
                <c:pt idx="2">
                  <c:v>38261</c:v>
                </c:pt>
                <c:pt idx="3">
                  <c:v>38292</c:v>
                </c:pt>
                <c:pt idx="4">
                  <c:v>38322</c:v>
                </c:pt>
                <c:pt idx="5">
                  <c:v>38353</c:v>
                </c:pt>
                <c:pt idx="6">
                  <c:v>38384</c:v>
                </c:pt>
                <c:pt idx="7">
                  <c:v>38412</c:v>
                </c:pt>
                <c:pt idx="8">
                  <c:v>38443</c:v>
                </c:pt>
                <c:pt idx="9">
                  <c:v>38473</c:v>
                </c:pt>
                <c:pt idx="10">
                  <c:v>38504</c:v>
                </c:pt>
                <c:pt idx="11">
                  <c:v>38534</c:v>
                </c:pt>
                <c:pt idx="12">
                  <c:v>38565</c:v>
                </c:pt>
                <c:pt idx="13">
                  <c:v>38596</c:v>
                </c:pt>
                <c:pt idx="14">
                  <c:v>38626</c:v>
                </c:pt>
                <c:pt idx="15">
                  <c:v>38657</c:v>
                </c:pt>
                <c:pt idx="16">
                  <c:v>38687</c:v>
                </c:pt>
                <c:pt idx="17">
                  <c:v>38718</c:v>
                </c:pt>
                <c:pt idx="18">
                  <c:v>38749</c:v>
                </c:pt>
                <c:pt idx="19">
                  <c:v>38777</c:v>
                </c:pt>
                <c:pt idx="20">
                  <c:v>38808</c:v>
                </c:pt>
                <c:pt idx="21">
                  <c:v>38838</c:v>
                </c:pt>
                <c:pt idx="22">
                  <c:v>38869</c:v>
                </c:pt>
                <c:pt idx="23">
                  <c:v>38899</c:v>
                </c:pt>
                <c:pt idx="24">
                  <c:v>38930</c:v>
                </c:pt>
                <c:pt idx="25">
                  <c:v>38961</c:v>
                </c:pt>
                <c:pt idx="26">
                  <c:v>38991</c:v>
                </c:pt>
                <c:pt idx="27">
                  <c:v>39022</c:v>
                </c:pt>
                <c:pt idx="28">
                  <c:v>39052</c:v>
                </c:pt>
                <c:pt idx="29">
                  <c:v>39083</c:v>
                </c:pt>
                <c:pt idx="30">
                  <c:v>39114</c:v>
                </c:pt>
                <c:pt idx="31">
                  <c:v>39142</c:v>
                </c:pt>
                <c:pt idx="32">
                  <c:v>39173</c:v>
                </c:pt>
                <c:pt idx="33">
                  <c:v>39203</c:v>
                </c:pt>
                <c:pt idx="34">
                  <c:v>39234</c:v>
                </c:pt>
                <c:pt idx="35">
                  <c:v>39264</c:v>
                </c:pt>
                <c:pt idx="36">
                  <c:v>39295</c:v>
                </c:pt>
                <c:pt idx="37">
                  <c:v>39326</c:v>
                </c:pt>
                <c:pt idx="38">
                  <c:v>39356</c:v>
                </c:pt>
                <c:pt idx="39">
                  <c:v>39387</c:v>
                </c:pt>
                <c:pt idx="40">
                  <c:v>39417</c:v>
                </c:pt>
                <c:pt idx="41">
                  <c:v>39448</c:v>
                </c:pt>
                <c:pt idx="42">
                  <c:v>39479</c:v>
                </c:pt>
                <c:pt idx="43">
                  <c:v>39508</c:v>
                </c:pt>
                <c:pt idx="44">
                  <c:v>39539</c:v>
                </c:pt>
                <c:pt idx="45">
                  <c:v>39569</c:v>
                </c:pt>
                <c:pt idx="46">
                  <c:v>39600</c:v>
                </c:pt>
                <c:pt idx="47">
                  <c:v>39630</c:v>
                </c:pt>
                <c:pt idx="48">
                  <c:v>39661</c:v>
                </c:pt>
                <c:pt idx="49">
                  <c:v>39692</c:v>
                </c:pt>
                <c:pt idx="50">
                  <c:v>39722</c:v>
                </c:pt>
                <c:pt idx="51">
                  <c:v>39753</c:v>
                </c:pt>
                <c:pt idx="52">
                  <c:v>39783</c:v>
                </c:pt>
                <c:pt idx="53">
                  <c:v>39814</c:v>
                </c:pt>
                <c:pt idx="54">
                  <c:v>39845</c:v>
                </c:pt>
                <c:pt idx="55">
                  <c:v>39873</c:v>
                </c:pt>
                <c:pt idx="56">
                  <c:v>39904</c:v>
                </c:pt>
                <c:pt idx="57">
                  <c:v>39934</c:v>
                </c:pt>
                <c:pt idx="58">
                  <c:v>39965</c:v>
                </c:pt>
                <c:pt idx="59">
                  <c:v>39995</c:v>
                </c:pt>
                <c:pt idx="60">
                  <c:v>40026</c:v>
                </c:pt>
                <c:pt idx="61">
                  <c:v>40057</c:v>
                </c:pt>
                <c:pt idx="62">
                  <c:v>40088</c:v>
                </c:pt>
                <c:pt idx="63">
                  <c:v>40119</c:v>
                </c:pt>
                <c:pt idx="64">
                  <c:v>40150</c:v>
                </c:pt>
                <c:pt idx="65">
                  <c:v>40181</c:v>
                </c:pt>
                <c:pt idx="66">
                  <c:v>40212</c:v>
                </c:pt>
                <c:pt idx="67">
                  <c:v>40243</c:v>
                </c:pt>
                <c:pt idx="68">
                  <c:v>40274</c:v>
                </c:pt>
                <c:pt idx="69">
                  <c:v>40305</c:v>
                </c:pt>
                <c:pt idx="70">
                  <c:v>40336</c:v>
                </c:pt>
                <c:pt idx="71">
                  <c:v>40367</c:v>
                </c:pt>
                <c:pt idx="72">
                  <c:v>40398</c:v>
                </c:pt>
                <c:pt idx="73">
                  <c:v>40429</c:v>
                </c:pt>
                <c:pt idx="74">
                  <c:v>40460</c:v>
                </c:pt>
                <c:pt idx="75">
                  <c:v>40491</c:v>
                </c:pt>
                <c:pt idx="76">
                  <c:v>40522</c:v>
                </c:pt>
                <c:pt idx="77">
                  <c:v>40553</c:v>
                </c:pt>
                <c:pt idx="78">
                  <c:v>40584</c:v>
                </c:pt>
                <c:pt idx="79">
                  <c:v>40615</c:v>
                </c:pt>
                <c:pt idx="80">
                  <c:v>40646</c:v>
                </c:pt>
                <c:pt idx="81">
                  <c:v>40677</c:v>
                </c:pt>
                <c:pt idx="82">
                  <c:v>40708</c:v>
                </c:pt>
                <c:pt idx="83">
                  <c:v>40739</c:v>
                </c:pt>
                <c:pt idx="84">
                  <c:v>40770</c:v>
                </c:pt>
                <c:pt idx="85">
                  <c:v>40801</c:v>
                </c:pt>
                <c:pt idx="86">
                  <c:v>40832</c:v>
                </c:pt>
                <c:pt idx="87">
                  <c:v>40863</c:v>
                </c:pt>
                <c:pt idx="88">
                  <c:v>40894</c:v>
                </c:pt>
                <c:pt idx="89">
                  <c:v>40925</c:v>
                </c:pt>
                <c:pt idx="90">
                  <c:v>40956</c:v>
                </c:pt>
                <c:pt idx="91">
                  <c:v>40987</c:v>
                </c:pt>
                <c:pt idx="92">
                  <c:v>41018</c:v>
                </c:pt>
                <c:pt idx="93">
                  <c:v>41049</c:v>
                </c:pt>
                <c:pt idx="94">
                  <c:v>41080</c:v>
                </c:pt>
                <c:pt idx="95">
                  <c:v>41111</c:v>
                </c:pt>
                <c:pt idx="96">
                  <c:v>41142</c:v>
                </c:pt>
                <c:pt idx="97">
                  <c:v>41173</c:v>
                </c:pt>
                <c:pt idx="98">
                  <c:v>41204</c:v>
                </c:pt>
                <c:pt idx="99">
                  <c:v>41235</c:v>
                </c:pt>
                <c:pt idx="100">
                  <c:v>41266</c:v>
                </c:pt>
              </c:numCache>
            </c:numRef>
          </c:cat>
          <c:val>
            <c:numRef>
              <c:f>[graficos_complementares_projeto_acesso.xlsx]NTNB!$J$13:$J$113</c:f>
              <c:numCache>
                <c:formatCode>General</c:formatCode>
                <c:ptCount val="101"/>
                <c:pt idx="0">
                  <c:v>0.15820000000000001</c:v>
                </c:pt>
                <c:pt idx="1">
                  <c:v>0.15920000000000001</c:v>
                </c:pt>
                <c:pt idx="2">
                  <c:v>0.1623</c:v>
                </c:pt>
                <c:pt idx="3">
                  <c:v>0.16739999999999999</c:v>
                </c:pt>
                <c:pt idx="4">
                  <c:v>0.17230000000000001</c:v>
                </c:pt>
                <c:pt idx="5">
                  <c:v>0.17739999999999997</c:v>
                </c:pt>
                <c:pt idx="6">
                  <c:v>0.18239999999999998</c:v>
                </c:pt>
                <c:pt idx="7">
                  <c:v>0.18739999999999998</c:v>
                </c:pt>
                <c:pt idx="8">
                  <c:v>0.19239999999999999</c:v>
                </c:pt>
                <c:pt idx="9">
                  <c:v>0.19500000000000001</c:v>
                </c:pt>
                <c:pt idx="10">
                  <c:v>0.19760000000000003</c:v>
                </c:pt>
                <c:pt idx="11">
                  <c:v>0.1973</c:v>
                </c:pt>
                <c:pt idx="12">
                  <c:v>0.19739999999999999</c:v>
                </c:pt>
                <c:pt idx="13">
                  <c:v>0.19739999999999999</c:v>
                </c:pt>
                <c:pt idx="14">
                  <c:v>0.1948</c:v>
                </c:pt>
                <c:pt idx="15">
                  <c:v>0.1895</c:v>
                </c:pt>
                <c:pt idx="16">
                  <c:v>0.1852</c:v>
                </c:pt>
                <c:pt idx="17">
                  <c:v>0.17980000000000002</c:v>
                </c:pt>
                <c:pt idx="18">
                  <c:v>0.17230000000000001</c:v>
                </c:pt>
                <c:pt idx="19">
                  <c:v>0.1729</c:v>
                </c:pt>
                <c:pt idx="20">
                  <c:v>0.16449999999999998</c:v>
                </c:pt>
                <c:pt idx="21">
                  <c:v>0.15689999999999998</c:v>
                </c:pt>
                <c:pt idx="22">
                  <c:v>0.1517</c:v>
                </c:pt>
                <c:pt idx="23">
                  <c:v>0.1517</c:v>
                </c:pt>
                <c:pt idx="24">
                  <c:v>0.14660000000000001</c:v>
                </c:pt>
                <c:pt idx="25">
                  <c:v>0.14169999999999999</c:v>
                </c:pt>
                <c:pt idx="26">
                  <c:v>0.1416</c:v>
                </c:pt>
                <c:pt idx="27">
                  <c:v>0.1368</c:v>
                </c:pt>
                <c:pt idx="28">
                  <c:v>0.1318</c:v>
                </c:pt>
                <c:pt idx="29">
                  <c:v>0.13189999999999999</c:v>
                </c:pt>
                <c:pt idx="30">
                  <c:v>0.1318</c:v>
                </c:pt>
                <c:pt idx="31">
                  <c:v>0.1293</c:v>
                </c:pt>
                <c:pt idx="32">
                  <c:v>0.1268</c:v>
                </c:pt>
                <c:pt idx="33">
                  <c:v>0.12429999999999999</c:v>
                </c:pt>
                <c:pt idx="34">
                  <c:v>0.12429999999999999</c:v>
                </c:pt>
                <c:pt idx="35">
                  <c:v>0.1193</c:v>
                </c:pt>
                <c:pt idx="36">
                  <c:v>0.1143</c:v>
                </c:pt>
                <c:pt idx="37">
                  <c:v>0.1143</c:v>
                </c:pt>
                <c:pt idx="38">
                  <c:v>0.1118</c:v>
                </c:pt>
                <c:pt idx="39">
                  <c:v>0.1118</c:v>
                </c:pt>
                <c:pt idx="40">
                  <c:v>0.1118</c:v>
                </c:pt>
                <c:pt idx="41">
                  <c:v>0.1118</c:v>
                </c:pt>
                <c:pt idx="42">
                  <c:v>0.1118</c:v>
                </c:pt>
                <c:pt idx="43">
                  <c:v>0.1118</c:v>
                </c:pt>
                <c:pt idx="44">
                  <c:v>0.1118</c:v>
                </c:pt>
                <c:pt idx="45">
                  <c:v>0.11609999999999999</c:v>
                </c:pt>
                <c:pt idx="46">
                  <c:v>0.1164</c:v>
                </c:pt>
                <c:pt idx="47">
                  <c:v>0.1217</c:v>
                </c:pt>
                <c:pt idx="48">
                  <c:v>0.12920000000000001</c:v>
                </c:pt>
                <c:pt idx="49">
                  <c:v>0.12909999999999999</c:v>
                </c:pt>
                <c:pt idx="50">
                  <c:v>0.1366</c:v>
                </c:pt>
                <c:pt idx="51">
                  <c:v>0.13650000000000001</c:v>
                </c:pt>
                <c:pt idx="52">
                  <c:v>0.13650000000000001</c:v>
                </c:pt>
                <c:pt idx="53">
                  <c:v>0.13669999999999999</c:v>
                </c:pt>
                <c:pt idx="54">
                  <c:v>0.12659999999999999</c:v>
                </c:pt>
                <c:pt idx="55">
                  <c:v>0.12659999999999999</c:v>
                </c:pt>
                <c:pt idx="56">
                  <c:v>0.1116</c:v>
                </c:pt>
                <c:pt idx="57">
                  <c:v>0.1016</c:v>
                </c:pt>
                <c:pt idx="58">
                  <c:v>0.1016</c:v>
                </c:pt>
                <c:pt idx="59">
                  <c:v>9.1600000000000001E-2</c:v>
                </c:pt>
                <c:pt idx="60">
                  <c:v>9.1600000000000001E-2</c:v>
                </c:pt>
                <c:pt idx="61">
                  <c:v>8.6500000000000007E-2</c:v>
                </c:pt>
                <c:pt idx="62">
                  <c:v>8.6500000000000007E-2</c:v>
                </c:pt>
                <c:pt idx="63">
                  <c:v>8.6500000000000007E-2</c:v>
                </c:pt>
                <c:pt idx="64">
                  <c:v>8.6500000000000007E-2</c:v>
                </c:pt>
                <c:pt idx="65">
                  <c:v>8.6500000000000007E-2</c:v>
                </c:pt>
                <c:pt idx="66">
                  <c:v>8.6500000000000007E-2</c:v>
                </c:pt>
                <c:pt idx="67">
                  <c:v>8.6500000000000007E-2</c:v>
                </c:pt>
                <c:pt idx="68">
                  <c:v>8.6500000000000007E-2</c:v>
                </c:pt>
                <c:pt idx="69">
                  <c:v>9.4E-2</c:v>
                </c:pt>
                <c:pt idx="70">
                  <c:v>9.4E-2</c:v>
                </c:pt>
                <c:pt idx="71">
                  <c:v>0.1016</c:v>
                </c:pt>
                <c:pt idx="72">
                  <c:v>0.1066</c:v>
                </c:pt>
                <c:pt idx="73">
                  <c:v>0.1066</c:v>
                </c:pt>
                <c:pt idx="74">
                  <c:v>0.1066</c:v>
                </c:pt>
                <c:pt idx="75">
                  <c:v>0.1066</c:v>
                </c:pt>
                <c:pt idx="76">
                  <c:v>0.1066</c:v>
                </c:pt>
                <c:pt idx="77">
                  <c:v>0.1067</c:v>
                </c:pt>
                <c:pt idx="78">
                  <c:v>0.1116</c:v>
                </c:pt>
                <c:pt idx="79">
                  <c:v>0.11169999999999999</c:v>
                </c:pt>
                <c:pt idx="80">
                  <c:v>0.1167</c:v>
                </c:pt>
                <c:pt idx="81">
                  <c:v>0.1192</c:v>
                </c:pt>
                <c:pt idx="82">
                  <c:v>0.1192</c:v>
                </c:pt>
                <c:pt idx="83">
                  <c:v>0.1217</c:v>
                </c:pt>
                <c:pt idx="84">
                  <c:v>0.1242</c:v>
                </c:pt>
                <c:pt idx="85">
                  <c:v>0.1191</c:v>
                </c:pt>
                <c:pt idx="86">
                  <c:v>0.11900000000000001</c:v>
                </c:pt>
                <c:pt idx="87">
                  <c:v>0.114</c:v>
                </c:pt>
                <c:pt idx="88">
                  <c:v>0.109</c:v>
                </c:pt>
                <c:pt idx="89">
                  <c:v>0.109</c:v>
                </c:pt>
                <c:pt idx="90">
                  <c:v>0.10400000000000001</c:v>
                </c:pt>
                <c:pt idx="91">
                  <c:v>0.10400000000000001</c:v>
                </c:pt>
                <c:pt idx="92">
                  <c:v>9.6500000000000002E-2</c:v>
                </c:pt>
                <c:pt idx="93">
                  <c:v>8.900000000000001E-2</c:v>
                </c:pt>
                <c:pt idx="94">
                  <c:v>8.3900000000000002E-2</c:v>
                </c:pt>
                <c:pt idx="95">
                  <c:v>8.3900000000000002E-2</c:v>
                </c:pt>
                <c:pt idx="96">
                  <c:v>7.8899999999999998E-2</c:v>
                </c:pt>
                <c:pt idx="97">
                  <c:v>7.3899999999999993E-2</c:v>
                </c:pt>
                <c:pt idx="98">
                  <c:v>7.3899999999999993E-2</c:v>
                </c:pt>
                <c:pt idx="99">
                  <c:v>7.1399999999999991E-2</c:v>
                </c:pt>
                <c:pt idx="100">
                  <c:v>7.1399999999999991E-2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73568"/>
        <c:axId val="131304256"/>
      </c:lineChart>
      <c:dateAx>
        <c:axId val="201773568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pt-BR"/>
          </a:p>
        </c:txPr>
        <c:crossAx val="131304256"/>
        <c:crosses val="autoZero"/>
        <c:auto val="1"/>
        <c:lblOffset val="100"/>
        <c:baseTimeUnit val="months"/>
        <c:majorUnit val="2"/>
        <c:majorTimeUnit val="months"/>
      </c:dateAx>
      <c:valAx>
        <c:axId val="131304256"/>
        <c:scaling>
          <c:orientation val="minMax"/>
          <c:min val="3.0000000000000002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01773568"/>
        <c:crosses val="autoZero"/>
        <c:crossBetween val="between"/>
        <c:majorUnit val="1.0000000000000002E-2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0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kern="1200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Composição</a:t>
            </a:r>
            <a:r>
              <a:rPr lang="en-US" sz="2000" b="1" i="0" u="none" strike="noStrike" kern="1200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da </a:t>
            </a:r>
            <a:r>
              <a:rPr lang="en-US" sz="2000" b="1" i="0" u="none" strike="noStrike" kern="1200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Carteira</a:t>
            </a:r>
            <a:r>
              <a:rPr lang="en-US" sz="2000" b="1" i="0" u="none" strike="noStrike" kern="1200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dos </a:t>
            </a:r>
            <a:r>
              <a:rPr lang="en-US" sz="2000" b="1" i="0" u="none" strike="noStrike" kern="1200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Institucionais</a:t>
            </a:r>
            <a:r>
              <a:rPr lang="en-US" sz="2000" b="1" i="0" u="none" strike="noStrike" kern="1200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sz="2000" b="1" i="0" u="none" strike="noStrike" kern="120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 lang="en-US" sz="20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kern="1200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set 2012 </a:t>
            </a:r>
            <a:r>
              <a:rPr lang="en-US" sz="2000" b="1" i="0" u="none" strike="noStrike" kern="1200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</a:t>
            </a:r>
            <a:r>
              <a:rPr lang="en-US" sz="2000" b="1" i="0" u="none" strike="noStrike" kern="1200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Centro de </a:t>
            </a:r>
            <a:r>
              <a:rPr lang="en-US" sz="2000" b="1" i="0" u="none" strike="noStrike" kern="1200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Estudos</a:t>
            </a:r>
            <a:r>
              <a:rPr lang="en-US" sz="2000" b="1" i="0" u="none" strike="noStrike" kern="1200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 IBMEC</a:t>
            </a:r>
            <a:endParaRPr lang="en-US" sz="20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c:rich>
      </c:tx>
      <c:layout>
        <c:manualLayout>
          <c:xMode val="edge"/>
          <c:yMode val="edge"/>
          <c:x val="0.22879989395938846"/>
          <c:y val="8.25207548871760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5490195382702198E-2"/>
          <c:y val="8.276327188104321E-2"/>
          <c:w val="0.96901960923460062"/>
          <c:h val="0.756785077006312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Apoio_apresentacao_2000!$E$13</c:f>
              <c:strCache>
                <c:ptCount val="1"/>
                <c:pt idx="0">
                  <c:v>set-12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Apoio_apresentacao_2000!$C$3:$C$10</c:f>
              <c:strCache>
                <c:ptCount val="8"/>
                <c:pt idx="0">
                  <c:v>Empréstimos e Financiamentos a Participantes</c:v>
                </c:pt>
                <c:pt idx="1">
                  <c:v>Outros Ativos Financeiros</c:v>
                </c:pt>
                <c:pt idx="2">
                  <c:v>Depósitos Bancários</c:v>
                </c:pt>
                <c:pt idx="3">
                  <c:v>Títulos da  Dívida Privada Capt. Bancária</c:v>
                </c:pt>
                <c:pt idx="4">
                  <c:v>Títulos da  Dívida Privada Coorporativos</c:v>
                </c:pt>
                <c:pt idx="5">
                  <c:v>Ações</c:v>
                </c:pt>
                <c:pt idx="6">
                  <c:v>Operações Compromissadas</c:v>
                </c:pt>
                <c:pt idx="7">
                  <c:v>Títulos da Dívida Pública</c:v>
                </c:pt>
              </c:strCache>
            </c:strRef>
          </c:cat>
          <c:val>
            <c:numRef>
              <c:f>Apoio_apresentacao_2000!$G$3:$G$10</c:f>
              <c:numCache>
                <c:formatCode>0.0%</c:formatCode>
                <c:ptCount val="8"/>
                <c:pt idx="0">
                  <c:v>6.5661962223337624E-3</c:v>
                </c:pt>
                <c:pt idx="1">
                  <c:v>2.6066204685023214E-2</c:v>
                </c:pt>
                <c:pt idx="2">
                  <c:v>6.3645566668467796E-2</c:v>
                </c:pt>
                <c:pt idx="3">
                  <c:v>7.172736977668602E-2</c:v>
                </c:pt>
                <c:pt idx="4">
                  <c:v>8.0225190353104298E-2</c:v>
                </c:pt>
                <c:pt idx="5">
                  <c:v>0.16023940294339103</c:v>
                </c:pt>
                <c:pt idx="6">
                  <c:v>0.20064751613137699</c:v>
                </c:pt>
                <c:pt idx="7">
                  <c:v>0.39088255321961679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1775616"/>
        <c:axId val="131307136"/>
      </c:barChart>
      <c:catAx>
        <c:axId val="20177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131307136"/>
        <c:crosses val="autoZero"/>
        <c:auto val="1"/>
        <c:lblAlgn val="ctr"/>
        <c:lblOffset val="100"/>
        <c:noMultiLvlLbl val="0"/>
      </c:catAx>
      <c:valAx>
        <c:axId val="131307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0177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18F6C-CE6D-4AD1-B71C-1F6F33F0E048}" type="datetimeFigureOut">
              <a:rPr lang="pt-BR" smtClean="0"/>
              <a:t>25/09/2013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EBB93-AAEA-4DBE-AB54-D85FFF62C3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54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E60E7-5CFC-48AF-8426-A17C6F71490B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64CE-0B46-407C-AFEC-75AF20903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2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BB93-AAEA-4DBE-AB54-D85FFF62C37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64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BB93-AAEA-4DBE-AB54-D85FFF62C376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50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BB93-AAEA-4DBE-AB54-D85FFF62C376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3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C864-8240-4CB5-B6B8-16119D9474DE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96F-8A91-4E63-9505-4050072DA623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CC21-5127-4A73-8F17-41E5F31C3074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97E0-8D8C-4141-89CF-A8FF14F491F3}" type="datetime1">
              <a:rPr lang="en-US" smtClean="0"/>
              <a:t>9/25/2013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E566-4E51-4F0D-860A-9051DAF2EC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6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D8DD-AC60-49D5-B27E-FCD895CC0DE0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16CB-EB76-4EC7-8824-4A76864E3E35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2D1B-118F-42BE-A2BD-96E8BC10D661}" type="datetime1">
              <a:rPr lang="en-US" smtClean="0"/>
              <a:t>9/25/2013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D76B-2CE0-484B-A459-D93CA9749C3C}" type="datetime1">
              <a:rPr lang="en-US" smtClean="0"/>
              <a:t>9/25/2013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74FC-FD1F-4AF6-A44E-9419F7982948}" type="datetime1">
              <a:rPr lang="en-US" smtClean="0"/>
              <a:t>9/25/2013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D6E9-D230-4078-AD18-C4BAD9CBA4BF}" type="datetime1">
              <a:rPr lang="en-US" smtClean="0"/>
              <a:t>9/25/2013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EB4-86D9-4968-8F39-BF6DF730792F}" type="datetime1">
              <a:rPr lang="en-US" smtClean="0"/>
              <a:t>9/25/2013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4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4C04-5606-4B83-ACA0-7720C1CF900E}" type="datetime1">
              <a:rPr lang="en-US" smtClean="0"/>
              <a:t>9/25/2013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6019-E346-4A7A-9AE4-E027D3991487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3636-FD85-48F6-9378-D91F55F034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des.org.br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fbovespa.com.br/pdf/CustosSA.pdf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9" descr="cabecal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862" y="404664"/>
            <a:ext cx="29642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571875"/>
            <a:ext cx="8229600" cy="1143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32777" y="1484784"/>
            <a:ext cx="78851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TDI 13 - ELEMENTOS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UMA ESTRATÉGIA NACIONAL DE  ACESSO AO MERCADO DE CAPITAIS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Rocca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Lauro M. dos Santos Jr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11188" y="6525344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1" y="5772963"/>
            <a:ext cx="2695238" cy="75238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EE566-4E51-4F0D-860A-9051DAF2ECB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4000" b="1" dirty="0" smtClean="0"/>
              <a:t>3</a:t>
            </a:r>
            <a:r>
              <a:rPr lang="pt-BR" dirty="0" smtClean="0"/>
              <a:t>.</a:t>
            </a:r>
            <a:r>
              <a:rPr lang="pt-BR" b="1" dirty="0" smtClean="0"/>
              <a:t> </a:t>
            </a:r>
            <a:r>
              <a:rPr lang="pt-BR" sz="4000" b="1" dirty="0"/>
              <a:t>Financiamento das empresas brasileiras e de seus investimentos 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3.1 Financiamento das empresas brasileiras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963" y="2689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FORTE CONCENTRAÇÃO NO ACESSO A RECURSOS DE FINANCIAMENTO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9963" y="510388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</a:t>
            </a:r>
            <a:r>
              <a:rPr lang="en-US" b="1" dirty="0" err="1" smtClean="0"/>
              <a:t>Economática</a:t>
            </a:r>
            <a:r>
              <a:rPr lang="en-US" b="1" dirty="0" smtClean="0"/>
              <a:t>; </a:t>
            </a:r>
            <a:r>
              <a:rPr lang="en-US" b="1" dirty="0" err="1" smtClean="0"/>
              <a:t>Maiores</a:t>
            </a:r>
            <a:r>
              <a:rPr lang="en-US" b="1" dirty="0" smtClean="0"/>
              <a:t> e </a:t>
            </a:r>
            <a:r>
              <a:rPr lang="en-US" b="1" dirty="0" err="1" smtClean="0"/>
              <a:t>Melhores</a:t>
            </a:r>
            <a:r>
              <a:rPr lang="en-US" b="1" dirty="0" smtClean="0"/>
              <a:t> </a:t>
            </a:r>
            <a:r>
              <a:rPr lang="en-US" b="1" dirty="0" err="1" smtClean="0"/>
              <a:t>revista</a:t>
            </a:r>
            <a:r>
              <a:rPr lang="en-US" b="1" dirty="0" smtClean="0"/>
              <a:t> </a:t>
            </a:r>
            <a:r>
              <a:rPr lang="en-US" b="1" dirty="0" err="1" smtClean="0"/>
              <a:t>Exame</a:t>
            </a:r>
            <a:r>
              <a:rPr lang="en-US" b="1" dirty="0"/>
              <a:t> </a:t>
            </a:r>
            <a:r>
              <a:rPr lang="en-US" b="1" dirty="0" smtClean="0"/>
              <a:t>Centro de </a:t>
            </a:r>
            <a:r>
              <a:rPr lang="en-US" b="1" dirty="0" err="1"/>
              <a:t>E</a:t>
            </a:r>
            <a:r>
              <a:rPr lang="en-US" b="1" dirty="0" err="1" smtClean="0"/>
              <a:t>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sp>
        <p:nvSpPr>
          <p:cNvPr id="4" name="Retângulo 3"/>
          <p:cNvSpPr/>
          <p:nvPr/>
        </p:nvSpPr>
        <p:spPr>
          <a:xfrm>
            <a:off x="119962" y="1628800"/>
            <a:ext cx="8844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Estimativa do </a:t>
            </a:r>
            <a:r>
              <a:rPr lang="pt-BR" sz="2400" b="1" dirty="0" smtClean="0"/>
              <a:t>exigível </a:t>
            </a:r>
            <a:r>
              <a:rPr lang="pt-BR" sz="2400" b="1" dirty="0"/>
              <a:t>financeiro das Companhias Abertas, Maiores Empresas Fechadas e </a:t>
            </a:r>
            <a:r>
              <a:rPr lang="pt-BR" sz="2400" b="1" dirty="0" err="1"/>
              <a:t>PMEs</a:t>
            </a:r>
            <a:r>
              <a:rPr lang="pt-BR" sz="2400" b="1" dirty="0"/>
              <a:t> versus Ativos totais </a:t>
            </a:r>
            <a:r>
              <a:rPr lang="pt-BR" sz="2400" b="1" dirty="0" smtClean="0"/>
              <a:t>- </a:t>
            </a:r>
            <a:r>
              <a:rPr lang="pt-BR" sz="2400" b="1" dirty="0"/>
              <a:t>2011 em R$ bilhões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58751"/>
              </p:ext>
            </p:extLst>
          </p:nvPr>
        </p:nvGraphicFramePr>
        <p:xfrm>
          <a:off x="119963" y="2723418"/>
          <a:ext cx="8844526" cy="2309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6015"/>
                <a:gridCol w="1800200"/>
                <a:gridCol w="1080120"/>
                <a:gridCol w="864096"/>
                <a:gridCol w="864095"/>
              </a:tblGrid>
              <a:tr h="384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Tipos de Empresas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Exigível Financeiro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Ativos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4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Cias Abertas (320 empresas)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738,4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49,2%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2.760</a:t>
                      </a:r>
                      <a:endParaRPr lang="pt-BR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38,80%</a:t>
                      </a:r>
                      <a:endParaRPr lang="pt-BR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Maiores Fechadas (750 empresas)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437,3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29,1%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1.396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19,60%</a:t>
                      </a:r>
                      <a:endParaRPr lang="pt-BR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Cias Abertas e Maiores Fechadas (1070 empresas)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1175,7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78,3%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4.156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58,40%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Demais empresas  fechadas (cerca de 4,5MM)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325,6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21,7%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2.965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41,60%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1501,3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100,0%</a:t>
                      </a:r>
                      <a:endParaRPr lang="pt-BR" sz="16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7.121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100,00%</a:t>
                      </a:r>
                      <a:endParaRPr lang="pt-BR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36" y="188640"/>
            <a:ext cx="9000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EM MÉDIA, COMPANHIAS ABERTAS  E MAIORES FECHADAS TEM CUSTOS DE FINANCIAMENTO MAIS BAIXOS E INFERIORES À TAXA DE RETORNO DOS ATIVOS (CERCA DE 12% A 14% A.A.) DEMAIS EMPRESAS, COM 42% DOS ATIVOS,  TEM CUSTO ALTO E DEPENDEM BASICAMENTE DE RECURSOS PRÓPRIOS </a:t>
            </a:r>
          </a:p>
          <a:p>
            <a:pPr algn="just"/>
            <a:endParaRPr lang="pt-BR" b="1" dirty="0"/>
          </a:p>
          <a:p>
            <a:pPr algn="just"/>
            <a:endParaRPr lang="pt-BR" b="1" dirty="0" smtClean="0"/>
          </a:p>
          <a:p>
            <a:pPr algn="just"/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35734" y="1387171"/>
            <a:ext cx="9000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E</a:t>
            </a:r>
            <a:r>
              <a:rPr lang="pt-BR" sz="1600" b="1" dirty="0" smtClean="0"/>
              <a:t>MPRESAS </a:t>
            </a:r>
            <a:r>
              <a:rPr lang="pt-BR" sz="1600" b="1" dirty="0"/>
              <a:t>NÃO </a:t>
            </a:r>
            <a:r>
              <a:rPr lang="pt-BR" sz="1600" b="1" dirty="0" smtClean="0"/>
              <a:t>FINANCEIRAS - CUSTO </a:t>
            </a:r>
            <a:r>
              <a:rPr lang="pt-BR" sz="1600" b="1" dirty="0"/>
              <a:t>DE EXIGÍVEL FINANCEIRO E OUTROS </a:t>
            </a:r>
            <a:r>
              <a:rPr lang="pt-BR" sz="1600" b="1" dirty="0" smtClean="0"/>
              <a:t>INDICADORES </a:t>
            </a:r>
            <a:r>
              <a:rPr lang="pt-BR" b="1" dirty="0" smtClean="0"/>
              <a:t>2011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0" y="1784401"/>
            <a:ext cx="8424934" cy="3553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" y="542362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/>
              <a:t>Fonte: </a:t>
            </a:r>
            <a:r>
              <a:rPr lang="pt-BR" b="1" dirty="0" smtClean="0"/>
              <a:t>Centro de Estudos do IBMEC</a:t>
            </a:r>
            <a:endParaRPr lang="pt-BR" b="1" dirty="0"/>
          </a:p>
          <a:p>
            <a:pPr marL="457200" indent="-457200">
              <a:buFontTx/>
              <a:buAutoNum type="arabicPeriod"/>
              <a:defRPr/>
            </a:pPr>
            <a:r>
              <a:rPr lang="pt-BR" sz="1400" b="1" dirty="0"/>
              <a:t>Em 2011 a taxa de retorno média  dos ativos das companhias abertas e das maiores empresas fechadas não financeiras foi da ordem de  12,2% a.a. a 14,0% a.a. ;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pt-BR" sz="1400" b="1" dirty="0"/>
              <a:t>O custo de debêntures (líq. de IR)  em 2011 foi de 8,61 % a.a.; enquanto a taxa média das operações de crédito  - recursos livres – PJ  (líq. de IR) foi de 20,0% </a:t>
            </a:r>
            <a:r>
              <a:rPr lang="pt-BR" sz="1400" b="1" dirty="0" err="1"/>
              <a:t>a.a</a:t>
            </a:r>
            <a:r>
              <a:rPr lang="pt-BR" sz="1400" b="1" dirty="0"/>
              <a:t> e o custo médio total estimado pelo CEMEC  (líq. IR) ficou em 12,8% </a:t>
            </a:r>
            <a:r>
              <a:rPr lang="pt-BR" sz="1400" b="1" dirty="0" err="1"/>
              <a:t>a.a.</a:t>
            </a:r>
            <a:endParaRPr lang="pt-BR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         CUSTO DE FINANCIAMENTO  DAS EMPRESAS DEPENDE  DO ACESSO A FONTES </a:t>
            </a:r>
          </a:p>
          <a:p>
            <a:r>
              <a:rPr lang="pt-BR" b="1" dirty="0" smtClean="0"/>
              <a:t>          DE RECURSOS COM  TAXAS MAIS BAIXAS:  BNDES E MERCADO DE CAPITAIS 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64886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Fonte</a:t>
            </a:r>
            <a:r>
              <a:rPr lang="en-US" b="1" dirty="0" smtClean="0"/>
              <a:t>: BACEN e Centro de </a:t>
            </a:r>
            <a:r>
              <a:rPr lang="en-US" b="1" dirty="0" err="1" smtClean="0"/>
              <a:t>Estudos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15182"/>
              </p:ext>
            </p:extLst>
          </p:nvPr>
        </p:nvGraphicFramePr>
        <p:xfrm>
          <a:off x="36372" y="888168"/>
          <a:ext cx="9071257" cy="56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27887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FONTES DOMESTICAS DE MENOR CUSTO SOMAM 45,9% DO EXIGIVEL TOTAL</a:t>
            </a:r>
          </a:p>
          <a:p>
            <a:pPr algn="ctr"/>
            <a:r>
              <a:rPr lang="pt-BR" sz="2000" b="1" dirty="0" smtClean="0"/>
              <a:t>	        09/2012:   BNDES 26,3%   E  MERCADO DE CAPITAIS 19,8</a:t>
            </a:r>
            <a:r>
              <a:rPr lang="pt-BR" b="1" dirty="0" smtClean="0"/>
              <a:t>%       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67744" y="64886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Fonte</a:t>
            </a:r>
            <a:r>
              <a:rPr lang="en-US" b="1" dirty="0" smtClean="0"/>
              <a:t>: BACEN e Centro de </a:t>
            </a:r>
            <a:r>
              <a:rPr lang="en-US" b="1" dirty="0" err="1" smtClean="0"/>
              <a:t>Estudos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42794"/>
              </p:ext>
            </p:extLst>
          </p:nvPr>
        </p:nvGraphicFramePr>
        <p:xfrm>
          <a:off x="6280" y="836470"/>
          <a:ext cx="9137720" cy="565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6064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       	           NO MERCADO DE CAPITAIS 2/3 DAS EMPRESAS </a:t>
            </a:r>
          </a:p>
          <a:p>
            <a:pPr algn="just"/>
            <a:r>
              <a:rPr lang="pt-BR" sz="2400" b="1" dirty="0"/>
              <a:t>	</a:t>
            </a:r>
            <a:r>
              <a:rPr lang="pt-BR" sz="2400" b="1" dirty="0" smtClean="0"/>
              <a:t>	QUE SE BENEFICIAM SÃO GRANDES (294/444)  	</a:t>
            </a:r>
            <a:endParaRPr lang="en-US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5569"/>
              </p:ext>
            </p:extLst>
          </p:nvPr>
        </p:nvGraphicFramePr>
        <p:xfrm>
          <a:off x="121011" y="1628800"/>
          <a:ext cx="8878040" cy="3304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5196"/>
                <a:gridCol w="994213"/>
                <a:gridCol w="1089834"/>
                <a:gridCol w="666895"/>
                <a:gridCol w="1292109"/>
                <a:gridCol w="666895"/>
                <a:gridCol w="1306003"/>
                <a:gridCol w="666895"/>
              </a:tblGrid>
              <a:tr h="11352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TAMANHO (faturam.)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Número Empresas Brasil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Cias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Abertas Não Financeiras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Empresas Fechadas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que emitiram debêntures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(2009 a 2012)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Número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Empresas Não Financeiras </a:t>
                      </a:r>
                      <a:r>
                        <a:rPr lang="pt-BR" sz="1600" b="1" u="none" strike="noStrike" dirty="0">
                          <a:effectLst/>
                        </a:rPr>
                        <a:t>que participam do mercado 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capitais (*)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Grande(acima de R$ 400 milhões)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5.000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195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3,90%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1,98%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294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5,88%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Média (entre 20 e 400 milhões)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30.000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78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0,26%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72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0,24%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0,50%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Pequena (menor de 20 milhões)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4.500.000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0,00%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0,00%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0,00%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4.535.000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273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0,01%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171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0,00%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444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0,01%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752" y="501317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(*) </a:t>
            </a:r>
            <a:r>
              <a:rPr lang="en-US" dirty="0" err="1" smtClean="0"/>
              <a:t>Estimativa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empresas</a:t>
            </a:r>
            <a:r>
              <a:rPr lang="en-US" dirty="0" smtClean="0"/>
              <a:t> SA </a:t>
            </a:r>
            <a:r>
              <a:rPr lang="en-US" dirty="0" err="1" smtClean="0"/>
              <a:t>fechadas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emitiram</a:t>
            </a:r>
            <a:r>
              <a:rPr lang="en-US" dirty="0" smtClean="0"/>
              <a:t> </a:t>
            </a:r>
            <a:r>
              <a:rPr lang="en-US" dirty="0" err="1" smtClean="0"/>
              <a:t>debêntures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a </a:t>
            </a:r>
            <a:r>
              <a:rPr lang="en-US" dirty="0" err="1" smtClean="0"/>
              <a:t>utilização</a:t>
            </a:r>
            <a:r>
              <a:rPr lang="en-US" dirty="0" smtClean="0"/>
              <a:t> de outros </a:t>
            </a:r>
            <a:r>
              <a:rPr lang="en-US" dirty="0" err="1" smtClean="0"/>
              <a:t>títulos</a:t>
            </a:r>
            <a:r>
              <a:rPr lang="en-US" dirty="0" smtClean="0"/>
              <a:t> </a:t>
            </a:r>
            <a:r>
              <a:rPr lang="en-US" dirty="0" err="1" smtClean="0"/>
              <a:t>corporativos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FDICs, CRIs, Venture Capital, etc.</a:t>
            </a:r>
            <a:endParaRPr lang="en-US" dirty="0"/>
          </a:p>
          <a:p>
            <a:r>
              <a:rPr lang="en-US" b="1" dirty="0" err="1" smtClean="0"/>
              <a:t>Fonte</a:t>
            </a:r>
            <a:r>
              <a:rPr lang="en-US" b="1" dirty="0" smtClean="0"/>
              <a:t>: IBGE, BM&amp;FBOVESPA, ANBIMA e Centro de </a:t>
            </a:r>
            <a:r>
              <a:rPr lang="en-US" b="1" dirty="0" err="1"/>
              <a:t>E</a:t>
            </a:r>
            <a:r>
              <a:rPr lang="en-US" b="1" dirty="0" err="1" smtClean="0"/>
              <a:t>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84" y="188640"/>
            <a:ext cx="9133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BNDES:  2/3 DOS DESEMBOLSOS SE DESTINAM A EMPRESA</a:t>
            </a:r>
          </a:p>
          <a:p>
            <a:pPr algn="ctr"/>
            <a:r>
              <a:rPr lang="pt-BR" sz="2000" b="1" dirty="0" smtClean="0"/>
              <a:t> TAMANHO GRANDE E MÉDIA GRANDE  </a:t>
            </a:r>
            <a:endParaRPr lang="en-US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4372"/>
              </p:ext>
            </p:extLst>
          </p:nvPr>
        </p:nvGraphicFramePr>
        <p:xfrm>
          <a:off x="323528" y="1700808"/>
          <a:ext cx="8496944" cy="341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415"/>
                <a:gridCol w="942469"/>
                <a:gridCol w="942469"/>
                <a:gridCol w="942469"/>
                <a:gridCol w="1045551"/>
                <a:gridCol w="1045551"/>
                <a:gridCol w="1045551"/>
                <a:gridCol w="942469"/>
              </a:tblGrid>
              <a:tr h="5160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PORTE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</a:p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meses até set.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MPME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8.337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16.067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21.846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23.919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45.578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49.660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47.326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% MPME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22,3%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24,8%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24,0%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17,5%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27,1%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35,8%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33,4%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MÉDIA GRANDE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4.683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9.066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8.670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GRANDE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29.082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48.825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69.032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112.437</a:t>
                      </a:r>
                      <a:endParaRPr lang="pt-BR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118.161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80.148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85.828</a:t>
                      </a:r>
                      <a:endParaRPr lang="pt-BR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37.419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64.892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90.878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136.356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168.423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138.873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141.824</a:t>
                      </a:r>
                      <a:endParaRPr lang="pt-B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42342" y="122336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Desembolsos do BNDES por Porte em R$ milhões</a:t>
            </a:r>
            <a:endParaRPr lang="en-US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4935" y="5209401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BNDES (</a:t>
            </a:r>
            <a:r>
              <a:rPr lang="en-US" b="1" dirty="0" smtClean="0">
                <a:hlinkClick r:id="rId2"/>
              </a:rPr>
              <a:t>www.bndes.gov.br</a:t>
            </a:r>
            <a:r>
              <a:rPr lang="en-US" b="1" dirty="0" smtClean="0"/>
              <a:t>)</a:t>
            </a:r>
          </a:p>
          <a:p>
            <a:r>
              <a:rPr lang="pt-BR" b="1" dirty="0"/>
              <a:t>MPME: Micro, pequenas e médias </a:t>
            </a:r>
            <a:r>
              <a:rPr lang="pt-BR" b="1" dirty="0" smtClean="0"/>
              <a:t>empresas</a:t>
            </a:r>
          </a:p>
          <a:p>
            <a:r>
              <a:rPr lang="pt-BR" b="1" dirty="0" smtClean="0"/>
              <a:t>Porte na definição BNDES</a:t>
            </a:r>
            <a:endParaRPr lang="en-US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b="1" dirty="0" smtClean="0"/>
              <a:t>60% DO EXIGÍVEL DAS </a:t>
            </a:r>
            <a:r>
              <a:rPr lang="pt-BR" sz="2400" b="1" dirty="0" err="1" smtClean="0"/>
              <a:t>PMEs</a:t>
            </a:r>
            <a:r>
              <a:rPr lang="pt-BR" sz="2400" b="1" dirty="0" smtClean="0"/>
              <a:t> (195,3/325,6)  PROVEM DE CRÉDITO DE RECURSOS LIVRES COM TAXAS MAIS ELEVADAS; 40% TEM TAXAS FAVORECIDAS</a:t>
            </a:r>
            <a:endParaRPr lang="pt-BR" sz="24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596738"/>
              </p:ext>
            </p:extLst>
          </p:nvPr>
        </p:nvGraphicFramePr>
        <p:xfrm>
          <a:off x="395536" y="1340768"/>
          <a:ext cx="7992887" cy="4820673"/>
        </p:xfrm>
        <a:graphic>
          <a:graphicData uri="http://schemas.openxmlformats.org/drawingml/2006/table">
            <a:tbl>
              <a:tblPr firstRow="1" firstCol="1" bandRow="1"/>
              <a:tblGrid>
                <a:gridCol w="3960924"/>
                <a:gridCol w="1476494"/>
                <a:gridCol w="851823"/>
                <a:gridCol w="851823"/>
                <a:gridCol w="851823"/>
              </a:tblGrid>
              <a:tr h="798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Calibri"/>
                        </a:rPr>
                        <a:t>Tipos de Empresas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Calibri"/>
                        </a:rPr>
                        <a:t>Exigível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Calibri"/>
                        </a:rPr>
                        <a:t>Financeiro no Mercado Doméstico Set2012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Calibri"/>
                        </a:rPr>
                        <a:t>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Calibri"/>
                        </a:rPr>
                        <a:t>Ativos em 2011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Calibri"/>
                        </a:rPr>
                        <a:t>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Cias Abertas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738,4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49,2%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2.760,0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38,8%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Maiores Fechadas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437,3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29,1%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1.396,0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19,6%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PMEs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325,6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21,7%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2.965,0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41,6%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indent="127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Recursos custos favorecidos  PME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125,9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8,4%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Agências de Fomento (inclui FINEP) PME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5,9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0,4%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BNDES PME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120,0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8,0%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Private Equity/Venture Capital PME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4,5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0,3%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indent="127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Recursos a taxas de mercado  PME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195,3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13,0%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Total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1.501,3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100,0%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7.121,0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alibri"/>
                        </a:rPr>
                        <a:t>100,0%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255018" y="630400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Fonte</a:t>
            </a:r>
            <a:r>
              <a:rPr lang="en-US" b="1" dirty="0" smtClean="0"/>
              <a:t>: Centro de </a:t>
            </a:r>
            <a:r>
              <a:rPr lang="pt-BR" b="1" dirty="0" smtClean="0"/>
              <a:t>Estudos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8645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CIAS ABERTAS TEM O MENOR CUSTO DE FINANCIAMENTO 56,4% * DO EXIGÍVEL SÃO DE FONTES DOMÉSTICAS DE MENOR CUSTO ALÉM DE 23,2% DE FONTES EXTERNAS</a:t>
            </a:r>
            <a:endParaRPr lang="en-US" sz="1200" b="1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65033"/>
              </p:ext>
            </p:extLst>
          </p:nvPr>
        </p:nvGraphicFramePr>
        <p:xfrm>
          <a:off x="592999" y="1665968"/>
          <a:ext cx="7958002" cy="444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610909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</a:t>
            </a:r>
            <a:r>
              <a:rPr lang="en-US" b="1" dirty="0" smtClean="0"/>
              <a:t>Centro de </a:t>
            </a:r>
            <a:r>
              <a:rPr lang="en-US" b="1" dirty="0" err="1" smtClean="0"/>
              <a:t>Estudos</a:t>
            </a:r>
            <a:r>
              <a:rPr lang="en-US" b="1" dirty="0" smtClean="0"/>
              <a:t> do IBMEC -  </a:t>
            </a:r>
            <a:r>
              <a:rPr lang="en-US" b="1" dirty="0" err="1" smtClean="0"/>
              <a:t>Demonstrações</a:t>
            </a:r>
            <a:r>
              <a:rPr lang="en-US" b="1" dirty="0" smtClean="0"/>
              <a:t> </a:t>
            </a:r>
            <a:r>
              <a:rPr lang="en-US" b="1" dirty="0" err="1" smtClean="0"/>
              <a:t>Financeiras</a:t>
            </a:r>
            <a:r>
              <a:rPr lang="en-US" b="1" dirty="0" smtClean="0"/>
              <a:t> </a:t>
            </a:r>
            <a:r>
              <a:rPr lang="en-US" b="1" dirty="0"/>
              <a:t>das  </a:t>
            </a:r>
            <a:r>
              <a:rPr lang="en-US" b="1" dirty="0" err="1"/>
              <a:t>Cias</a:t>
            </a:r>
            <a:r>
              <a:rPr lang="en-US" b="1" dirty="0"/>
              <a:t>. </a:t>
            </a:r>
            <a:r>
              <a:rPr lang="en-US" b="1" dirty="0" err="1" smtClean="0"/>
              <a:t>Abertas</a:t>
            </a:r>
            <a:endParaRPr lang="en-US" b="1" dirty="0" smtClean="0"/>
          </a:p>
          <a:p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Financeiras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dezembro</a:t>
            </a:r>
            <a:r>
              <a:rPr lang="en-US" b="1" dirty="0" smtClean="0"/>
              <a:t> de 2011 </a:t>
            </a:r>
            <a:r>
              <a:rPr lang="en-US" b="1" dirty="0" err="1" smtClean="0"/>
              <a:t>exceto</a:t>
            </a:r>
            <a:r>
              <a:rPr lang="en-US" b="1" dirty="0" smtClean="0"/>
              <a:t> </a:t>
            </a:r>
            <a:r>
              <a:rPr lang="en-US" b="1" dirty="0" err="1" smtClean="0"/>
              <a:t>Petrobrás</a:t>
            </a:r>
            <a:r>
              <a:rPr lang="en-US" b="1" dirty="0" smtClean="0"/>
              <a:t> e Vale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0" y="57731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* (27,8% DO  MERCADO DE CAPITAIS,  28,6% DO  BNDES, LINHAS ESPECIAIS E RECURSOS DIRECIONADOS)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 smtClean="0"/>
              <a:t>1. Objetivo e foco do projeto</a:t>
            </a:r>
          </a:p>
          <a:p>
            <a:pPr marL="0" indent="0">
              <a:buNone/>
            </a:pPr>
            <a:r>
              <a:rPr lang="pt-BR" sz="2800" b="1" dirty="0" smtClean="0"/>
              <a:t>2. Colocação do problema</a:t>
            </a:r>
          </a:p>
          <a:p>
            <a:pPr marL="0" indent="0" algn="just">
              <a:buNone/>
            </a:pPr>
            <a:r>
              <a:rPr lang="pt-BR" sz="2800" b="1" dirty="0"/>
              <a:t>3. </a:t>
            </a:r>
            <a:r>
              <a:rPr lang="pt-BR" sz="2800" b="1" dirty="0" smtClean="0"/>
              <a:t>Financiamento das empresas brasileiras e de seus investimentos </a:t>
            </a:r>
          </a:p>
          <a:p>
            <a:pPr marL="0" indent="0" algn="just">
              <a:buNone/>
            </a:pPr>
            <a:r>
              <a:rPr lang="pt-BR" sz="2800" b="1" dirty="0"/>
              <a:t>4. Acesso ao mercado de capitais brasileiro:  </a:t>
            </a:r>
            <a:r>
              <a:rPr lang="pt-BR" sz="2800" b="1" dirty="0" smtClean="0"/>
              <a:t>alguns </a:t>
            </a:r>
            <a:r>
              <a:rPr lang="pt-BR" sz="2800" b="1" dirty="0"/>
              <a:t>elementos de diagnóstico </a:t>
            </a: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dirty="0" smtClean="0"/>
              <a:t>5. Elementos para uma estratégia nacional de acesso ao mercado de capitais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3.2 Como as empresas brasileiras financiam seus investimentos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			ESTIMATIVAS DO CENTRO DE ESTUDOS DO IBMEC </a:t>
            </a:r>
          </a:p>
          <a:p>
            <a:pPr algn="just"/>
            <a:r>
              <a:rPr lang="pt-BR" b="1" dirty="0" smtClean="0"/>
              <a:t>	Recursos </a:t>
            </a:r>
            <a:r>
              <a:rPr lang="pt-BR" b="1" dirty="0"/>
              <a:t>próprios são a principal fonte de recursos dos investimentos </a:t>
            </a:r>
            <a:r>
              <a:rPr lang="pt-BR" b="1" dirty="0" smtClean="0"/>
              <a:t>privados</a:t>
            </a:r>
          </a:p>
          <a:p>
            <a:pPr algn="just"/>
            <a:r>
              <a:rPr lang="pt-BR" b="1" dirty="0"/>
              <a:t>	</a:t>
            </a:r>
            <a:r>
              <a:rPr lang="pt-BR" b="1" dirty="0" smtClean="0"/>
              <a:t>	BNDES e mercado de capitais vem em seguida   </a:t>
            </a:r>
          </a:p>
          <a:p>
            <a:pPr algn="just"/>
            <a:r>
              <a:rPr lang="pt-BR" b="1" dirty="0"/>
              <a:t> 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2714649" y="6340678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95855"/>
              </p:ext>
            </p:extLst>
          </p:nvPr>
        </p:nvGraphicFramePr>
        <p:xfrm>
          <a:off x="252395" y="1291015"/>
          <a:ext cx="8639209" cy="504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197611" y="3428999"/>
            <a:ext cx="738664" cy="19073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Recursos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Próprios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 56,6%</a:t>
            </a:r>
            <a:endParaRPr lang="en-US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756" y="11663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		</a:t>
            </a:r>
            <a:r>
              <a:rPr lang="pt-BR" sz="2000" b="1" dirty="0" smtClean="0"/>
              <a:t>DADOS DE BALANÇOS CONFIRMAM</a:t>
            </a:r>
          </a:p>
          <a:p>
            <a:pPr algn="just"/>
            <a:r>
              <a:rPr lang="pt-BR" b="1" dirty="0" smtClean="0"/>
              <a:t> </a:t>
            </a:r>
            <a:r>
              <a:rPr lang="pt-BR" sz="1600" b="1" dirty="0" smtClean="0"/>
              <a:t>Recursos próprios (lucros retidos e aumentos  de capital) </a:t>
            </a:r>
            <a:r>
              <a:rPr lang="pt-BR" sz="1600" b="1" dirty="0"/>
              <a:t>são a principal fonte de financiamento de investimento </a:t>
            </a:r>
            <a:r>
              <a:rPr lang="pt-BR" sz="1600" b="1" dirty="0" smtClean="0"/>
              <a:t>das  </a:t>
            </a:r>
            <a:r>
              <a:rPr lang="pt-BR" sz="1600" b="1" dirty="0"/>
              <a:t>companhias </a:t>
            </a:r>
            <a:r>
              <a:rPr lang="pt-BR" b="1" dirty="0"/>
              <a:t>abertas e maiores empresas </a:t>
            </a:r>
            <a:r>
              <a:rPr lang="pt-BR" b="1" dirty="0" smtClean="0"/>
              <a:t>fechadas;  abertas usam mais divida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323528" y="119675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PADRÃO DE FINANCIAMENTO DE </a:t>
            </a:r>
            <a:r>
              <a:rPr lang="pt-BR" b="1" dirty="0" smtClean="0"/>
              <a:t>INVESTIMENTOS COMPANHIAS  </a:t>
            </a:r>
            <a:r>
              <a:rPr lang="pt-BR" b="1" dirty="0"/>
              <a:t>ABERTAS E MAIORES EMPRESAS DE CAPITAL FECHADO – 2005 a 2011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843083"/>
            <a:ext cx="8730716" cy="4682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628845" y="6488668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MAS  ACESSO A DÍVIDA É IMPORTANTE  PARA REALIZAÇÃO DOS INVESTIMENTOS </a:t>
            </a:r>
          </a:p>
          <a:p>
            <a:pPr algn="ctr"/>
            <a:r>
              <a:rPr lang="pt-BR" b="1" dirty="0" smtClean="0"/>
              <a:t> DAS  CIAS ABERTAS </a:t>
            </a:r>
            <a:endParaRPr lang="en-US" dirty="0"/>
          </a:p>
        </p:txBody>
      </p:sp>
      <p:pic>
        <p:nvPicPr>
          <p:cNvPr id="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2928"/>
            <a:ext cx="2160240" cy="69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3284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-21285" y="1484784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INVESTIMENTOS, RECURSOS PRÓPRIOS E DÍVIDA - CONSOLIDADO DAS COMPANHIAS ABERTAS EXCETO PETROBRAS E VALE </a:t>
            </a:r>
            <a:r>
              <a:rPr lang="pt-BR" b="1" dirty="0" smtClean="0"/>
              <a:t> Período </a:t>
            </a:r>
            <a:r>
              <a:rPr lang="pt-BR" b="1" dirty="0"/>
              <a:t>2005 – 2011 em R$ bilhões nominais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555776" y="6381328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 </a:t>
            </a:r>
            <a:r>
              <a:rPr lang="pt-BR" b="1" dirty="0"/>
              <a:t>ACESSO A </a:t>
            </a:r>
            <a:r>
              <a:rPr lang="pt-BR" b="1" dirty="0" smtClean="0"/>
              <a:t>DÍVIDA TAMBÉM  </a:t>
            </a:r>
            <a:r>
              <a:rPr lang="pt-BR" b="1" dirty="0"/>
              <a:t>É IMPORTANTE  PARA </a:t>
            </a:r>
            <a:r>
              <a:rPr lang="pt-BR" b="1" dirty="0" smtClean="0"/>
              <a:t>REALIZAÇÃO  </a:t>
            </a:r>
            <a:r>
              <a:rPr lang="pt-BR" b="1" dirty="0"/>
              <a:t>DOS  INVESTIMENTOS</a:t>
            </a:r>
            <a:endParaRPr lang="en-US" dirty="0"/>
          </a:p>
          <a:p>
            <a:pPr algn="ctr"/>
            <a:r>
              <a:rPr lang="pt-BR" b="1" dirty="0" smtClean="0"/>
              <a:t> NAS MAIORES EMPRESAS  FECHADAS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6" y="1954916"/>
            <a:ext cx="8136904" cy="453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145665" cy="7531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411760" y="6308495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895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MERCADO DE CAPITAIS AGORA TEM IMPORTANCIA ESTRATÉGICA </a:t>
            </a:r>
          </a:p>
          <a:p>
            <a:pPr algn="ctr"/>
            <a:r>
              <a:rPr lang="pt-BR" sz="2000" b="1" dirty="0" smtClean="0"/>
              <a:t>Atual participação </a:t>
            </a:r>
            <a:r>
              <a:rPr lang="pt-BR" sz="2000" b="1" dirty="0"/>
              <a:t>do BNDES não é sustentável:  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Financiado </a:t>
            </a:r>
            <a:r>
              <a:rPr lang="pt-BR" sz="2000" b="1" dirty="0"/>
              <a:t>por dívida pública,  tem implicações </a:t>
            </a:r>
            <a:r>
              <a:rPr lang="pt-BR" sz="2000" b="1" dirty="0" smtClean="0"/>
              <a:t>fiscais e </a:t>
            </a:r>
            <a:r>
              <a:rPr lang="pt-BR" sz="2000" b="1" dirty="0"/>
              <a:t>inibe o mercado de </a:t>
            </a:r>
            <a:r>
              <a:rPr lang="pt-BR" sz="2000" b="1" dirty="0" smtClean="0"/>
              <a:t>capitais</a:t>
            </a:r>
            <a:endParaRPr lang="en-US" sz="2000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90877"/>
              </p:ext>
            </p:extLst>
          </p:nvPr>
        </p:nvGraphicFramePr>
        <p:xfrm>
          <a:off x="1115616" y="1300610"/>
          <a:ext cx="6912768" cy="555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4. Acesso ao mercado de capitais brasileiro:   alguns elementos de diagnóstico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899592" y="40466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DISTRIBUIÇÃO DAS EMPRESAS NÃO FINANCEIRAS 	POR VALOR DE FATURAMENTO BRUTO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b="1" dirty="0" err="1" smtClean="0"/>
              <a:t>Fonte</a:t>
            </a:r>
            <a:r>
              <a:rPr lang="en-US" sz="1600" b="1" dirty="0" smtClean="0"/>
              <a:t>: CEMEC</a:t>
            </a:r>
            <a:endParaRPr lang="en-US" sz="1600" b="1" dirty="0"/>
          </a:p>
        </p:txBody>
      </p:sp>
      <p:sp>
        <p:nvSpPr>
          <p:cNvPr id="4" name="Retângulo 3"/>
          <p:cNvSpPr/>
          <p:nvPr/>
        </p:nvSpPr>
        <p:spPr>
          <a:xfrm>
            <a:off x="2385691" y="6152871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4.1 Mercado de ações 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Participação das empresas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3600" b="1" dirty="0"/>
              <a:t>1. Objetivo e foco do projeto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6137" y="6117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Tamanho  do mercado acionário brasileiro</a:t>
            </a:r>
          </a:p>
          <a:p>
            <a:r>
              <a:rPr lang="pt-BR" sz="2800" b="1" dirty="0" smtClean="0"/>
              <a:t>ocupa posição intermediária entre os emergentes </a:t>
            </a:r>
            <a:endParaRPr lang="pt-BR" sz="2800" b="1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59963"/>
              </p:ext>
            </p:extLst>
          </p:nvPr>
        </p:nvGraphicFramePr>
        <p:xfrm>
          <a:off x="107505" y="1039866"/>
          <a:ext cx="8737584" cy="506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3884023" y="6021288"/>
            <a:ext cx="137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</a:t>
            </a:r>
            <a:r>
              <a:rPr lang="en-US" b="1" dirty="0" smtClean="0"/>
              <a:t>WFE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 número de empresas listadas é o menor entre as economias emergentes e o valor médio de </a:t>
            </a:r>
            <a:r>
              <a:rPr lang="pt-BR" sz="2400" b="1" dirty="0" err="1"/>
              <a:t>IPOs</a:t>
            </a:r>
            <a:r>
              <a:rPr lang="pt-BR" sz="2400" b="1" dirty="0"/>
              <a:t> é um dos maiores do mundo</a:t>
            </a:r>
            <a:endParaRPr lang="en-US" sz="2400" dirty="0"/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/>
          <a:stretch/>
        </p:blipFill>
        <p:spPr bwMode="auto">
          <a:xfrm>
            <a:off x="77950" y="1371600"/>
            <a:ext cx="5574170" cy="2921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464496" y="28127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Valor Médio de Emissão - IPO </a:t>
            </a:r>
            <a:endParaRPr lang="pt-BR" dirty="0"/>
          </a:p>
          <a:p>
            <a:pPr algn="ctr"/>
            <a:r>
              <a:rPr lang="pt-BR" b="1" dirty="0"/>
              <a:t>US$ milhões 2011 </a:t>
            </a:r>
            <a:r>
              <a:rPr lang="pt-BR" b="1" dirty="0" err="1"/>
              <a:t>Fonte:WFE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0527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NÚMERO de EMPRESAS LISTADAS – </a:t>
            </a:r>
            <a:r>
              <a:rPr lang="en-US" b="1" dirty="0" err="1" smtClean="0"/>
              <a:t>agosto</a:t>
            </a:r>
            <a:r>
              <a:rPr lang="en-US" b="1" dirty="0" smtClean="0"/>
              <a:t> </a:t>
            </a:r>
            <a:r>
              <a:rPr lang="en-US" b="1" dirty="0"/>
              <a:t>2012 </a:t>
            </a:r>
            <a:r>
              <a:rPr lang="en-US" b="1" dirty="0" err="1" smtClean="0"/>
              <a:t>Fonte</a:t>
            </a:r>
            <a:r>
              <a:rPr lang="en-US" b="1" dirty="0" smtClean="0"/>
              <a:t> WFE </a:t>
            </a:r>
            <a:endParaRPr lang="en-US" b="1" dirty="0"/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88" y="3284984"/>
            <a:ext cx="5400040" cy="3509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250451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t-BR" b="1" dirty="0" smtClean="0"/>
              <a:t>	</a:t>
            </a:r>
            <a:r>
              <a:rPr lang="pt-BR" sz="2400" b="1" dirty="0" smtClean="0"/>
              <a:t> MERCADO DE ACESSO   AINDA NÃO  DECOLOU  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54503"/>
              </p:ext>
            </p:extLst>
          </p:nvPr>
        </p:nvGraphicFramePr>
        <p:xfrm>
          <a:off x="179512" y="692696"/>
          <a:ext cx="8568952" cy="5141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7383"/>
                <a:gridCol w="2461904"/>
                <a:gridCol w="2061128"/>
                <a:gridCol w="2198537"/>
              </a:tblGrid>
              <a:tr h="912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PAIS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MERCADO ALTERNATIVO  </a:t>
                      </a:r>
                      <a:b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número de empresas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MERCADO PRINCIPAL      número de empresas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  EMPRESAS LISTADAS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Inglaterra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1.114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1.372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2.486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Coreia do Sul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785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1.031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1816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China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332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683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1015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Espanha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130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151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Canadá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2.277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1.577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3854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Polonia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397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434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831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1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Australia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Não tem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2.211 empresas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2211 empresas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3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BRASIL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 empresas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368 empresas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372 empresas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2006/2007:  CICLO RECORDE DE  </a:t>
            </a:r>
            <a:r>
              <a:rPr lang="pt-BR" sz="3200" b="1" dirty="0" err="1" smtClean="0"/>
              <a:t>IPOs</a:t>
            </a:r>
            <a:endParaRPr lang="pt-B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56282"/>
            <a:ext cx="7776863" cy="522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516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CICLO RECORDE DE </a:t>
            </a:r>
            <a:r>
              <a:rPr lang="pt-BR" sz="2000" b="1" dirty="0" err="1" smtClean="0"/>
              <a:t>IPOs</a:t>
            </a:r>
            <a:r>
              <a:rPr lang="pt-BR" sz="2000" b="1" dirty="0" smtClean="0"/>
              <a:t> DE 2006/2007: Empresas emissoras são grandes e  </a:t>
            </a:r>
            <a:r>
              <a:rPr lang="pt-BR" sz="2000" b="1" dirty="0"/>
              <a:t>maiores que as </a:t>
            </a:r>
            <a:r>
              <a:rPr lang="pt-BR" sz="2000" b="1" dirty="0" smtClean="0"/>
              <a:t>existentes; colocação das ações:  70% em investidores estrangeiros</a:t>
            </a:r>
            <a:endParaRPr lang="pt-BR" sz="2000" dirty="0"/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"/>
          <a:stretch/>
        </p:blipFill>
        <p:spPr bwMode="auto">
          <a:xfrm>
            <a:off x="528464" y="1628800"/>
            <a:ext cx="808707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537837" y="1444134"/>
            <a:ext cx="2830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Ativo Médio (R$ Mil)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503774" y="6237312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17739" y="6195774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0" y="1886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 smtClean="0"/>
              <a:t>Baixo </a:t>
            </a:r>
            <a:r>
              <a:rPr lang="pt-BR" sz="2400" b="1" dirty="0"/>
              <a:t>custo de capital no período é um  fator explicativo desse ciclo. 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73556"/>
              </p:ext>
            </p:extLst>
          </p:nvPr>
        </p:nvGraphicFramePr>
        <p:xfrm>
          <a:off x="23548" y="476672"/>
          <a:ext cx="9003640" cy="589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CICLO DE </a:t>
            </a:r>
            <a:r>
              <a:rPr lang="pt-BR" sz="3200" b="1" dirty="0" err="1" smtClean="0"/>
              <a:t>IPOs</a:t>
            </a:r>
            <a:r>
              <a:rPr lang="pt-BR" sz="3200" b="1" dirty="0" smtClean="0"/>
              <a:t> 2006/2007</a:t>
            </a:r>
            <a:br>
              <a:rPr lang="pt-BR" sz="3200" b="1" dirty="0" smtClean="0"/>
            </a:br>
            <a:r>
              <a:rPr lang="pt-BR" sz="3200" b="1" dirty="0" smtClean="0"/>
              <a:t>ALGUMAS CONCLUSÕES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t-BR" sz="2000" b="1" dirty="0" smtClean="0"/>
              <a:t>Predominam grandes empresas;  seu tamanho médio é ainda maior que o das companhias existentes</a:t>
            </a:r>
          </a:p>
          <a:p>
            <a:pPr marL="514350" indent="-514350">
              <a:buAutoNum type="arabicPeriod"/>
            </a:pPr>
            <a:r>
              <a:rPr lang="pt-BR" sz="2000" b="1" dirty="0" smtClean="0"/>
              <a:t>Baixo </a:t>
            </a:r>
            <a:r>
              <a:rPr lang="pt-BR" sz="2000" b="1" dirty="0"/>
              <a:t>custo de capital próprio (maior valorização das empresas) é fator importante para explicar o ciclo recorde de </a:t>
            </a:r>
            <a:r>
              <a:rPr lang="pt-BR" sz="2000" b="1" dirty="0" err="1"/>
              <a:t>IPOs</a:t>
            </a:r>
            <a:r>
              <a:rPr lang="pt-BR" sz="2000" b="1" dirty="0"/>
              <a:t> de 2006/2007: 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000" b="1" dirty="0" smtClean="0"/>
              <a:t> Custo de capital próprio em 2006/2007 é o menor dos últimos anos;</a:t>
            </a:r>
          </a:p>
          <a:p>
            <a:pPr marL="914400" lvl="1" indent="-514350">
              <a:buAutoNum type="alphaLcPeriod"/>
            </a:pPr>
            <a:r>
              <a:rPr lang="pt-BR" sz="2000" b="1" dirty="0" smtClean="0"/>
              <a:t>Desinvestimentos dos fundos de VC/PE (</a:t>
            </a:r>
            <a:r>
              <a:rPr lang="pt-BR" sz="2000" b="1" dirty="0" err="1" smtClean="0"/>
              <a:t>FIPs</a:t>
            </a:r>
            <a:r>
              <a:rPr lang="pt-BR" sz="2000" b="1" dirty="0" smtClean="0"/>
              <a:t>) ratificam   HIPÓTESE:</a:t>
            </a:r>
          </a:p>
          <a:p>
            <a:pPr marL="1314450" lvl="2" indent="-514350">
              <a:buAutoNum type="alphaLcPeriod"/>
            </a:pPr>
            <a:r>
              <a:rPr lang="pt-BR" sz="2000" b="1" dirty="0" smtClean="0"/>
              <a:t>Em 2006/2007 proporção de desinvestimentos  via IPO  (40%) é a maior da série; </a:t>
            </a:r>
          </a:p>
          <a:p>
            <a:pPr marL="1314450" lvl="2" indent="-514350">
              <a:buAutoNum type="alphaLcPeriod"/>
            </a:pPr>
            <a:r>
              <a:rPr lang="pt-BR" sz="2000" b="1" dirty="0" smtClean="0"/>
              <a:t>Em 2008/2009, aumenta numero absoluto de desinvestimentos (para 98, de 88 em 2006/2007)  mas apenas 5% são feitos via IPO  </a:t>
            </a:r>
          </a:p>
          <a:p>
            <a:pPr marL="514350" indent="-514350">
              <a:buAutoNum type="arabicPeriod"/>
            </a:pPr>
            <a:endParaRPr lang="pt-BR" sz="2000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CICLO DE </a:t>
            </a:r>
            <a:r>
              <a:rPr lang="pt-BR" sz="3200" b="1" dirty="0" err="1"/>
              <a:t>IPOs</a:t>
            </a:r>
            <a:r>
              <a:rPr lang="pt-BR" sz="3200" b="1" dirty="0"/>
              <a:t> 2006/2007</a:t>
            </a:r>
            <a:br>
              <a:rPr lang="pt-BR" sz="3200" b="1" dirty="0"/>
            </a:br>
            <a:r>
              <a:rPr lang="pt-BR" sz="3200" b="1" dirty="0"/>
              <a:t>ALGUMAS </a:t>
            </a:r>
            <a:r>
              <a:rPr lang="pt-BR" sz="3200" b="1" dirty="0" smtClean="0"/>
              <a:t>CONCLUSÕES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3. Cerca </a:t>
            </a:r>
            <a:r>
              <a:rPr lang="pt-BR" sz="2400" b="1" dirty="0"/>
              <a:t>de 70% das ações </a:t>
            </a:r>
            <a:r>
              <a:rPr lang="pt-BR" sz="2400" b="1" dirty="0" smtClean="0"/>
              <a:t>foram vendidas para </a:t>
            </a:r>
            <a:r>
              <a:rPr lang="pt-BR" sz="2400" b="1" dirty="0"/>
              <a:t>investidores </a:t>
            </a:r>
            <a:r>
              <a:rPr lang="pt-BR" sz="2400" b="1" dirty="0" smtClean="0"/>
              <a:t>estrangeiros</a:t>
            </a:r>
            <a:endParaRPr lang="pt-BR" sz="2400" b="1" dirty="0"/>
          </a:p>
          <a:p>
            <a:pPr marL="400050" lvl="1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 smtClean="0"/>
              <a:t>4. Resposta </a:t>
            </a:r>
            <a:r>
              <a:rPr lang="pt-BR" sz="2400" b="1" dirty="0"/>
              <a:t>rápida do numero de emissões à redução do custo de capital: </a:t>
            </a:r>
          </a:p>
          <a:p>
            <a:pPr marL="914400" lvl="1" indent="-514350">
              <a:buAutoNum type="alphaLcPeriod"/>
            </a:pPr>
            <a:r>
              <a:rPr lang="pt-BR" sz="2400" b="1" dirty="0"/>
              <a:t>Já existia um “estoque” de empresas preparadas para  IPO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2400" b="1" dirty="0"/>
              <a:t>Regulação deve </a:t>
            </a:r>
            <a:r>
              <a:rPr lang="pt-BR" sz="2400" b="1" dirty="0" smtClean="0"/>
              <a:t>facilitar   </a:t>
            </a:r>
            <a:r>
              <a:rPr lang="pt-BR" sz="2400" b="1" dirty="0"/>
              <a:t>velocidade de resposta para empresas explorarem janelas de oportunidade;  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660" y="17506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BRASIL: CUSTOS DE IPO/FOLLOW ON SÃO  ELEVADOS </a:t>
            </a:r>
          </a:p>
          <a:p>
            <a:pPr algn="ctr"/>
            <a:r>
              <a:rPr lang="pt-BR" sz="2400" b="1" dirty="0" smtClean="0"/>
              <a:t>PARA EMISSÕES MUITO PEQUENAS *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00658"/>
              </p:ext>
            </p:extLst>
          </p:nvPr>
        </p:nvGraphicFramePr>
        <p:xfrm>
          <a:off x="395536" y="1124744"/>
          <a:ext cx="8280920" cy="4248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182"/>
                <a:gridCol w="1154210"/>
                <a:gridCol w="1080120"/>
                <a:gridCol w="1125904"/>
                <a:gridCol w="1416852"/>
                <a:gridCol w="1129652"/>
              </a:tblGrid>
              <a:tr h="522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Bovespa Mais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Nivel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Nível 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Novo Mercado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Distribuições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(em R$ </a:t>
                      </a:r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milhões)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20,7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24.064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12.833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138.715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180.297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Comissões (em R$ mil)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1.035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520.481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529.394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4.447.047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5.753.189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Comissões (%)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5,0%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2,2%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4,1%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3,2%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3,2%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Despesas (em R$ mil)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428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90.932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104.313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727.266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974.337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Despesas (%)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2,1%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0,4%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0,8%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0,5%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Custos totais (em R$ mil)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1.463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611.413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633.707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5.174.313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6.727.526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Custos totais (%)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7,1%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4,9%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3,7%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3,7%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53732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Deloitte – BM&amp;FBOVESPA</a:t>
            </a:r>
            <a:endParaRPr lang="en-US" b="1" dirty="0"/>
          </a:p>
        </p:txBody>
      </p:sp>
      <p:sp>
        <p:nvSpPr>
          <p:cNvPr id="3" name="Retângulo 2"/>
          <p:cNvSpPr/>
          <p:nvPr/>
        </p:nvSpPr>
        <p:spPr>
          <a:xfrm>
            <a:off x="56068" y="57425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* Entre </a:t>
            </a:r>
            <a:r>
              <a:rPr lang="pt-BR" b="1" dirty="0"/>
              <a:t>os anos 2005 e 2011, 214 ofertas foram registradas e, ao todo, renderam R$ 180 bilhões. </a:t>
            </a:r>
            <a:endParaRPr lang="en-US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1. OBJETIVOS E FOCO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Proposta do IBMEC no </a:t>
            </a:r>
            <a:r>
              <a:rPr lang="pt-BR" sz="2800" b="1" dirty="0" err="1" smtClean="0"/>
              <a:t>Forum</a:t>
            </a:r>
            <a:r>
              <a:rPr lang="pt-BR" sz="2800" b="1" dirty="0" smtClean="0"/>
              <a:t> Nacional  (05/2012) </a:t>
            </a:r>
          </a:p>
          <a:p>
            <a:pPr marL="0" indent="0">
              <a:buNone/>
            </a:pPr>
            <a:r>
              <a:rPr lang="pt-BR" sz="2800" b="1" dirty="0" smtClean="0"/>
              <a:t>Objetivos: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/>
              <a:t> </a:t>
            </a:r>
            <a:r>
              <a:rPr lang="pt-BR" sz="2800" b="1" dirty="0" smtClean="0"/>
              <a:t>Identificar  </a:t>
            </a:r>
            <a:r>
              <a:rPr lang="pt-BR" sz="2800" b="1" dirty="0"/>
              <a:t>fatores que tem limitado  o    acesso das empresas  brasileiras ao mercado de capitais;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 smtClean="0"/>
              <a:t>Contribuir </a:t>
            </a:r>
            <a:r>
              <a:rPr lang="pt-BR" sz="2800" b="1" dirty="0"/>
              <a:t>para  a elaboração e avaliação </a:t>
            </a:r>
            <a:r>
              <a:rPr lang="pt-BR" sz="2800" b="1" dirty="0" smtClean="0"/>
              <a:t>de </a:t>
            </a:r>
            <a:r>
              <a:rPr lang="pt-BR" sz="2800" b="1" dirty="0"/>
              <a:t>propostas para superar esses obstáculos;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pt-BR" sz="2800" b="1" dirty="0" smtClean="0"/>
              <a:t>  Fornecer </a:t>
            </a:r>
            <a:r>
              <a:rPr lang="pt-BR" sz="2800" b="1" dirty="0"/>
              <a:t>elementos para uma estratégia  </a:t>
            </a:r>
            <a:r>
              <a:rPr lang="pt-BR" sz="2800" b="1" dirty="0" smtClean="0"/>
              <a:t>nacional </a:t>
            </a:r>
            <a:r>
              <a:rPr lang="pt-BR" sz="2800" b="1" dirty="0"/>
              <a:t>de acesso ao mercado de </a:t>
            </a:r>
            <a:r>
              <a:rPr lang="pt-BR" sz="2800" b="1" dirty="0" smtClean="0"/>
              <a:t>capitais.</a:t>
            </a:r>
          </a:p>
          <a:p>
            <a:pPr marL="0" indent="0" algn="just">
              <a:buNone/>
            </a:pPr>
            <a:r>
              <a:rPr lang="pt-BR" sz="2800" b="1" dirty="0" smtClean="0"/>
              <a:t>Foco:</a:t>
            </a:r>
          </a:p>
          <a:p>
            <a:pPr marL="0" indent="0" algn="just">
              <a:buNone/>
            </a:pPr>
            <a:r>
              <a:rPr lang="pt-BR" sz="2800" b="1" dirty="0" smtClean="0"/>
              <a:t>Todas empresas, mercados </a:t>
            </a:r>
            <a:r>
              <a:rPr lang="pt-BR" sz="2800" b="1" dirty="0"/>
              <a:t>de ações e de </a:t>
            </a:r>
            <a:r>
              <a:rPr lang="pt-BR" sz="2800" b="1" dirty="0" smtClean="0"/>
              <a:t>dívida </a:t>
            </a:r>
            <a:r>
              <a:rPr lang="pt-BR" sz="2800" b="1" dirty="0"/>
              <a:t>corporativa.</a:t>
            </a:r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MAS CUSTOS  FIXOS DE EMISSÕES  PRIMARIAS DE AÇÕES NO BRASIL  SÃO SEMELHANTES AOS INTERNACIONAIS PARA EMISSÕES DE  </a:t>
            </a:r>
          </a:p>
          <a:p>
            <a:pPr algn="ctr"/>
            <a:r>
              <a:rPr lang="pt-BR" sz="2000" b="1" dirty="0" smtClean="0"/>
              <a:t>US$75MM </a:t>
            </a:r>
            <a:r>
              <a:rPr lang="pt-BR" sz="2000" b="1" dirty="0"/>
              <a:t>a US$ 120MM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53752" y="1052736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CUSTOS FIXOS DE EMISSÕES PRIMARIAS ( </a:t>
            </a:r>
            <a:r>
              <a:rPr lang="pt-BR" b="1" dirty="0" smtClean="0"/>
              <a:t>IPO) - COMO </a:t>
            </a:r>
            <a:r>
              <a:rPr lang="pt-BR" b="1" dirty="0"/>
              <a:t>PORCENTAGEM DO VALOR CAPTADO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52" y="1484784"/>
            <a:ext cx="8907644" cy="42484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8852" y="5733256"/>
            <a:ext cx="587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Fonte: Relatório do </a:t>
            </a:r>
            <a:r>
              <a:rPr lang="pt-BR" b="1" dirty="0" smtClean="0"/>
              <a:t>Grupo BM&amp;BOVESPA,CVM,ABDI,BNDES</a:t>
            </a:r>
            <a:endParaRPr lang="pt-BR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58558"/>
              </p:ext>
            </p:extLst>
          </p:nvPr>
        </p:nvGraphicFramePr>
        <p:xfrm>
          <a:off x="371217" y="1305971"/>
          <a:ext cx="8280920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1496"/>
                <a:gridCol w="1069808"/>
                <a:gridCol w="1069808"/>
                <a:gridCol w="1069808"/>
              </a:tblGrid>
              <a:tr h="486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Itens / Porte das Cias. (R$ mil/ano)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Pequeno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Médio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Grande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 de Auditoria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297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468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1.210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 de Publicações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168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337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505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Total de Outros Itens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332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666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1.239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Sub-Total</a:t>
                      </a:r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: Obrigatórios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416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754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1.437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Sub-Total</a:t>
                      </a:r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: Não-Obrigatórios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381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717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1.518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797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1.471</a:t>
                      </a:r>
                      <a:endParaRPr lang="pt-BR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2.954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 Líquido de IR/CS (35%)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518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956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1.920</a:t>
                      </a:r>
                      <a:endParaRPr lang="pt-BR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-21883" y="116632"/>
            <a:ext cx="916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	CUSTOS DE MANUTENÇÃO DE  COMPANHIAS </a:t>
            </a:r>
          </a:p>
          <a:p>
            <a:r>
              <a:rPr lang="pt-BR" sz="2400" b="1" dirty="0" smtClean="0"/>
              <a:t>	ABERTAS SÃO RELATIVAMENTE ELEVADOS       </a:t>
            </a:r>
            <a:endParaRPr lang="en-US" sz="2400" dirty="0"/>
          </a:p>
        </p:txBody>
      </p:sp>
      <p:sp>
        <p:nvSpPr>
          <p:cNvPr id="4" name="Retângulo 3"/>
          <p:cNvSpPr/>
          <p:nvPr/>
        </p:nvSpPr>
        <p:spPr>
          <a:xfrm>
            <a:off x="0" y="924954"/>
            <a:ext cx="902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SIMULAÇÃO DOS CUSTOS ANUAIS DE MANUTENÇÃO DA CONDIÇÃO DE CIA. ABERTA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5301208"/>
            <a:ext cx="894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Fonte:</a:t>
            </a:r>
            <a:r>
              <a:rPr lang="pt-BR" dirty="0" smtClean="0"/>
              <a:t> </a:t>
            </a:r>
            <a:r>
              <a:rPr lang="pt-BR" b="1" u="sng" dirty="0" smtClean="0">
                <a:hlinkClick r:id="rId2"/>
              </a:rPr>
              <a:t>http://www.bmfbovespa.com.br/pdf/CustosSA.pdf</a:t>
            </a:r>
            <a:r>
              <a:rPr lang="pt-BR" b="1" u="sng" dirty="0" smtClean="0"/>
              <a:t> </a:t>
            </a:r>
            <a:r>
              <a:rPr lang="pt-BR" dirty="0" smtClean="0"/>
              <a:t>com custos  corrigidos para 2012 por IPCA; porte por receita operacional liquida: pequeno até R$ 150MM, médio entre </a:t>
            </a:r>
          </a:p>
          <a:p>
            <a:r>
              <a:rPr lang="pt-BR" dirty="0" smtClean="0"/>
              <a:t>R$150MM até R$300MM; grande &gt; R$300MM  </a:t>
            </a:r>
          </a:p>
          <a:p>
            <a:r>
              <a:rPr lang="pt-BR" i="1" dirty="0"/>
              <a:t>Não-obrigatórios: contabilidade em padrão internacional (US GAAP/ IFRS</a:t>
            </a:r>
            <a:r>
              <a:rPr lang="pt-BR" i="1" dirty="0" smtClean="0"/>
              <a:t>) novo mercado e nível 2 é obrigatório , </a:t>
            </a:r>
            <a:r>
              <a:rPr lang="pt-BR" i="1" dirty="0"/>
              <a:t>área de relações com investidores e apresentações ao mercado.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AS EMPRESAS INDUSTRIAIS E A ABERTURA DE CAPITAL </a:t>
            </a:r>
          </a:p>
          <a:p>
            <a:pPr algn="ctr"/>
            <a:r>
              <a:rPr lang="pt-BR" sz="2000" b="1" dirty="0" smtClean="0"/>
              <a:t>Resultados preliminares sugerem</a:t>
            </a:r>
            <a:r>
              <a:rPr lang="pt-BR" sz="2000" b="1" dirty="0"/>
              <a:t>: </a:t>
            </a:r>
            <a:endParaRPr lang="pt-BR" sz="2000" b="1" dirty="0" smtClean="0"/>
          </a:p>
          <a:p>
            <a:pPr lvl="5"/>
            <a:r>
              <a:rPr lang="pt-BR" sz="2000" b="1" dirty="0" smtClean="0"/>
              <a:t>1. Conhecimento </a:t>
            </a:r>
            <a:r>
              <a:rPr lang="pt-BR" sz="2000" b="1" dirty="0"/>
              <a:t>do mercado </a:t>
            </a:r>
            <a:r>
              <a:rPr lang="pt-BR" sz="2000" b="1" dirty="0" smtClean="0"/>
              <a:t>de capitais </a:t>
            </a:r>
            <a:r>
              <a:rPr lang="pt-BR" sz="2000" b="1" dirty="0"/>
              <a:t>é </a:t>
            </a:r>
            <a:r>
              <a:rPr lang="pt-BR" sz="2000" b="1" dirty="0" smtClean="0"/>
              <a:t>limitado; </a:t>
            </a:r>
          </a:p>
          <a:p>
            <a:pPr lvl="5"/>
            <a:r>
              <a:rPr lang="pt-BR" sz="2000" b="1" dirty="0" smtClean="0"/>
              <a:t>2. Poucas </a:t>
            </a:r>
            <a:r>
              <a:rPr lang="pt-BR" sz="2000" b="1" dirty="0"/>
              <a:t>empresas tem  a intenção  de abrir o </a:t>
            </a:r>
            <a:r>
              <a:rPr lang="pt-BR" sz="2000" b="1" dirty="0" smtClean="0"/>
              <a:t>capital;</a:t>
            </a:r>
          </a:p>
          <a:p>
            <a:pPr lvl="5"/>
            <a:r>
              <a:rPr lang="pt-BR" sz="2000" b="1" dirty="0" smtClean="0"/>
              <a:t>3. Desvantagens  predominam   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195736" y="2348880"/>
            <a:ext cx="435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/>
              <a:t>INTENÇÃO DE ABERTURA DE CAPITAL</a:t>
            </a:r>
            <a:br>
              <a:rPr lang="pt-BR" b="1" i="1" dirty="0"/>
            </a:br>
            <a:r>
              <a:rPr lang="pt-BR" b="1" i="1" dirty="0"/>
              <a:t>(</a:t>
            </a:r>
            <a:r>
              <a:rPr lang="pt-BR" b="1" i="1" dirty="0" smtClean="0"/>
              <a:t>0 Com </a:t>
            </a:r>
            <a:r>
              <a:rPr lang="pt-BR" b="1" i="1" dirty="0"/>
              <a:t>certeza não  a  </a:t>
            </a:r>
            <a:r>
              <a:rPr lang="pt-BR" b="1" i="1" dirty="0" smtClean="0"/>
              <a:t>10 Com </a:t>
            </a:r>
            <a:r>
              <a:rPr lang="pt-BR" b="1" i="1" dirty="0"/>
              <a:t>certeza sim)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29967"/>
              </p:ext>
            </p:extLst>
          </p:nvPr>
        </p:nvGraphicFramePr>
        <p:xfrm>
          <a:off x="3054236" y="3212976"/>
          <a:ext cx="2741900" cy="1967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200"/>
                <a:gridCol w="632460"/>
                <a:gridCol w="848240"/>
              </a:tblGrid>
              <a:tr h="48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Nota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Fechada</a:t>
                      </a:r>
                      <a:b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(n=9)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55,6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33,3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1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Nota média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1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Desvio-padrão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347864" y="53732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 </a:t>
            </a:r>
            <a:r>
              <a:rPr lang="en-US" b="1" dirty="0" err="1"/>
              <a:t>P</a:t>
            </a:r>
            <a:r>
              <a:rPr lang="en-US" b="1" dirty="0" err="1" smtClean="0"/>
              <a:t>esquisa</a:t>
            </a:r>
            <a:r>
              <a:rPr lang="en-US" b="1" dirty="0" smtClean="0"/>
              <a:t> FIESP -Centro de </a:t>
            </a:r>
            <a:r>
              <a:rPr lang="en-US" b="1" dirty="0" err="1" smtClean="0"/>
              <a:t>Estudos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AS EMPRESAS INDUSTRIAIS E A ABERTURA DE CAPITAL  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FATORES INFLUENCIADORES PARA A DECISÃO DE NÃO ABERTURA DE CAPITAL – (Empresas de Capital Fechado</a:t>
            </a:r>
            <a:r>
              <a:rPr lang="pt-BR" b="1" i="1" dirty="0" smtClean="0"/>
              <a:t>)  (</a:t>
            </a:r>
            <a:r>
              <a:rPr lang="pt-BR" b="1" i="1" dirty="0"/>
              <a:t>Nota de </a:t>
            </a:r>
            <a:r>
              <a:rPr lang="pt-BR" b="1" i="1" dirty="0" smtClean="0"/>
              <a:t>0 Nenhuma </a:t>
            </a:r>
            <a:r>
              <a:rPr lang="pt-BR" b="1" i="1" dirty="0"/>
              <a:t>influência  a  </a:t>
            </a:r>
            <a:r>
              <a:rPr lang="pt-BR" b="1" i="1" dirty="0" smtClean="0"/>
              <a:t>10 Extrema </a:t>
            </a:r>
            <a:r>
              <a:rPr lang="pt-BR" b="1" i="1" dirty="0"/>
              <a:t>influência)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29274"/>
              </p:ext>
            </p:extLst>
          </p:nvPr>
        </p:nvGraphicFramePr>
        <p:xfrm>
          <a:off x="1190969" y="1333328"/>
          <a:ext cx="6762062" cy="515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5251"/>
                <a:gridCol w="1086811"/>
              </a:tblGrid>
              <a:tr h="65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Fatores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Nota média</a:t>
                      </a:r>
                      <a:b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(n= 9)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A abertura de capital seria indesejável, devido às dificuldades relativas a partilhar controle.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7,10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A abertura de capital seria indesejável devido aos custos excessivos do processo de abertura de capital.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6,56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A abertura de capital seria indesejável devido aos requisitos excessivos exigidos para abertura de capital.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5,22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A abertura de capital seria indesejável porque o tamanho da operação seria de pequeno porte e não encontraria interesse por parte de bancos, corretoras e outros agentes de mercado.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A abertura de capital seria desejável porque possibilitaria o crescimento da empresa.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3,90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A abertura de capital seria desejável porque possibilitaria liquidez à participação acionária dos sócios.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3,90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A abertura de capital seria indesejável devido às dificuldades relativas a transparecer informações para concorrentes.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3,89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EE566-4E51-4F0D-860A-9051DAF2ECB2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4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Participação dos investidores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58092"/>
              </p:ext>
            </p:extLst>
          </p:nvPr>
        </p:nvGraphicFramePr>
        <p:xfrm>
          <a:off x="650007" y="1052736"/>
          <a:ext cx="7843986" cy="509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8149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ATRATIVIDADE DE TITULOS PUBLICOS:  </a:t>
            </a:r>
          </a:p>
          <a:p>
            <a:pPr algn="ctr"/>
            <a:r>
              <a:rPr lang="pt-BR" sz="2000" b="1" dirty="0" smtClean="0"/>
              <a:t>TAXA ELEVADA, LIQUIDEZ E BAIXO RISCO </a:t>
            </a:r>
            <a:endParaRPr 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INVESTIDORES INSTITUCIONAIS: PREFERENCIA POR TITULOS PUBLICOS PEQUENA PARCELA EM RENDA VARIAVEL E DÍVIDA CORPORATIVA</a:t>
            </a:r>
            <a:endParaRPr lang="pt-BR" sz="2400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84886"/>
              </p:ext>
            </p:extLst>
          </p:nvPr>
        </p:nvGraphicFramePr>
        <p:xfrm>
          <a:off x="179512" y="1196752"/>
          <a:ext cx="8856984" cy="523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2555776" y="6390620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RENDA VARIÁVEL NA  CARTEIRA DE  FUNDOS DE INVESTIMENTO: 9% NO BRASIL, 40% NO MUNDO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02272" y="5948716"/>
            <a:ext cx="364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Fonte: Relatório  do Grupo PAC-PME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21563"/>
              </p:ext>
            </p:extLst>
          </p:nvPr>
        </p:nvGraphicFramePr>
        <p:xfrm>
          <a:off x="4108972" y="1772816"/>
          <a:ext cx="4680520" cy="369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79429"/>
              </p:ext>
            </p:extLst>
          </p:nvPr>
        </p:nvGraphicFramePr>
        <p:xfrm>
          <a:off x="107504" y="1916832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92" y="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INVESTIDORES ESTRANGEIROS: </a:t>
            </a:r>
          </a:p>
          <a:p>
            <a:pPr algn="ctr"/>
            <a:r>
              <a:rPr lang="pt-BR" b="1" dirty="0" smtClean="0"/>
              <a:t> É A CARTEIRA COM MAIOR PARTICIPAÇÃO DE RENDA VARIÁVEL (57,2%); </a:t>
            </a:r>
          </a:p>
          <a:p>
            <a:pPr algn="ctr"/>
            <a:r>
              <a:rPr lang="pt-BR" b="1" dirty="0" smtClean="0"/>
              <a:t>TITULOS PUBLICOS  COM 32% É A SEGUNDA MAIOR PARCELA; </a:t>
            </a:r>
          </a:p>
          <a:p>
            <a:pPr algn="ctr"/>
            <a:r>
              <a:rPr lang="pt-BR" b="1" dirty="0" smtClean="0"/>
              <a:t>APLICAÇÕES  EM TITULOS PRIVADOS TRIBUTADAS ATÉ 12/2010</a:t>
            </a:r>
            <a:endParaRPr lang="en-US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97353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991937" y="6198998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5733256"/>
            <a:ext cx="893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Nota: </a:t>
            </a:r>
            <a:r>
              <a:rPr lang="en-US" b="1" dirty="0" err="1" smtClean="0"/>
              <a:t>Emissão</a:t>
            </a:r>
            <a:r>
              <a:rPr lang="en-US" b="1" dirty="0" smtClean="0"/>
              <a:t> de </a:t>
            </a:r>
            <a:r>
              <a:rPr lang="en-US" b="1" dirty="0" err="1" smtClean="0"/>
              <a:t>Debêntures</a:t>
            </a:r>
            <a:r>
              <a:rPr lang="en-US" b="1" dirty="0" smtClean="0"/>
              <a:t> de </a:t>
            </a:r>
            <a:r>
              <a:rPr lang="en-US" b="1" dirty="0" err="1" smtClean="0"/>
              <a:t>Infraestrutura</a:t>
            </a:r>
            <a:r>
              <a:rPr lang="en-US" b="1" dirty="0" smtClean="0"/>
              <a:t> </a:t>
            </a:r>
            <a:r>
              <a:rPr lang="en-US" b="1" dirty="0" err="1" smtClean="0"/>
              <a:t>dependem</a:t>
            </a:r>
            <a:r>
              <a:rPr lang="en-US" b="1" dirty="0" smtClean="0"/>
              <a:t> da </a:t>
            </a:r>
            <a:r>
              <a:rPr lang="en-US" b="1" dirty="0" err="1" smtClean="0"/>
              <a:t>aprovação</a:t>
            </a:r>
            <a:r>
              <a:rPr lang="en-US" b="1" dirty="0" smtClean="0"/>
              <a:t> de </a:t>
            </a:r>
            <a:r>
              <a:rPr lang="en-US" b="1" dirty="0" err="1" smtClean="0"/>
              <a:t>cada</a:t>
            </a:r>
            <a:r>
              <a:rPr lang="en-US" b="1" dirty="0" smtClean="0"/>
              <a:t>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nos</a:t>
            </a:r>
            <a:r>
              <a:rPr lang="en-US" b="1" dirty="0" smtClean="0"/>
              <a:t> </a:t>
            </a:r>
            <a:r>
              <a:rPr lang="en-US" b="1" dirty="0" err="1" smtClean="0"/>
              <a:t>respectivos</a:t>
            </a:r>
            <a:r>
              <a:rPr lang="en-US" b="1" dirty="0" smtClean="0"/>
              <a:t> </a:t>
            </a:r>
            <a:r>
              <a:rPr lang="en-US" b="1" dirty="0" err="1" smtClean="0"/>
              <a:t>ministérios</a:t>
            </a:r>
            <a:endParaRPr lang="en-US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INVESTIDORES  PESSOA FÍSICA: </a:t>
            </a:r>
            <a:br>
              <a:rPr lang="pt-BR" sz="3200" b="1" dirty="0" smtClean="0"/>
            </a:br>
            <a:r>
              <a:rPr lang="pt-BR" sz="3200" b="1" dirty="0" smtClean="0"/>
              <a:t>BASE É PEQUENA</a:t>
            </a:r>
            <a:endParaRPr lang="pt-BR" sz="3200" b="1" dirty="0"/>
          </a:p>
        </p:txBody>
      </p:sp>
      <p:sp>
        <p:nvSpPr>
          <p:cNvPr id="6" name="Retângulo 5"/>
          <p:cNvSpPr/>
          <p:nvPr/>
        </p:nvSpPr>
        <p:spPr>
          <a:xfrm>
            <a:off x="683568" y="1997839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Investidores </a:t>
            </a:r>
            <a:r>
              <a:rPr lang="pt-BR" b="1" dirty="0"/>
              <a:t>em Ações: </a:t>
            </a:r>
            <a:r>
              <a:rPr lang="pt-BR" b="1" dirty="0" smtClean="0"/>
              <a:t> pessoas físicas :  95MM/1.340MM  = 7,1% </a:t>
            </a:r>
          </a:p>
          <a:p>
            <a:r>
              <a:rPr lang="pt-BR" dirty="0" smtClean="0"/>
              <a:t>(</a:t>
            </a:r>
            <a:r>
              <a:rPr lang="pt-BR" dirty="0"/>
              <a:t>i) baixa educação e familiaridade com teoria de portfolio de investimento → menor entendimento de diversificação e não percebem valor em renda fixa; e (ii) propensão a assumir maiores riscos → especulação e negociação ativa;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64439"/>
            <a:ext cx="1333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31" y="3252252"/>
            <a:ext cx="1352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66064" y="3933056"/>
            <a:ext cx="839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Investidores </a:t>
            </a:r>
            <a:r>
              <a:rPr lang="pt-BR" b="1" dirty="0"/>
              <a:t>em Ações: </a:t>
            </a:r>
            <a:r>
              <a:rPr lang="pt-BR" b="1" dirty="0" smtClean="0"/>
              <a:t>pessoas </a:t>
            </a:r>
            <a:r>
              <a:rPr lang="pt-BR" b="1" dirty="0"/>
              <a:t>físicas</a:t>
            </a: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b="1" dirty="0" smtClean="0"/>
              <a:t>580 mil/192MM = 0,3%</a:t>
            </a:r>
          </a:p>
          <a:p>
            <a:r>
              <a:rPr lang="pt-BR" dirty="0" smtClean="0"/>
              <a:t>(i) baixa </a:t>
            </a:r>
            <a:r>
              <a:rPr lang="pt-BR" dirty="0"/>
              <a:t>educação e familiarização com mercado de ações; (ii) aversão a maiores riscos; (</a:t>
            </a:r>
            <a:r>
              <a:rPr lang="pt-BR" dirty="0" err="1"/>
              <a:t>iii</a:t>
            </a:r>
            <a:r>
              <a:rPr lang="pt-BR" dirty="0"/>
              <a:t>) histórico de alta inflação → maior tendência ao consumo do que poupança;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3567" y="5244297"/>
            <a:ext cx="819754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MÉDIA DOS EMERGENTES : Investidores/População: 5%a 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1259632" y="5948716"/>
            <a:ext cx="8011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Relatório  do Grupo </a:t>
            </a:r>
            <a:r>
              <a:rPr lang="pt-BR" b="1" dirty="0" smtClean="0"/>
              <a:t>PAC-PME; Centro de Estudos do IBMEC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49289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/>
              <a:t>2</a:t>
            </a:r>
            <a:r>
              <a:rPr lang="pt-BR" sz="4000" b="1" dirty="0" smtClean="0"/>
              <a:t>.COLOCAÇÃO DO PROBLEMA </a:t>
            </a:r>
            <a:endParaRPr lang="pt-BR" sz="4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 smtClean="0"/>
              <a:t>INVESTIDORES PESSOAS FISICAS:  PARTICIPAÇÃO NO MERCADO SECUNDÁRIO </a:t>
            </a:r>
          </a:p>
          <a:p>
            <a:pPr lvl="0" algn="ctr"/>
            <a:r>
              <a:rPr lang="pt-BR" sz="2000" b="1" dirty="0" smtClean="0"/>
              <a:t>TEM FORTE  REDUÇÃO APÓS A CRISE DE 2008 </a:t>
            </a:r>
            <a:endParaRPr lang="pt-BR" sz="2000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7" y="1268760"/>
            <a:ext cx="8724025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4.2 Mercado de divida corporativa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BRASIL: MERCADO DE DIVIDA CORPORATIVA É PEQUENO E MENOS DESENVOLVIDO QUE O ACIONARIO; MERCADO SECUNDÁRIO TEM BAIXA LIQUIDEZ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9981"/>
            <a:ext cx="6840760" cy="264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9677" y="3272147"/>
            <a:ext cx="4572635" cy="3429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Para </a:t>
            </a:r>
            <a:r>
              <a:rPr lang="en-US" sz="2400" b="1" dirty="0" err="1" smtClean="0"/>
              <a:t>concorrer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títulos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públicos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indexados</a:t>
            </a:r>
            <a:r>
              <a:rPr lang="en-US" sz="2400" b="1" dirty="0" smtClean="0"/>
              <a:t> à SELIC, </a:t>
            </a:r>
            <a:r>
              <a:rPr lang="en-US" sz="2400" b="1" dirty="0" err="1" smtClean="0"/>
              <a:t>grande</a:t>
            </a:r>
            <a:r>
              <a:rPr lang="en-US" sz="2400" b="1" dirty="0" smtClean="0"/>
              <a:t> parte das </a:t>
            </a:r>
            <a:r>
              <a:rPr lang="en-US" sz="2400" b="1" dirty="0" err="1" smtClean="0"/>
              <a:t>debêntures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coorporativas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indexadas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CDI,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toda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incerteza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política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monetária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trazida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mercado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34517"/>
              </p:ext>
            </p:extLst>
          </p:nvPr>
        </p:nvGraphicFramePr>
        <p:xfrm>
          <a:off x="253963" y="1758300"/>
          <a:ext cx="8636074" cy="467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2272"/>
              </p:ext>
            </p:extLst>
          </p:nvPr>
        </p:nvGraphicFramePr>
        <p:xfrm>
          <a:off x="792816" y="1196752"/>
          <a:ext cx="7558369" cy="3168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504"/>
                <a:gridCol w="2953479"/>
                <a:gridCol w="2572386"/>
              </a:tblGrid>
              <a:tr h="10033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Volume de Emissões Debêntures e Dívida - 2011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em R$ milhões nominais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1683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Debêntures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Dívida(*)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16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305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411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16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mediana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180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101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4440010"/>
            <a:ext cx="48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(*) Dívida das 750 maiores empresas fechadas</a:t>
            </a:r>
            <a:endParaRPr lang="en-US" b="1" dirty="0"/>
          </a:p>
        </p:txBody>
      </p:sp>
      <p:sp>
        <p:nvSpPr>
          <p:cNvPr id="6" name="Retângulo 5"/>
          <p:cNvSpPr/>
          <p:nvPr/>
        </p:nvSpPr>
        <p:spPr>
          <a:xfrm>
            <a:off x="179512" y="33265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Valor </a:t>
            </a:r>
            <a:r>
              <a:rPr lang="pt-BR" sz="2800" b="1" dirty="0"/>
              <a:t>médio de e</a:t>
            </a:r>
            <a:r>
              <a:rPr lang="pt-BR" sz="2800" b="1" dirty="0" smtClean="0"/>
              <a:t>missão de debêntures é muito elevado</a:t>
            </a:r>
            <a:endParaRPr lang="en-US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8902824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4.3 Elementos de diagnóstico: uma interpretação 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Fatores limitantes do acesso das empresas ao mercado de capitais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Dados e análises apresentadas sugerem </a:t>
            </a:r>
          </a:p>
          <a:p>
            <a:pPr marL="457200" indent="-457200" algn="just">
              <a:buAutoNum type="arabicPeriod"/>
            </a:pPr>
            <a:r>
              <a:rPr lang="pt-BR" sz="2400" b="1" dirty="0" smtClean="0"/>
              <a:t>Regulação do mercado de capitais: em geral tem </a:t>
            </a:r>
            <a:r>
              <a:rPr lang="pt-BR" sz="2400" b="1" dirty="0"/>
              <a:t>e</a:t>
            </a:r>
            <a:r>
              <a:rPr lang="pt-BR" sz="2400" b="1" dirty="0" smtClean="0"/>
              <a:t>feito liquido  positivo,  embora com algum excesso de burocracia:</a:t>
            </a:r>
          </a:p>
          <a:p>
            <a:pPr marL="857250" lvl="1" indent="-457200">
              <a:buFont typeface="+mj-lt"/>
              <a:buAutoNum type="alphaLcPeriod"/>
            </a:pPr>
            <a:r>
              <a:rPr lang="pt-BR" sz="2000" b="1" dirty="0" smtClean="0"/>
              <a:t> </a:t>
            </a:r>
            <a:r>
              <a:rPr lang="pt-BR" sz="2100" b="1" dirty="0" smtClean="0"/>
              <a:t>maior proteção dos investidores;</a:t>
            </a:r>
          </a:p>
          <a:p>
            <a:pPr marL="857250" lvl="1" indent="-457200">
              <a:buAutoNum type="alphaLcPeriod"/>
            </a:pPr>
            <a:r>
              <a:rPr lang="pt-BR" sz="2100" b="1" dirty="0" smtClean="0"/>
              <a:t> variedade de instrumentos e veículos</a:t>
            </a:r>
            <a:r>
              <a:rPr lang="pt-BR" sz="2100" b="1" dirty="0"/>
              <a:t>.</a:t>
            </a:r>
            <a:endParaRPr lang="pt-BR" sz="2100" b="1" dirty="0" smtClean="0"/>
          </a:p>
          <a:p>
            <a:pPr marL="457200" indent="-457200">
              <a:buAutoNum type="arabicPeriod"/>
            </a:pPr>
            <a:r>
              <a:rPr lang="pt-BR" sz="2400" b="1" dirty="0" smtClean="0"/>
              <a:t>Combinação de fatores macro e micro econômicos atuaram  para limitar o acesso ao mercado acionário e inibir o mercado de divida corporativa: </a:t>
            </a:r>
          </a:p>
          <a:p>
            <a:pPr marL="857250" lvl="1" indent="-457200">
              <a:buFont typeface="+mj-lt"/>
              <a:buAutoNum type="alphaLcPeriod"/>
            </a:pPr>
            <a:r>
              <a:rPr lang="pt-BR" sz="2100" b="1" dirty="0"/>
              <a:t>Altas taxas de juros de títulos </a:t>
            </a:r>
            <a:r>
              <a:rPr lang="pt-BR" sz="2100" b="1" dirty="0" smtClean="0"/>
              <a:t>públicos;</a:t>
            </a:r>
          </a:p>
          <a:p>
            <a:pPr marL="857250" lvl="1" indent="-457200">
              <a:buFont typeface="+mj-lt"/>
              <a:buAutoNum type="alphaLcPeriod"/>
            </a:pPr>
            <a:r>
              <a:rPr lang="pt-BR" sz="2100" b="1" dirty="0"/>
              <a:t>Distorções  e discriminação tributária  de títulos privados;</a:t>
            </a:r>
          </a:p>
          <a:p>
            <a:pPr marL="857250" lvl="1" indent="-457200">
              <a:buFont typeface="+mj-lt"/>
              <a:buAutoNum type="alphaLcPeriod"/>
            </a:pPr>
            <a:r>
              <a:rPr lang="pt-BR" sz="2100" b="1" dirty="0"/>
              <a:t>A partir de 2010: crescimento do crédito direcionado com  </a:t>
            </a:r>
            <a:r>
              <a:rPr lang="pt-BR" sz="2100" b="1" dirty="0" smtClean="0"/>
              <a:t>taxas  subsidiadas.</a:t>
            </a:r>
            <a:endParaRPr lang="pt-BR" sz="2100" b="1" dirty="0"/>
          </a:p>
          <a:p>
            <a:pPr marL="457200" indent="-457200">
              <a:buAutoNum type="arabicPeriod"/>
            </a:pPr>
            <a:endParaRPr lang="pt-BR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Investidores:</a:t>
            </a:r>
          </a:p>
          <a:p>
            <a:pPr marL="514350" indent="-514350" algn="just">
              <a:buAutoNum type="arabicPeriod"/>
            </a:pPr>
            <a:r>
              <a:rPr lang="pt-BR" sz="2400" b="1" dirty="0" smtClean="0"/>
              <a:t>Cultura de renda fixa: títulos públicos com altas taxas de juros, elevada liquidez e risco de crédito nulo inibe aplicações em  renda variável e títulos de divida corporativa: </a:t>
            </a:r>
          </a:p>
          <a:p>
            <a:pPr marL="514350" indent="-514350" algn="just">
              <a:buAutoNum type="arabicPeriod"/>
            </a:pPr>
            <a:r>
              <a:rPr lang="pt-BR" sz="2400" b="1" dirty="0" smtClean="0"/>
              <a:t>Base de investidores individuais em ações  é pequena e cultura de mercado de capitais insuficiente;  </a:t>
            </a:r>
          </a:p>
          <a:p>
            <a:pPr marL="514350" indent="-514350" algn="just">
              <a:buAutoNum type="arabicPeriod"/>
            </a:pPr>
            <a:r>
              <a:rPr lang="pt-BR" sz="2400" b="1" dirty="0" smtClean="0"/>
              <a:t>Investidores institucionais preferem títulos públicos  e investimento em ações de grandes cias. : empresas menores tem  mais risco, custo maior de analise, menos liquidez; </a:t>
            </a:r>
          </a:p>
          <a:p>
            <a:pPr marL="514350" indent="-514350" algn="just">
              <a:buAutoNum type="arabicPeriod"/>
            </a:pPr>
            <a:r>
              <a:rPr lang="pt-BR" sz="2400" b="1" dirty="0" smtClean="0"/>
              <a:t>Ciclo de </a:t>
            </a:r>
            <a:r>
              <a:rPr lang="pt-BR" sz="2400" b="1" dirty="0" err="1" smtClean="0"/>
              <a:t>IPOs</a:t>
            </a:r>
            <a:r>
              <a:rPr lang="pt-BR" sz="2400" b="1" dirty="0" smtClean="0"/>
              <a:t>  2006/2007 confirma: grandes emissões, de grandes empresas, para grandes investidores, especialmente estrangeiros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500" b="1" dirty="0" smtClean="0"/>
              <a:t>Investidores: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pt-BR" sz="3500" b="1" dirty="0" smtClean="0"/>
              <a:t>Discriminação </a:t>
            </a:r>
            <a:r>
              <a:rPr lang="pt-BR" sz="3500" b="1" dirty="0"/>
              <a:t>tributária: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b="1" dirty="0" smtClean="0"/>
              <a:t>Até 12/2010:  isenção para títulos públicos e tributação de títulos privados  mantem investidores estrangeiros fora do mercado de divida corporativa; 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b="1" dirty="0" smtClean="0"/>
              <a:t>Tributação de IR favorece investimento  em imóveis</a:t>
            </a:r>
          </a:p>
          <a:p>
            <a:pPr marL="514350" indent="-514350">
              <a:buAutoNum type="arabicPeriod" startAt="5"/>
            </a:pPr>
            <a:r>
              <a:rPr lang="pt-BR" b="1" dirty="0" smtClean="0"/>
              <a:t>Até 12/2010, distorção tributária:  bitributação de rendimentos (cupom) das debentures mais um fator de inibição da liquidez do mercado secundário de divida corporativa  </a:t>
            </a:r>
          </a:p>
          <a:p>
            <a:pPr marL="514350" indent="-514350">
              <a:buAutoNum type="arabicPeriod" startAt="5"/>
            </a:pPr>
            <a:r>
              <a:rPr lang="pt-BR" b="1" dirty="0" smtClean="0"/>
              <a:t>Baixa liquidez de títulos de divida corporativa  e  das ações de empresas de menor porte  afasta investidores desses papeis;  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Empresas</a:t>
            </a:r>
            <a:r>
              <a:rPr lang="pt-BR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600" b="1" dirty="0" smtClean="0"/>
              <a:t>Entrar no mercado de mercado de capitais via ações ou divida depende de sua avaliação de custos e benefícios;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600" b="1" dirty="0" smtClean="0"/>
              <a:t>Ciclo de </a:t>
            </a:r>
            <a:r>
              <a:rPr lang="pt-BR" sz="2600" b="1" dirty="0" err="1" smtClean="0"/>
              <a:t>IPOs</a:t>
            </a:r>
            <a:r>
              <a:rPr lang="pt-BR" sz="2600" b="1" dirty="0" smtClean="0"/>
              <a:t> 2006/2007: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200" b="1" dirty="0"/>
              <a:t>O</a:t>
            </a:r>
            <a:r>
              <a:rPr lang="pt-BR" sz="2200" b="1" dirty="0" smtClean="0"/>
              <a:t> beneficio da redução do custo de capital  próprio em 2006/2007 é o principal fator determinante desse ciclo,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200" b="1" dirty="0" smtClean="0"/>
              <a:t>Hipótese é reforçada pela escolha de </a:t>
            </a:r>
            <a:r>
              <a:rPr lang="pt-BR" sz="2200" b="1" dirty="0" err="1" smtClean="0"/>
              <a:t>IPOs</a:t>
            </a:r>
            <a:r>
              <a:rPr lang="pt-BR" sz="2200" b="1" dirty="0" smtClean="0"/>
              <a:t> como principal  estratégia de desinvestimento  dos </a:t>
            </a:r>
            <a:r>
              <a:rPr lang="pt-BR" sz="2200" b="1" dirty="0" err="1" smtClean="0"/>
              <a:t>FIPs</a:t>
            </a:r>
            <a:r>
              <a:rPr lang="pt-BR" sz="2200" b="1" dirty="0" smtClean="0"/>
              <a:t>;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200" b="1" dirty="0" smtClean="0"/>
              <a:t>Com o aumento do custo de capital próprio a partir de 2008 houve inibição de </a:t>
            </a:r>
            <a:r>
              <a:rPr lang="pt-BR" sz="2200" b="1" dirty="0" err="1" smtClean="0"/>
              <a:t>IPOs</a:t>
            </a:r>
            <a:r>
              <a:rPr lang="pt-BR" sz="2200" b="1" dirty="0"/>
              <a:t> </a:t>
            </a:r>
            <a:r>
              <a:rPr lang="pt-BR" sz="2200" b="1" dirty="0" smtClean="0"/>
              <a:t>e emissões primárias  de </a:t>
            </a:r>
            <a:r>
              <a:rPr lang="pt-BR" sz="2200" b="1" dirty="0" err="1" smtClean="0"/>
              <a:t>follow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on</a:t>
            </a:r>
            <a:r>
              <a:rPr lang="pt-BR" sz="2200" b="1" dirty="0" smtClean="0"/>
              <a:t>.  </a:t>
            </a:r>
          </a:p>
          <a:p>
            <a:pPr marL="457200" indent="-457200" algn="just">
              <a:buAutoNum type="arabicPeriod"/>
            </a:pPr>
            <a:r>
              <a:rPr lang="pt-BR" sz="2600" b="1" dirty="0" smtClean="0"/>
              <a:t>Custos de IPO: Redução de custos  de IPO e de manutenção de companhias abertas é desejável, embora  comparações internacionais não indiquem diferenças significativas de custo  </a:t>
            </a:r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600" b="1" dirty="0" smtClean="0"/>
              <a:t>MERCADO </a:t>
            </a:r>
            <a:r>
              <a:rPr lang="pt-BR" sz="3600" b="1" dirty="0"/>
              <a:t>DE </a:t>
            </a:r>
            <a:r>
              <a:rPr lang="pt-BR" sz="3600" b="1" dirty="0" smtClean="0"/>
              <a:t>CAPITAIS E O FINANCIAMENTO DAS EMPRESAS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57929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1. </a:t>
            </a:r>
            <a:r>
              <a:rPr lang="pt-BR" sz="2800" b="1" dirty="0"/>
              <a:t>Elevado custo de capital  e  escassez de recursos  de longo prazo  limitam  competitividade e crescimento da economia </a:t>
            </a:r>
            <a:r>
              <a:rPr lang="pt-BR" sz="2800" b="1" dirty="0" smtClean="0"/>
              <a:t>brasileira; </a:t>
            </a:r>
            <a:endParaRPr lang="pt-BR" sz="2800" b="1" dirty="0"/>
          </a:p>
          <a:p>
            <a:pPr marL="0" indent="0" algn="just">
              <a:buNone/>
            </a:pPr>
            <a:r>
              <a:rPr lang="pt-BR" sz="2800" b="1" dirty="0" smtClean="0"/>
              <a:t>2. Somente pequeno numero de grandes empresas tem menor custo de capital e se </a:t>
            </a:r>
            <a:r>
              <a:rPr lang="pt-BR" sz="2800" b="1" dirty="0"/>
              <a:t>beneficiam do mercado de </a:t>
            </a:r>
            <a:r>
              <a:rPr lang="pt-BR" sz="2800" b="1" dirty="0" smtClean="0"/>
              <a:t>capitais:</a:t>
            </a:r>
          </a:p>
          <a:p>
            <a:pPr marL="0" indent="0">
              <a:buNone/>
            </a:pPr>
            <a:r>
              <a:rPr lang="pt-BR" sz="2800" b="1" dirty="0"/>
              <a:t>3. Papel do mercado de capitais </a:t>
            </a:r>
          </a:p>
          <a:p>
            <a:pPr marL="400050" lvl="1" indent="0" algn="just">
              <a:buNone/>
            </a:pPr>
            <a:r>
              <a:rPr lang="pt-BR" b="1" dirty="0"/>
              <a:t>Reduzir o custo de capital e aumentar a oferta de recursos  de longo prazo para  as empresas brasileiras, com a difusão do  acesso das empresas ao mercado de capitais  inclusive as de menor tamanho:</a:t>
            </a:r>
          </a:p>
          <a:p>
            <a:pPr marL="0" indent="0">
              <a:buNone/>
            </a:pPr>
            <a:r>
              <a:rPr lang="pt-BR" sz="2800" b="1" dirty="0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/>
              <a:t>Empresas</a:t>
            </a:r>
            <a:endParaRPr lang="pt-BR" sz="3000" b="1" dirty="0"/>
          </a:p>
          <a:p>
            <a:pPr marL="0" indent="0">
              <a:buNone/>
            </a:pPr>
            <a:r>
              <a:rPr lang="pt-BR" sz="2400" b="1" dirty="0" smtClean="0"/>
              <a:t>4. Empresas </a:t>
            </a:r>
            <a:r>
              <a:rPr lang="pt-BR" sz="2400" b="1" dirty="0"/>
              <a:t>e o mercado de capitais : </a:t>
            </a:r>
            <a:r>
              <a:rPr lang="pt-BR" sz="2400" b="1" dirty="0" smtClean="0"/>
              <a:t>pesquisas </a:t>
            </a:r>
            <a:r>
              <a:rPr lang="pt-BR" sz="2400" b="1" dirty="0"/>
              <a:t>e depoimentos em workshops refletem experiência histórica: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400" b="1" dirty="0"/>
              <a:t>para maioria das empresas mercado de capitais  não é considerado alternativa de captação de recursos; 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400" b="1" dirty="0"/>
              <a:t>grau de informação é baixo, mercado de capitais usualmente é sinônimo  de mercado acionário;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400" b="1" dirty="0"/>
              <a:t>compartilhamento  de controle  e custos de adequação são considerados maiores desvantagens, além da percepção (verdadeira até aqui)  de que o mercado só existe  para  grandes emissões; 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500" b="1" dirty="0"/>
              <a:t>Empresas</a:t>
            </a:r>
            <a:r>
              <a:rPr lang="pt-BR" sz="3500" dirty="0" smtClean="0"/>
              <a:t>:</a:t>
            </a:r>
          </a:p>
          <a:p>
            <a:pPr marL="0" indent="0" algn="just">
              <a:buNone/>
            </a:pPr>
            <a:r>
              <a:rPr lang="pt-BR" sz="2800" b="1" dirty="0" smtClean="0"/>
              <a:t>5. </a:t>
            </a:r>
            <a:r>
              <a:rPr lang="pt-BR" sz="2600" b="1" dirty="0" smtClean="0"/>
              <a:t>Até </a:t>
            </a:r>
            <a:r>
              <a:rPr lang="pt-BR" sz="2600" b="1" dirty="0"/>
              <a:t>a </a:t>
            </a:r>
            <a:r>
              <a:rPr lang="pt-BR" sz="2600" b="1" dirty="0" smtClean="0"/>
              <a:t>ICVM476/2009 </a:t>
            </a:r>
            <a:r>
              <a:rPr lang="pt-BR" sz="2600" b="1" dirty="0"/>
              <a:t>o mercado de divida corporativa era </a:t>
            </a:r>
            <a:r>
              <a:rPr lang="pt-BR" sz="2600" b="1" dirty="0" smtClean="0"/>
              <a:t>  reservado </a:t>
            </a:r>
            <a:r>
              <a:rPr lang="pt-BR" sz="2600" b="1" dirty="0"/>
              <a:t>apenas a companhias  abertas; todos os custos e </a:t>
            </a:r>
            <a:r>
              <a:rPr lang="pt-BR" sz="2600" b="1" dirty="0" smtClean="0"/>
              <a:t>      “</a:t>
            </a:r>
            <a:r>
              <a:rPr lang="pt-BR" sz="2600" b="1" dirty="0"/>
              <a:t>desvantagens” identificados pelas </a:t>
            </a:r>
            <a:r>
              <a:rPr lang="pt-BR" sz="2600" b="1" dirty="0" smtClean="0"/>
              <a:t>empresas aplicavam-se        também às  </a:t>
            </a:r>
            <a:r>
              <a:rPr lang="pt-BR" sz="2600" b="1" dirty="0"/>
              <a:t>emissões de divida;      </a:t>
            </a:r>
            <a:endParaRPr lang="pt-BR" sz="2600" b="1" dirty="0" smtClean="0"/>
          </a:p>
          <a:p>
            <a:pPr marL="0" indent="0">
              <a:buNone/>
            </a:pPr>
            <a:r>
              <a:rPr lang="pt-BR" sz="2600" b="1" dirty="0" smtClean="0"/>
              <a:t>6. Custos e burocracia: </a:t>
            </a:r>
          </a:p>
          <a:p>
            <a:pPr marL="857250" lvl="1" indent="-457200">
              <a:buFont typeface="+mj-lt"/>
              <a:buAutoNum type="alphaLcPeriod"/>
            </a:pPr>
            <a:r>
              <a:rPr lang="pt-BR" sz="2600" b="1" dirty="0" smtClean="0"/>
              <a:t>Avanços </a:t>
            </a:r>
            <a:r>
              <a:rPr lang="pt-BR" sz="2600" b="1" dirty="0"/>
              <a:t>da regulação, com algum excesso </a:t>
            </a:r>
            <a:r>
              <a:rPr lang="pt-BR" sz="2600" b="1" dirty="0" smtClean="0"/>
              <a:t>burocrático,   elevam os </a:t>
            </a:r>
            <a:r>
              <a:rPr lang="pt-BR" sz="2600" b="1" dirty="0"/>
              <a:t>custos de </a:t>
            </a:r>
            <a:r>
              <a:rPr lang="pt-BR" sz="2600" b="1" i="1" dirty="0" err="1" smtClean="0"/>
              <a:t>compliance</a:t>
            </a:r>
            <a:r>
              <a:rPr lang="pt-BR" sz="2600" b="1" dirty="0" smtClean="0"/>
              <a:t> e aumentam  prazo de ajustes para entrada no mercado;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600" b="1" dirty="0"/>
              <a:t>C</a:t>
            </a:r>
            <a:r>
              <a:rPr lang="pt-BR" sz="2600" b="1" dirty="0" smtClean="0"/>
              <a:t>arga tributária adicional: eliminação </a:t>
            </a:r>
            <a:r>
              <a:rPr lang="pt-BR" sz="2600" b="1" dirty="0"/>
              <a:t>do “planejamento tributário</a:t>
            </a:r>
            <a:r>
              <a:rPr lang="pt-BR" sz="2600" b="1" dirty="0" smtClean="0"/>
              <a:t>” </a:t>
            </a:r>
            <a:r>
              <a:rPr lang="pt-BR" sz="2600" b="1" dirty="0"/>
              <a:t>permitido por algum grau de </a:t>
            </a:r>
            <a:r>
              <a:rPr lang="pt-BR" sz="2600" b="1" dirty="0" smtClean="0"/>
              <a:t>informalidade (peso desse fator tem sido reduzido pelo aumento do índice de  formalização)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/>
              <a:t>Empresas: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400" b="1" dirty="0"/>
              <a:t>7</a:t>
            </a:r>
            <a:r>
              <a:rPr lang="pt-BR" sz="2400" b="1" dirty="0" smtClean="0"/>
              <a:t>. Até </a:t>
            </a:r>
            <a:r>
              <a:rPr lang="pt-BR" sz="2400" b="1" dirty="0"/>
              <a:t>a queda das taxas de juros,  prêmios de risco sobre altos juros de títulos públicos elevam custos de títulos de divida privada acima </a:t>
            </a:r>
            <a:r>
              <a:rPr lang="pt-BR" sz="2400" b="1" dirty="0" smtClean="0"/>
              <a:t>da </a:t>
            </a:r>
            <a:r>
              <a:rPr lang="pt-BR" sz="2400" b="1" dirty="0"/>
              <a:t>taxa de </a:t>
            </a:r>
            <a:r>
              <a:rPr lang="pt-BR" sz="2400" b="1" dirty="0" smtClean="0"/>
              <a:t>retorno de ativos  </a:t>
            </a:r>
            <a:r>
              <a:rPr lang="pt-BR" sz="2400" b="1" dirty="0"/>
              <a:t>da maioria das empresas; </a:t>
            </a:r>
            <a:endParaRPr lang="pt-BR" sz="2400" b="1" dirty="0" smtClean="0"/>
          </a:p>
          <a:p>
            <a:pPr marL="0" indent="0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b="1" dirty="0"/>
              <a:t>8</a:t>
            </a:r>
            <a:r>
              <a:rPr lang="pt-BR" sz="2400" b="1" dirty="0" smtClean="0"/>
              <a:t>.  Maiores </a:t>
            </a:r>
            <a:r>
              <a:rPr lang="pt-BR" sz="2400" b="1" dirty="0"/>
              <a:t>empresas, com melhores padrões de transparência e  governança  preferem operar com BNDES com taxas muito inferiores às de </a:t>
            </a:r>
            <a:r>
              <a:rPr lang="pt-BR" sz="2400" b="1" dirty="0" smtClean="0"/>
              <a:t>mercado;      </a:t>
            </a:r>
            <a:endParaRPr lang="pt-BR" sz="2400" b="1" dirty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Fatores limitantes do acesso das empresas ao mercado de capitais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Intermediários e prestadores de serviços:</a:t>
            </a:r>
          </a:p>
          <a:p>
            <a:pPr marL="514350" indent="-514350" algn="just">
              <a:buAutoNum type="arabicPeriod"/>
            </a:pPr>
            <a:r>
              <a:rPr lang="pt-BR" sz="2600" b="1" dirty="0" smtClean="0"/>
              <a:t>Mercado para colocação de ações concentra-se em grandes investidores institucionais e principalmente estrangeiros; base de investidores pessoas físicas é limitada e focada em renda fixa; </a:t>
            </a:r>
          </a:p>
          <a:p>
            <a:pPr marL="514350" indent="-514350" algn="just">
              <a:buAutoNum type="arabicPeriod"/>
            </a:pPr>
            <a:r>
              <a:rPr lang="pt-BR" sz="2600" b="1" dirty="0" smtClean="0"/>
              <a:t>Mercado para colocação de dívida corporativa: Discriminação tributária afasta investidores estrangeiros, rentabilidade de títulos públicos e baixa liquidez do mercado secundário afasta institucionais;</a:t>
            </a:r>
          </a:p>
          <a:p>
            <a:pPr marL="514350" indent="-514350" algn="just">
              <a:buAutoNum type="arabicPeriod"/>
            </a:pPr>
            <a:r>
              <a:rPr lang="pt-BR" sz="2600" b="1" dirty="0" smtClean="0"/>
              <a:t>Bancos , escritórios  de advocacia, auditorias e outros prestadores de serviços concentram-se nas grandes emissões    </a:t>
            </a:r>
          </a:p>
          <a:p>
            <a:pPr marL="0" indent="0">
              <a:buNone/>
            </a:pP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4.4 EVOLUÇÃO </a:t>
            </a:r>
            <a:r>
              <a:rPr lang="pt-BR" b="1" dirty="0"/>
              <a:t>RECENTE:  ALGUNS FATORES LIMITANTES COMEÇAM A SER SUPERADOS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EVOLUÇÃO RECENTE:  ALGUNS FATORES LIMITANTES COMEÇAM A SER SUPERADOS  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b="1" dirty="0" smtClean="0"/>
              <a:t>1. Altas </a:t>
            </a:r>
            <a:r>
              <a:rPr lang="pt-BR" sz="2600" b="1" dirty="0"/>
              <a:t>taxas de juros de títulos </a:t>
            </a:r>
            <a:r>
              <a:rPr lang="pt-BR" sz="2600" b="1" dirty="0" smtClean="0"/>
              <a:t>públicos:</a:t>
            </a:r>
          </a:p>
          <a:p>
            <a:pPr marL="0" indent="0">
              <a:buNone/>
            </a:pPr>
            <a:r>
              <a:rPr lang="pt-BR" sz="2400" b="1" dirty="0" smtClean="0"/>
              <a:t>A partir de agosto de 2011 taxa SELIC teve acentuada redução, refletida também nas taxas  longas (NTN-B);</a:t>
            </a:r>
          </a:p>
          <a:p>
            <a:pPr marL="0" indent="0">
              <a:buNone/>
            </a:pPr>
            <a:r>
              <a:rPr lang="pt-BR" sz="2400" b="1" dirty="0" smtClean="0"/>
              <a:t>Governo anuncia processo de eliminação da indexação à SELIC e ao CDI</a:t>
            </a:r>
          </a:p>
          <a:p>
            <a:pPr marL="0" indent="0">
              <a:buNone/>
            </a:pPr>
            <a:r>
              <a:rPr lang="pt-BR" sz="2600" b="1" dirty="0" smtClean="0"/>
              <a:t>2. Distorções tributárias</a:t>
            </a:r>
          </a:p>
          <a:p>
            <a:pPr marL="0" indent="0" algn="just">
              <a:buNone/>
            </a:pPr>
            <a:r>
              <a:rPr lang="pt-BR" sz="2400" b="1" dirty="0" smtClean="0"/>
              <a:t>Desde  MP 517 de 12/2010 (Lei 12.421) várias medidas reduziram de modo significativo discriminação tributária em relação a títulos de divida privada; </a:t>
            </a:r>
          </a:p>
          <a:p>
            <a:pPr marL="0" indent="0" algn="just">
              <a:buNone/>
            </a:pPr>
            <a:r>
              <a:rPr lang="pt-BR" sz="2400" b="1" dirty="0" smtClean="0"/>
              <a:t>Distorção tributária: eliminada dupla tributação sobre cupom de juros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MERCADO  DE DÍVIDA REAGE COM </a:t>
            </a:r>
          </a:p>
          <a:p>
            <a:pPr algn="ctr"/>
            <a:r>
              <a:rPr lang="en-US" sz="2400" b="1" dirty="0" smtClean="0"/>
              <a:t>ICVM476/2009  E QUEDA DE JUROS  </a:t>
            </a:r>
            <a:endParaRPr lang="en-US" sz="2400" b="1" dirty="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9979"/>
              </p:ext>
            </p:extLst>
          </p:nvPr>
        </p:nvGraphicFramePr>
        <p:xfrm>
          <a:off x="323772" y="1124744"/>
          <a:ext cx="8496455" cy="49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42783" y="597474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Predominância</a:t>
            </a:r>
            <a:r>
              <a:rPr lang="en-US" b="1" dirty="0"/>
              <a:t> de </a:t>
            </a:r>
            <a:r>
              <a:rPr lang="en-US" b="1" dirty="0" err="1"/>
              <a:t>empresas</a:t>
            </a:r>
            <a:r>
              <a:rPr lang="en-US" b="1" dirty="0"/>
              <a:t> </a:t>
            </a:r>
            <a:r>
              <a:rPr lang="en-US" b="1" dirty="0" err="1"/>
              <a:t>grandes</a:t>
            </a:r>
            <a:r>
              <a:rPr lang="en-US" b="1" dirty="0"/>
              <a:t>, de </a:t>
            </a:r>
            <a:r>
              <a:rPr lang="en-US" b="1" dirty="0" err="1"/>
              <a:t>controle</a:t>
            </a:r>
            <a:r>
              <a:rPr lang="en-US" b="1" dirty="0"/>
              <a:t> </a:t>
            </a:r>
            <a:r>
              <a:rPr lang="en-US" b="1" dirty="0" err="1"/>
              <a:t>privado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e do </a:t>
            </a:r>
            <a:r>
              <a:rPr lang="en-US" b="1" dirty="0" err="1"/>
              <a:t>setor</a:t>
            </a:r>
            <a:r>
              <a:rPr lang="en-US" b="1" dirty="0"/>
              <a:t> de </a:t>
            </a:r>
            <a:r>
              <a:rPr lang="en-US" b="1" dirty="0" err="1"/>
              <a:t>serviços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todos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 smtClean="0"/>
              <a:t>anos</a:t>
            </a:r>
            <a:endParaRPr lang="en-US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ICVM476/2009: PARTICIPAÇAO </a:t>
            </a:r>
            <a:r>
              <a:rPr lang="pt-BR" sz="2000" b="1" dirty="0"/>
              <a:t>DE </a:t>
            </a:r>
            <a:r>
              <a:rPr lang="pt-BR" sz="2000" b="1" dirty="0" err="1"/>
              <a:t>SAs</a:t>
            </a:r>
            <a:r>
              <a:rPr lang="pt-BR" sz="2000" b="1" dirty="0"/>
              <a:t> FECHADAS NO MERCADO DE </a:t>
            </a:r>
            <a:r>
              <a:rPr lang="pt-BR" sz="2000" b="1" dirty="0" smtClean="0"/>
              <a:t>DÍVIDA</a:t>
            </a:r>
            <a:r>
              <a:rPr lang="pt-BR" sz="2000" b="1" dirty="0"/>
              <a:t>: </a:t>
            </a:r>
            <a:br>
              <a:rPr lang="pt-BR" sz="2000" b="1" dirty="0"/>
            </a:br>
            <a:r>
              <a:rPr lang="pt-BR" sz="2000" b="1" dirty="0"/>
              <a:t>EM 2012 ESSAS EMPRESAS </a:t>
            </a:r>
            <a:r>
              <a:rPr lang="pt-BR" sz="2000" b="1" dirty="0" smtClean="0"/>
              <a:t> JÁ REPRESENTAM </a:t>
            </a:r>
            <a:r>
              <a:rPr lang="pt-BR" sz="2000" b="1" dirty="0"/>
              <a:t>2/3 DAS EMISSÕES  </a:t>
            </a:r>
            <a:br>
              <a:rPr lang="pt-BR" sz="2000" b="1" dirty="0"/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88832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317781" y="6205954"/>
            <a:ext cx="516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</a:t>
            </a:r>
            <a:r>
              <a:rPr lang="en-US" b="1" dirty="0" smtClean="0"/>
              <a:t>IBMEC, dados ANBIMA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>ALÉM DE DEBÊNTURES, OUTROS INSTRUMENTOS MOSTRAM  CRESCENTE PARTICIPAÇÃO DAS EMPRESAS  NO MERCADO DE DÍVIDA CORPORATIVA 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77140"/>
              </p:ext>
            </p:extLst>
          </p:nvPr>
        </p:nvGraphicFramePr>
        <p:xfrm>
          <a:off x="147312" y="1484784"/>
          <a:ext cx="8849376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5163" y="6252346"/>
            <a:ext cx="177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</a:t>
            </a:r>
            <a:r>
              <a:rPr lang="en-US" b="1" dirty="0" smtClean="0"/>
              <a:t>ANBIMA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80728"/>
            <a:ext cx="842493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899592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12/2007 A 09/2012:  SALDO DE DEBENTURES DOBRA DE 2,1% PARA 4,1% DO PIB; SALDO DE  OUTROS TITULOS TRIPLICA  (1,3% PRA 3,7%  DO PIB)  </a:t>
            </a:r>
            <a:endParaRPr lang="en-US" sz="1600" b="1" dirty="0"/>
          </a:p>
        </p:txBody>
      </p:sp>
      <p:sp>
        <p:nvSpPr>
          <p:cNvPr id="4" name="Retângulo 3"/>
          <p:cNvSpPr/>
          <p:nvPr/>
        </p:nvSpPr>
        <p:spPr>
          <a:xfrm>
            <a:off x="2745731" y="6205954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MERCADO DE CAPITAIS E O FINANCIAMENTO DE  INFRAESTRUTURA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1. Oferta de serviços de infraestrutura limita  crescimento econômico e produtividade da economia brasileira;</a:t>
            </a:r>
          </a:p>
          <a:p>
            <a:pPr marL="0" indent="0" algn="just">
              <a:buNone/>
            </a:pPr>
            <a:r>
              <a:rPr lang="pt-BR" b="1" dirty="0" smtClean="0"/>
              <a:t>2. Poupança do setor público é negativa,  recursos  para investimento em infraestrutura são insuficientes;</a:t>
            </a:r>
          </a:p>
          <a:p>
            <a:pPr marL="0" indent="0" algn="just">
              <a:buNone/>
            </a:pPr>
            <a:r>
              <a:rPr lang="pt-BR" sz="3200" b="1" dirty="0" smtClean="0"/>
              <a:t>3. Papel </a:t>
            </a:r>
            <a:r>
              <a:rPr lang="pt-BR" sz="3200" b="1" dirty="0"/>
              <a:t>do mercado de capitais:  mobilizar recursos para financiar investimento   privado em infraestrutura em sinergia com o BNDES;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6979"/>
            <a:ext cx="8280920" cy="55463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de seta reta 2"/>
          <p:cNvCxnSpPr/>
          <p:nvPr/>
        </p:nvCxnSpPr>
        <p:spPr>
          <a:xfrm>
            <a:off x="6876256" y="4005064"/>
            <a:ext cx="0" cy="20162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9959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80% DAS CIAS ABERTAS TEM TAXA DE RETORNO DE ATIVOS </a:t>
            </a:r>
          </a:p>
          <a:p>
            <a:pPr algn="ctr"/>
            <a:r>
              <a:rPr lang="en-US" b="1" dirty="0" smtClean="0"/>
              <a:t>(ROA)  MAIOR QUE   CUSTO LÍQUIDO DE DEBÊNTURES</a:t>
            </a:r>
            <a:endParaRPr lang="en-US" b="1" dirty="0"/>
          </a:p>
        </p:txBody>
      </p:sp>
      <p:sp>
        <p:nvSpPr>
          <p:cNvPr id="5" name="Retângulo 4"/>
          <p:cNvSpPr/>
          <p:nvPr/>
        </p:nvSpPr>
        <p:spPr>
          <a:xfrm>
            <a:off x="2987824" y="6453336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3" y="980728"/>
            <a:ext cx="8424936" cy="5544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de seta reta 3"/>
          <p:cNvCxnSpPr/>
          <p:nvPr/>
        </p:nvCxnSpPr>
        <p:spPr>
          <a:xfrm>
            <a:off x="7020272" y="4005064"/>
            <a:ext cx="0" cy="20162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99592" y="40466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80% DAS </a:t>
            </a:r>
            <a:r>
              <a:rPr lang="en-US" b="1" dirty="0" smtClean="0"/>
              <a:t>MAIORES EMPRESAS FECHADAS TEM </a:t>
            </a:r>
            <a:r>
              <a:rPr lang="en-US" b="1" dirty="0"/>
              <a:t>TAXA DE </a:t>
            </a:r>
            <a:r>
              <a:rPr lang="en-US" b="1" dirty="0" smtClean="0"/>
              <a:t>RETORNO </a:t>
            </a:r>
            <a:r>
              <a:rPr lang="en-US" b="1" dirty="0"/>
              <a:t>DE ATIVOS </a:t>
            </a:r>
            <a:r>
              <a:rPr lang="en-US" b="1" dirty="0" smtClean="0"/>
              <a:t>(</a:t>
            </a:r>
            <a:r>
              <a:rPr lang="en-US" b="1" dirty="0"/>
              <a:t>ROA)  MAIOR QUE   CUSTO LIQUIDO DE DEBENTURES</a:t>
            </a:r>
          </a:p>
          <a:p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2766902" y="6481712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FINANCIAMENTO DE  INFRAESTRUTURA : CONCESSIONARIOS DE SERVIÇOS PUBLICOS  LIDERAM EMISSÕES DE DEBENTURES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19501"/>
              </p:ext>
            </p:extLst>
          </p:nvPr>
        </p:nvGraphicFramePr>
        <p:xfrm>
          <a:off x="2793690" y="3212976"/>
          <a:ext cx="3556620" cy="3186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2276"/>
                <a:gridCol w="1094344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SETOR ESPECÍFICO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(2)/(1) 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Concessionaria Rodovias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90,9%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Energia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49,2%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Logística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41,7%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Serviços Diversos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40,0%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Petróleo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40,0%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39,3%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Comunicações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36,8%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Indústria da Construção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36,6%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Saneamento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35,3%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Telecomunicações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27,8%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Serviços Saúde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22,7%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94178"/>
              </p:ext>
            </p:extLst>
          </p:nvPr>
        </p:nvGraphicFramePr>
        <p:xfrm>
          <a:off x="995886" y="925951"/>
          <a:ext cx="7152228" cy="2024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201"/>
                <a:gridCol w="1084845"/>
                <a:gridCol w="964737"/>
                <a:gridCol w="1150711"/>
                <a:gridCol w="929867"/>
                <a:gridCol w="929867"/>
              </a:tblGrid>
              <a:tr h="6308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Empresas </a:t>
                      </a:r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Não Financeiras (1</a:t>
                      </a: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Emitiu Debentures (número) (2)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 (2)/(1)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8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Comércio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12,2%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8,6%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17,0%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8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Indústria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46,1%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21,6%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11,3%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8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Indústria da Construção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8,2%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12,0%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35,4%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8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Serviços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404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33,5%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169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57,9%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41,8%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8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1207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24,2%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Seta dobrada para cima 12"/>
          <p:cNvSpPr/>
          <p:nvPr/>
        </p:nvSpPr>
        <p:spPr>
          <a:xfrm>
            <a:off x="6444208" y="3068960"/>
            <a:ext cx="1368152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2791670" y="6463802"/>
            <a:ext cx="36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Fonte</a:t>
            </a:r>
            <a:r>
              <a:rPr lang="en-US" b="1" dirty="0"/>
              <a:t> : Centro de </a:t>
            </a:r>
            <a:r>
              <a:rPr lang="en-US" b="1" dirty="0" err="1"/>
              <a:t>Estudos</a:t>
            </a:r>
            <a:r>
              <a:rPr lang="en-US" b="1" dirty="0"/>
              <a:t> do IBMEC 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TAXAS DE RETORNO ANUNCIADA  PARA INVESTIDORES EM CONCESSÕES DE RODOVIAS (entre 10 e 11% a.a. real) * SÃO  COMPATÍVEIS COM  INDICADORES DE  CUSTO DE CAPITAL PRÓPRIO DESSES SETORES </a:t>
            </a:r>
            <a:endParaRPr lang="en-US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50420"/>
              </p:ext>
            </p:extLst>
          </p:nvPr>
        </p:nvGraphicFramePr>
        <p:xfrm>
          <a:off x="406690" y="1052736"/>
          <a:ext cx="8485790" cy="516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79204" y="627360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smtClean="0"/>
              <a:t> </a:t>
            </a:r>
            <a:r>
              <a:rPr lang="pt-BR" sz="1400" dirty="0" smtClean="0"/>
              <a:t>V. </a:t>
            </a:r>
            <a:r>
              <a:rPr lang="pt-BR" sz="1400" dirty="0"/>
              <a:t>entrevista do Sr. Bernardo Figueiredo – Jornal Valor Econômico de 06/02/2013, pg. F2. </a:t>
            </a:r>
            <a:endParaRPr lang="en-US" sz="1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         CUSTO DE FINANCIAMENTO  DAS DEBENTURES SE APROXIMA DO CUSTO DO BNDES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83668" y="64886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Fonte</a:t>
            </a:r>
            <a:r>
              <a:rPr lang="en-US" b="1" dirty="0" smtClean="0"/>
              <a:t>: BACEN, ANBIMA e Centro de </a:t>
            </a:r>
            <a:r>
              <a:rPr lang="en-US" b="1" dirty="0" err="1" smtClean="0"/>
              <a:t>Estudos</a:t>
            </a:r>
            <a:r>
              <a:rPr lang="en-US" b="1" dirty="0" smtClean="0"/>
              <a:t> do IBMEC</a:t>
            </a:r>
            <a:endParaRPr lang="en-US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95165"/>
              </p:ext>
            </p:extLst>
          </p:nvPr>
        </p:nvGraphicFramePr>
        <p:xfrm>
          <a:off x="36372" y="888168"/>
          <a:ext cx="9071257" cy="56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dirty="0"/>
              <a:t>3. CVM: Comunicado de 23/11/2012: </a:t>
            </a:r>
          </a:p>
          <a:p>
            <a:pPr>
              <a:buAutoNum type="alphaLcPeriod"/>
            </a:pPr>
            <a:r>
              <a:rPr lang="pt-BR" b="1" dirty="0"/>
              <a:t>concessão de dispensa dos requisitos da ICVM 400 para companhias com ativos menores que R$ 300MM e emissões inferiores s R$ 150MM;</a:t>
            </a:r>
          </a:p>
          <a:p>
            <a:pPr>
              <a:buAutoNum type="alphaLcPeriod"/>
            </a:pPr>
            <a:r>
              <a:rPr lang="pt-BR" b="1" dirty="0"/>
              <a:t>procedimento simplificado; menos  burocracia e menos custos: substitui o prospecto de distribuição pelo edital de oferta publica e formulário já existente;</a:t>
            </a:r>
          </a:p>
          <a:p>
            <a:pPr algn="just">
              <a:buAutoNum type="alphaLcPeriod"/>
            </a:pPr>
            <a:r>
              <a:rPr lang="pt-BR" b="1" dirty="0"/>
              <a:t>distribuição  se faz por meio de leilão na bolsa para  investidores qualificados, que podem colocar as ações para o </a:t>
            </a:r>
            <a:r>
              <a:rPr lang="pt-BR" b="1" dirty="0" smtClean="0"/>
              <a:t>público </a:t>
            </a:r>
            <a:r>
              <a:rPr lang="pt-BR" b="1" dirty="0"/>
              <a:t>em geral após 18 meses. </a:t>
            </a:r>
          </a:p>
          <a:p>
            <a:pPr marL="0" indent="0">
              <a:buNone/>
            </a:pPr>
            <a:r>
              <a:rPr lang="pt-BR" sz="4400" b="1" dirty="0"/>
              <a:t>4. Aumento do grau de formalização das empresas  </a:t>
            </a:r>
            <a:endParaRPr lang="pt-BR" sz="4400" b="1" dirty="0" smtClean="0"/>
          </a:p>
          <a:p>
            <a:pPr marL="0" indent="0">
              <a:buNone/>
            </a:pPr>
            <a:r>
              <a:rPr lang="pt-BR" sz="4400" b="1" dirty="0" smtClean="0"/>
              <a:t>5. Formadores de mercado é eficiente para elevar liquidez de empresas menores</a:t>
            </a:r>
            <a:endParaRPr lang="pt-BR" sz="4400" b="1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EVOLUÇÃO RECENTE:  ALGUNS FATORES LIMITANTES COMEÇAM A SER SUPERADOS   </a:t>
            </a:r>
            <a:endParaRPr lang="pt-BR" sz="32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4820"/>
              </p:ext>
            </p:extLst>
          </p:nvPr>
        </p:nvGraphicFramePr>
        <p:xfrm>
          <a:off x="109947" y="692696"/>
          <a:ext cx="8924106" cy="573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827584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Aumento do grau de formalização das empresas </a:t>
            </a: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676" y="188640"/>
            <a:ext cx="9130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LIQUIDEZ DE AÇÕES  DE EMPRESAS DE MENOR PORTE  É BAIXA</a:t>
            </a:r>
          </a:p>
          <a:p>
            <a:pPr algn="ctr"/>
            <a:r>
              <a:rPr lang="pt-BR" sz="2000" b="1" dirty="0" smtClean="0"/>
              <a:t>MAS ATUAÇÃO DE  FORMADORES DE MERCADO  É EFICAZ </a:t>
            </a:r>
            <a:endParaRPr lang="en-US" sz="2000" dirty="0"/>
          </a:p>
        </p:txBody>
      </p:sp>
      <p:pic>
        <p:nvPicPr>
          <p:cNvPr id="3" name="tabl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588" y="1124744"/>
            <a:ext cx="7416824" cy="446449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993227"/>
            <a:ext cx="88569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/>
          </a:p>
          <a:p>
            <a:pPr algn="ctr"/>
            <a:r>
              <a:rPr lang="pt-BR" sz="4000" b="1" dirty="0" smtClean="0"/>
              <a:t>5. </a:t>
            </a:r>
            <a:r>
              <a:rPr lang="pt-BR" sz="4000" b="1" dirty="0"/>
              <a:t>Elementos para uma estratégia nacional de acesso ao mercado de capitais</a:t>
            </a:r>
          </a:p>
          <a:p>
            <a:pPr lvl="0" algn="ctr"/>
            <a:r>
              <a:rPr lang="pt-BR" sz="3200" b="1" dirty="0" smtClean="0"/>
              <a:t> </a:t>
            </a:r>
            <a:endParaRPr lang="pt-BR" sz="3200" dirty="0"/>
          </a:p>
          <a:p>
            <a:pPr lvl="0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ALGUNS DESAFIOS A SEREM </a:t>
            </a:r>
            <a:r>
              <a:rPr lang="pt-BR" sz="3200" b="1" dirty="0"/>
              <a:t>SUPERADOS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pt-BR" b="1" dirty="0" smtClean="0"/>
              <a:t>Acabar indexação diária (CDI) no mercado financeiro;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/>
              <a:t>BNDES </a:t>
            </a:r>
            <a:r>
              <a:rPr lang="pt-BR" b="1" dirty="0"/>
              <a:t>tem anunciado politica de sinergia com o mercado de capitais, mas anúncios recentes mantem  padrão anterior no financiamento de infraestrutura:</a:t>
            </a:r>
          </a:p>
          <a:p>
            <a:pPr marL="971550" lvl="1" indent="-571500" algn="just">
              <a:buFont typeface="+mj-lt"/>
              <a:buAutoNum type="alphaLcPeriod"/>
            </a:pPr>
            <a:r>
              <a:rPr lang="pt-BR" b="1" dirty="0"/>
              <a:t>Até 80% de recursos subsidiados do </a:t>
            </a:r>
            <a:r>
              <a:rPr lang="pt-BR" b="1" dirty="0" smtClean="0"/>
              <a:t>BNDES; </a:t>
            </a:r>
            <a:endParaRPr lang="pt-BR" b="1" dirty="0"/>
          </a:p>
          <a:p>
            <a:pPr marL="971550" lvl="1" indent="-571500" algn="just">
              <a:buFont typeface="+mj-lt"/>
              <a:buAutoNum type="alphaLcPeriod"/>
            </a:pPr>
            <a:r>
              <a:rPr lang="pt-BR" b="1" dirty="0" smtClean="0"/>
              <a:t>Financiamento subsidiado de bancos privados com recursos de depósitos compulsórios;</a:t>
            </a:r>
            <a:endParaRPr lang="pt-BR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/>
              <a:t>Baixa liquidez do mercado secundário de dívida corporativa;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/>
              <a:t>No </a:t>
            </a:r>
            <a:r>
              <a:rPr lang="pt-BR" b="1" dirty="0"/>
              <a:t>mercado de ações adotar tributação de ganhos de capital compatível com formação de poupança de longo prazo;</a:t>
            </a:r>
          </a:p>
          <a:p>
            <a:pPr marL="514350" indent="-514350" algn="just">
              <a:buFont typeface="+mj-lt"/>
              <a:buAutoNum type="arabicPeriod"/>
            </a:pPr>
            <a:endParaRPr lang="pt-BR" b="1" dirty="0" smtClean="0"/>
          </a:p>
          <a:p>
            <a:pPr marL="514350" indent="-514350" algn="just">
              <a:buAutoNum type="arabicPeriod"/>
            </a:pPr>
            <a:endParaRPr lang="pt-BR" dirty="0" smtClean="0"/>
          </a:p>
          <a:p>
            <a:pPr marL="514350" indent="-514350" algn="just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OPORTUNIDADE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MERCADO DE CAPITAIS NA AGENDA DO GOVERNO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t-BR" sz="3200" b="1" dirty="0" smtClean="0"/>
          </a:p>
          <a:p>
            <a:pPr marL="457200" lvl="1" indent="0" algn="just">
              <a:buNone/>
            </a:pPr>
            <a:r>
              <a:rPr lang="pt-BR" sz="3200" b="1" dirty="0" smtClean="0"/>
              <a:t>a. Redução </a:t>
            </a:r>
            <a:r>
              <a:rPr lang="pt-BR" sz="3200" b="1" dirty="0"/>
              <a:t>da taxa de juros</a:t>
            </a:r>
            <a:r>
              <a:rPr lang="pt-BR" sz="3200" b="1" dirty="0" smtClean="0"/>
              <a:t>;</a:t>
            </a:r>
          </a:p>
          <a:p>
            <a:pPr marL="457200" lvl="1" indent="0">
              <a:buNone/>
            </a:pPr>
            <a:r>
              <a:rPr lang="pt-BR" sz="3200" b="1" dirty="0" smtClean="0"/>
              <a:t>b. Nova </a:t>
            </a:r>
            <a:r>
              <a:rPr lang="pt-BR" sz="3200" b="1" dirty="0"/>
              <a:t>tributação dos títulos de divida privada; isenção para estrangeiros e debentures de infraestrutura  inclusive pessoas </a:t>
            </a:r>
            <a:r>
              <a:rPr lang="pt-BR" sz="3200" b="1" dirty="0" smtClean="0"/>
              <a:t>físicas, </a:t>
            </a:r>
            <a:r>
              <a:rPr lang="pt-BR" sz="3200" b="1" dirty="0" err="1" smtClean="0"/>
              <a:t>FIDCs</a:t>
            </a:r>
            <a:r>
              <a:rPr lang="pt-BR" sz="3200" b="1" dirty="0" smtClean="0"/>
              <a:t>;</a:t>
            </a:r>
            <a:endParaRPr lang="pt-BR" sz="3200" b="1" dirty="0"/>
          </a:p>
          <a:p>
            <a:pPr marL="457200" lvl="1" indent="0" algn="just">
              <a:buNone/>
            </a:pPr>
            <a:r>
              <a:rPr lang="pt-BR" sz="3200" b="1" dirty="0" smtClean="0"/>
              <a:t>c. BNDES em sinergia com mercado de capitais;</a:t>
            </a:r>
            <a:endParaRPr lang="pt-BR" sz="3200" b="1" dirty="0"/>
          </a:p>
          <a:p>
            <a:pPr marL="457200" lvl="1" indent="0">
              <a:buNone/>
            </a:pPr>
            <a:r>
              <a:rPr lang="pt-BR" sz="3200" b="1" dirty="0" smtClean="0"/>
              <a:t>d. Comunicado </a:t>
            </a:r>
            <a:r>
              <a:rPr lang="pt-BR" sz="3200" b="1" dirty="0"/>
              <a:t>da CVM  (</a:t>
            </a:r>
            <a:r>
              <a:rPr lang="pt-BR" sz="3200" b="1" dirty="0" smtClean="0"/>
              <a:t>23/11/2012)</a:t>
            </a:r>
            <a:endParaRPr lang="pt-BR" sz="3200" b="1" dirty="0"/>
          </a:p>
          <a:p>
            <a:pPr lvl="1"/>
            <a:endParaRPr lang="pt-BR" sz="3200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ALGUNS DESAFIOS A SEREM </a:t>
            </a:r>
            <a:r>
              <a:rPr lang="pt-BR" sz="3200" b="1" dirty="0"/>
              <a:t>SUPERADOS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pt-BR" b="1" dirty="0" smtClean="0"/>
              <a:t>Custos elevados de preparação para acesso ao mercado de capitais e de manutenção de companhias abertas;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pt-BR" b="1" dirty="0" smtClean="0"/>
              <a:t>Melhorar a informação, orientação e educação financeira de investidores, empresários e dirigentes de empresas visando otimizar uso do mercado de capitais;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pt-BR" b="1" dirty="0" smtClean="0"/>
              <a:t>Participação de um maior número de instituições financeiras, intermediários e prestadores de serviços na </a:t>
            </a:r>
            <a:r>
              <a:rPr lang="pt-BR" b="1" dirty="0" err="1" smtClean="0"/>
              <a:t>originação</a:t>
            </a:r>
            <a:r>
              <a:rPr lang="pt-BR" b="1" dirty="0"/>
              <a:t> </a:t>
            </a:r>
            <a:r>
              <a:rPr lang="pt-BR" b="1" dirty="0" smtClean="0"/>
              <a:t>e distribuição de instrumentos do mercado de capitais, aumentando o acesso das empresas e investidores ao mercado.</a:t>
            </a:r>
          </a:p>
          <a:p>
            <a:pPr marL="514350" indent="-514350" algn="just">
              <a:buAutoNum type="arabicPeriod"/>
            </a:pPr>
            <a:endParaRPr lang="pt-BR" dirty="0" smtClean="0"/>
          </a:p>
          <a:p>
            <a:pPr marL="514350" indent="-514350" algn="just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PROPOSTAS   </a:t>
            </a:r>
            <a:endParaRPr lang="pt-BR" sz="3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670253"/>
              </p:ext>
            </p:extLst>
          </p:nvPr>
        </p:nvGraphicFramePr>
        <p:xfrm>
          <a:off x="683568" y="836712"/>
          <a:ext cx="7920880" cy="578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992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ORIGEM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FOCO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6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IBMEC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Desenvolvimento do mercado de capitais, incluindo ações e títulos  de dívida</a:t>
                      </a:r>
                      <a:r>
                        <a:rPr lang="pt-BR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;</a:t>
                      </a:r>
                      <a:r>
                        <a:rPr lang="pt-BR" sz="18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(PDMC 2002)</a:t>
                      </a:r>
                      <a:endParaRPr lang="pt-BR" sz="18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Núcleos</a:t>
                      </a:r>
                      <a:r>
                        <a:rPr lang="pt-BR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Regionais de Mercado de Capitais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ysClr val="windowText" lastClr="000000"/>
                          </a:solidFill>
                          <a:effectLst/>
                        </a:rPr>
                        <a:t>Grupo de Trabalho PAC_PME</a:t>
                      </a:r>
                      <a:endParaRPr lang="pt-BR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IPOs</a:t>
                      </a: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 Pequenas e médias empresas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ysClr val="windowText" lastClr="000000"/>
                          </a:solidFill>
                          <a:effectLst/>
                        </a:rPr>
                        <a:t>Comitê de Técnico de Ofertas Menores </a:t>
                      </a:r>
                      <a:endParaRPr lang="pt-BR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Financiamento de Pequenas e Médias Empresas  no mercado de </a:t>
                      </a:r>
                      <a:r>
                        <a:rPr lang="pt-BR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ações (previsão de propostas março 2013)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ysClr val="windowText" lastClr="000000"/>
                          </a:solidFill>
                          <a:effectLst/>
                        </a:rPr>
                        <a:t>IEDI –Instituto TALENTO BRASIL </a:t>
                      </a:r>
                      <a:endParaRPr lang="pt-BR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Mercado de Renda </a:t>
                      </a:r>
                      <a:r>
                        <a:rPr lang="pt-BR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Fixa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ysClr val="windowText" lastClr="000000"/>
                          </a:solidFill>
                          <a:effectLst/>
                        </a:rPr>
                        <a:t>ANBIMA</a:t>
                      </a:r>
                      <a:endParaRPr lang="pt-BR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Novo Mercado de Renda da Fixa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ysClr val="windowText" lastClr="000000"/>
                          </a:solidFill>
                          <a:effectLst/>
                        </a:rPr>
                        <a:t>CETIP</a:t>
                      </a:r>
                      <a:endParaRPr lang="pt-BR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Mercado </a:t>
                      </a:r>
                      <a:r>
                        <a:rPr lang="pt-BR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de </a:t>
                      </a:r>
                      <a:r>
                        <a:rPr lang="pt-BR" sz="18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Renda Fixa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MERCADOS DE AÇÕES E DIVIDA CORPORATIVA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pt-BR" b="1" dirty="0" smtClean="0"/>
              <a:t>Informação</a:t>
            </a:r>
            <a:r>
              <a:rPr lang="pt-BR" b="1" dirty="0"/>
              <a:t>, orientação e educação financeira num contexto de taxas de juros mais baixas:</a:t>
            </a:r>
          </a:p>
          <a:p>
            <a:pPr marL="400050" lvl="1" indent="0" algn="just">
              <a:buNone/>
            </a:pPr>
            <a:r>
              <a:rPr lang="pt-BR" b="1" dirty="0"/>
              <a:t>a. Investidores – diversificação de carteiras e maior compreensão de riscos/retorno; </a:t>
            </a:r>
            <a:r>
              <a:rPr lang="pt-BR" b="1" dirty="0" smtClean="0"/>
              <a:t>a </a:t>
            </a:r>
            <a:r>
              <a:rPr lang="pt-BR" b="1" dirty="0"/>
              <a:t>educação financeira de investidores já é objeto de </a:t>
            </a:r>
            <a:r>
              <a:rPr lang="pt-BR" b="1" dirty="0" smtClean="0"/>
              <a:t>várias iniciativas mas </a:t>
            </a:r>
            <a:r>
              <a:rPr lang="pt-BR" b="1" dirty="0"/>
              <a:t>longo caminho a </a:t>
            </a:r>
            <a:r>
              <a:rPr lang="pt-BR" b="1" dirty="0" smtClean="0"/>
              <a:t>percorrer;</a:t>
            </a:r>
            <a:endParaRPr lang="pt-BR" b="1" dirty="0"/>
          </a:p>
          <a:p>
            <a:pPr marL="400050" lvl="1" indent="0" algn="just">
              <a:buNone/>
            </a:pPr>
            <a:r>
              <a:rPr lang="pt-BR" b="1" dirty="0"/>
              <a:t>b. Empresários/dirigentes de empresas – novas estratégias de gestão financeira e oportunidades de financiamento do mercado de capitais; </a:t>
            </a:r>
            <a:r>
              <a:rPr lang="pt-BR" b="1" dirty="0" smtClean="0"/>
              <a:t>existem poucas </a:t>
            </a:r>
            <a:r>
              <a:rPr lang="pt-BR" b="1" dirty="0"/>
              <a:t>iniciativas; deve </a:t>
            </a:r>
            <a:r>
              <a:rPr lang="pt-BR" b="1" dirty="0" smtClean="0"/>
              <a:t>ser prioritário.</a:t>
            </a:r>
            <a:endParaRPr lang="pt-BR" b="1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MERCADOS DE AÇÕES E DIVIDA CORPORATIVA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 smtClean="0"/>
              <a:t>2.  Regulação: prioridades</a:t>
            </a:r>
          </a:p>
          <a:p>
            <a:pPr marL="514350" lvl="1" indent="-514350" algn="just">
              <a:buFont typeface="+mj-lt"/>
              <a:buAutoNum type="alphaLcPeriod"/>
            </a:pPr>
            <a:r>
              <a:rPr lang="pt-BR" sz="2600" b="1" dirty="0" smtClean="0"/>
              <a:t>Simplificação</a:t>
            </a:r>
            <a:r>
              <a:rPr lang="pt-BR" sz="2600" b="1" dirty="0"/>
              <a:t>, redução </a:t>
            </a:r>
            <a:r>
              <a:rPr lang="pt-BR" sz="2600" b="1" dirty="0" smtClean="0"/>
              <a:t>de  burocracia  e custos  para IPO, emissões de ações e divida,  sem comprometer percepção de risco de investidores que poderia elevar prêmios de risco e custo do capital;</a:t>
            </a:r>
          </a:p>
          <a:p>
            <a:pPr marL="514350" lvl="1" indent="-514350" algn="just">
              <a:buFont typeface="+mj-lt"/>
              <a:buAutoNum type="alphaLcPeriod"/>
            </a:pPr>
            <a:r>
              <a:rPr lang="pt-BR" sz="2600" b="1" dirty="0" smtClean="0"/>
              <a:t>Redução de custos de publicação: flexibilização </a:t>
            </a:r>
            <a:r>
              <a:rPr lang="pt-BR" sz="2600" b="1" dirty="0"/>
              <a:t>da obrigatoriedade da publicação </a:t>
            </a:r>
            <a:r>
              <a:rPr lang="pt-BR" sz="2600" b="1" dirty="0" smtClean="0"/>
              <a:t>de balanços e outras informações  </a:t>
            </a:r>
            <a:r>
              <a:rPr lang="pt-BR" sz="2600" b="1" dirty="0"/>
              <a:t>no </a:t>
            </a:r>
            <a:r>
              <a:rPr lang="pt-BR" sz="2600" b="1" dirty="0" smtClean="0"/>
              <a:t>Diário Oficial;</a:t>
            </a:r>
          </a:p>
          <a:p>
            <a:pPr marL="514350" lvl="1" indent="-514350" algn="just">
              <a:buFont typeface="+mj-lt"/>
              <a:buAutoNum type="alphaLcPeriod"/>
            </a:pPr>
            <a:r>
              <a:rPr lang="pt-BR" sz="2600" b="1" dirty="0" smtClean="0"/>
              <a:t>Agilidade nas emissões:  buscar prazos de execução das     emissões </a:t>
            </a:r>
            <a:r>
              <a:rPr lang="pt-BR" sz="2600" b="1" dirty="0"/>
              <a:t>de ações ou </a:t>
            </a:r>
            <a:r>
              <a:rPr lang="pt-BR" sz="2600" b="1" dirty="0" smtClean="0"/>
              <a:t> </a:t>
            </a:r>
            <a:r>
              <a:rPr lang="pt-BR" sz="2600" b="1" dirty="0"/>
              <a:t>títulos </a:t>
            </a:r>
            <a:r>
              <a:rPr lang="pt-BR" sz="2600" b="1" dirty="0" smtClean="0"/>
              <a:t>de dívida compatíveis com     aproveitamento   de janelas de oportunidade de mercado.   </a:t>
            </a:r>
            <a:endParaRPr lang="pt-BR" sz="2600" dirty="0"/>
          </a:p>
          <a:p>
            <a:pPr marL="514350" indent="-514350">
              <a:buFont typeface="+mj-lt"/>
              <a:buAutoNum type="alphaLcPeriod"/>
            </a:pP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MERCADO DE AÇÕES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b="1" dirty="0" smtClean="0"/>
              <a:t>3. Tributação </a:t>
            </a:r>
          </a:p>
          <a:p>
            <a:pPr marL="514350" lvl="0" indent="-514350" algn="just">
              <a:buFont typeface="+mj-lt"/>
              <a:buAutoNum type="alphaLcPeriod"/>
            </a:pPr>
            <a:r>
              <a:rPr lang="pt-BR" sz="3000" b="1" dirty="0" smtClean="0"/>
              <a:t>Isonomia </a:t>
            </a:r>
            <a:r>
              <a:rPr lang="pt-BR" sz="3000" b="1" dirty="0"/>
              <a:t>na tributação de ações e do mercado imobiliário, possibilitando a recomposição de carteiras de ações sem incidência do imposto de renda,  com diferimento da cobrança do imposto  para o momento da realização financeira da </a:t>
            </a:r>
            <a:r>
              <a:rPr lang="pt-BR" sz="3000" b="1" dirty="0" smtClean="0"/>
              <a:t>carteira;</a:t>
            </a:r>
          </a:p>
          <a:p>
            <a:pPr marL="514350" lvl="0" indent="-514350" algn="just">
              <a:buFont typeface="+mj-lt"/>
              <a:buAutoNum type="alphaLcPeriod"/>
            </a:pPr>
            <a:r>
              <a:rPr lang="pt-BR" sz="3000" b="1" dirty="0" smtClean="0"/>
              <a:t>Equalização </a:t>
            </a:r>
            <a:r>
              <a:rPr lang="pt-BR" sz="3000" b="1" dirty="0"/>
              <a:t>da tributação de investidores estrangeiros que investem diretamente em  bolsa e para os que investem em fundos mútuos de investimento;</a:t>
            </a:r>
          </a:p>
          <a:p>
            <a:pPr marL="0" lvl="0" indent="0">
              <a:buNone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MERCADO DE AÇÕES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buFont typeface="+mj-lt"/>
              <a:buAutoNum type="alphaLcPeriod" startAt="3"/>
            </a:pPr>
            <a:r>
              <a:rPr lang="pt-BR" b="1" dirty="0" smtClean="0"/>
              <a:t>Mudança </a:t>
            </a:r>
            <a:r>
              <a:rPr lang="pt-BR" b="1" dirty="0"/>
              <a:t>na tributação do investimento de longo prazo para </a:t>
            </a:r>
            <a:r>
              <a:rPr lang="pt-BR" b="1" dirty="0" smtClean="0"/>
              <a:t>os  </a:t>
            </a:r>
            <a:r>
              <a:rPr lang="pt-BR" b="1" dirty="0" err="1"/>
              <a:t>FIEEs</a:t>
            </a:r>
            <a:r>
              <a:rPr lang="pt-BR" b="1" dirty="0"/>
              <a:t> </a:t>
            </a:r>
            <a:r>
              <a:rPr lang="pt-BR" b="1" dirty="0" smtClean="0"/>
              <a:t>(Empresas emergentes) </a:t>
            </a:r>
            <a:r>
              <a:rPr lang="pt-BR" b="1" dirty="0"/>
              <a:t>e </a:t>
            </a:r>
            <a:r>
              <a:rPr lang="pt-BR" b="1" dirty="0" err="1"/>
              <a:t>FIPs</a:t>
            </a:r>
            <a:r>
              <a:rPr lang="pt-BR" b="1" dirty="0"/>
              <a:t> (Fundos de Investimento e Participações</a:t>
            </a:r>
            <a:r>
              <a:rPr lang="pt-BR" b="1" dirty="0" smtClean="0"/>
              <a:t>): adoção de alíquotas regressivas em função do prazo de desinvestimento;</a:t>
            </a:r>
          </a:p>
          <a:p>
            <a:pPr marL="514350" lvl="0" indent="-514350">
              <a:buFont typeface="+mj-lt"/>
              <a:buAutoNum type="alphaLcPeriod" startAt="3"/>
            </a:pPr>
            <a:endParaRPr lang="pt-BR" b="1" dirty="0"/>
          </a:p>
          <a:p>
            <a:pPr marL="514350" lvl="0" indent="-514350" algn="just">
              <a:buFont typeface="+mj-lt"/>
              <a:buAutoNum type="alphaLcPeriod" startAt="3"/>
            </a:pPr>
            <a:r>
              <a:rPr lang="pt-BR" b="1" dirty="0" smtClean="0"/>
              <a:t>Crédito </a:t>
            </a:r>
            <a:r>
              <a:rPr lang="pt-BR" b="1" dirty="0"/>
              <a:t>tributário para cobertura de custos de IPO para </a:t>
            </a:r>
            <a:r>
              <a:rPr lang="pt-BR" b="1" dirty="0" err="1"/>
              <a:t>PMEs</a:t>
            </a:r>
            <a:r>
              <a:rPr lang="pt-BR" b="1" dirty="0"/>
              <a:t>,  e isenção para investidores em ações de </a:t>
            </a:r>
            <a:r>
              <a:rPr lang="pt-BR" b="1" dirty="0" err="1"/>
              <a:t>PMEs</a:t>
            </a:r>
            <a:r>
              <a:rPr lang="pt-BR" b="1" dirty="0"/>
              <a:t>;</a:t>
            </a:r>
          </a:p>
          <a:p>
            <a:pPr marL="0" lvl="0" indent="0">
              <a:buNone/>
            </a:pPr>
            <a:r>
              <a:rPr lang="pt-BR" b="1" dirty="0"/>
              <a:t>     </a:t>
            </a:r>
          </a:p>
          <a:p>
            <a:pPr marL="0" indent="0">
              <a:buNone/>
            </a:pPr>
            <a:r>
              <a:rPr lang="pt-BR" b="1" dirty="0"/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MERCADO DE DIVIDA CORPORATIVA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4006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pt-BR" sz="2800" b="1" dirty="0" smtClean="0"/>
              <a:t>Financiamento de infraestrutura: </a:t>
            </a:r>
          </a:p>
          <a:p>
            <a:pPr marL="0" indent="0" algn="just">
              <a:buNone/>
            </a:pPr>
            <a:r>
              <a:rPr lang="pt-BR" sz="2800" b="1" dirty="0" smtClean="0"/>
              <a:t>Liberação de taxas </a:t>
            </a:r>
            <a:r>
              <a:rPr lang="pt-BR" sz="2800" b="1" dirty="0"/>
              <a:t>de retorno dos projetos de concessão de serviços públicos à iniciativa privada </a:t>
            </a:r>
            <a:r>
              <a:rPr lang="pt-BR" sz="2800" b="1" dirty="0" smtClean="0"/>
              <a:t>permite maior participação do mercado de dívida corporativa e reduz comprometimento de recursos do BNDES e do Tesouro;</a:t>
            </a:r>
          </a:p>
          <a:p>
            <a:pPr marL="0" indent="0">
              <a:buNone/>
            </a:pPr>
            <a:r>
              <a:rPr lang="pt-BR" sz="2800" b="1" dirty="0"/>
              <a:t>2. BNDES - atuação em sinergia com mercado de capitais: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pt-BR" sz="2800" b="1" dirty="0" smtClean="0"/>
              <a:t>Financiamento </a:t>
            </a:r>
            <a:r>
              <a:rPr lang="pt-BR" sz="2800" b="1" dirty="0"/>
              <a:t>de projetos de infraestrutura: taxas de debentures próximas às taxas do BNDES permitem realizar parte significativa dos financiamentos em debentures, a  taxas de mercado, com compartilhamento de garantias  e promoção de liquidez;</a:t>
            </a:r>
          </a:p>
          <a:p>
            <a:pPr marL="400050" lvl="1" indent="0" algn="just">
              <a:buNone/>
            </a:pP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516" y="112474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b</a:t>
            </a:r>
            <a:r>
              <a:rPr lang="pt-BR" sz="2800" b="1" dirty="0"/>
              <a:t>. Sempre que possível condicionar apoio financeiro  a   compromisso de abertura de capital;</a:t>
            </a:r>
          </a:p>
          <a:p>
            <a:pPr algn="just"/>
            <a:r>
              <a:rPr lang="pt-BR" sz="2800" b="1" dirty="0"/>
              <a:t>c. Emitir debentures próprias:  promover padronização e alongamento de prazos e desindexação do  CDI</a:t>
            </a:r>
            <a:r>
              <a:rPr lang="pt-BR" sz="2800" b="1" dirty="0" smtClean="0"/>
              <a:t>.</a:t>
            </a:r>
            <a:endParaRPr lang="pt-BR" sz="2800" b="1" dirty="0"/>
          </a:p>
          <a:p>
            <a:r>
              <a:rPr lang="pt-BR" sz="2800" b="1" dirty="0" smtClean="0"/>
              <a:t>d. </a:t>
            </a:r>
            <a:r>
              <a:rPr lang="pt-BR" sz="2800" b="1" dirty="0"/>
              <a:t>Participação no Fundo de  Apoio a Liquidez previsto no  NMRF da ANBIMA </a:t>
            </a:r>
            <a:endParaRPr lang="pt-BR" sz="2800" b="1" dirty="0" smtClean="0"/>
          </a:p>
          <a:p>
            <a:endParaRPr lang="pt-BR" sz="2800" b="1" dirty="0"/>
          </a:p>
          <a:p>
            <a:r>
              <a:rPr lang="pt-BR" sz="2800" b="1" dirty="0"/>
              <a:t>3. Flexibilizar ICVM 476: eliminar limitação do numero de investidores qualificados  a serem contatados e que possam adquirir os papeis</a:t>
            </a:r>
          </a:p>
          <a:p>
            <a:endParaRPr lang="pt-BR" sz="2800" b="1" dirty="0"/>
          </a:p>
          <a:p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>
                <a:latin typeface="+mj-lt"/>
                <a:ea typeface="+mj-ea"/>
                <a:cs typeface="+mj-cs"/>
              </a:rPr>
              <a:t>MERCADO DE DIVIDA CORPORATIVA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MERCADO DE </a:t>
            </a:r>
            <a:r>
              <a:rPr lang="pt-BR" sz="3200" b="1" dirty="0" smtClean="0"/>
              <a:t>DÍVIDA </a:t>
            </a:r>
            <a:r>
              <a:rPr lang="pt-BR" sz="3200" b="1" dirty="0"/>
              <a:t>CORPORATIVA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4. </a:t>
            </a:r>
            <a:r>
              <a:rPr lang="pt-BR" sz="2800" b="1" dirty="0"/>
              <a:t>Implementar demais propostas do NMRF da ANBIMA especialmente aquelas focadas na liquidez do mercado </a:t>
            </a:r>
            <a:r>
              <a:rPr lang="pt-BR" sz="2800" b="1" dirty="0" smtClean="0"/>
              <a:t>secundário:</a:t>
            </a:r>
          </a:p>
          <a:p>
            <a:pPr marL="0" indent="0">
              <a:buNone/>
            </a:pPr>
            <a:r>
              <a:rPr lang="pt-BR" sz="2800" b="1" dirty="0"/>
              <a:t>	</a:t>
            </a:r>
            <a:r>
              <a:rPr lang="pt-BR" sz="2800" b="1" dirty="0" smtClean="0"/>
              <a:t>a. padronização </a:t>
            </a:r>
            <a:r>
              <a:rPr lang="pt-BR" sz="2800" b="1" dirty="0"/>
              <a:t>de </a:t>
            </a:r>
            <a:r>
              <a:rPr lang="pt-BR" sz="2800" b="1" dirty="0" smtClean="0"/>
              <a:t>contratos</a:t>
            </a:r>
          </a:p>
          <a:p>
            <a:pPr marL="0" indent="0">
              <a:buNone/>
            </a:pPr>
            <a:r>
              <a:rPr lang="pt-BR" sz="2800" b="1" dirty="0"/>
              <a:t>	</a:t>
            </a:r>
            <a:r>
              <a:rPr lang="pt-BR" sz="2800" b="1" dirty="0" smtClean="0"/>
              <a:t>b. baixos </a:t>
            </a:r>
            <a:r>
              <a:rPr lang="pt-BR" sz="2800" b="1" dirty="0"/>
              <a:t>valores unitários de emissão e </a:t>
            </a:r>
            <a:r>
              <a:rPr lang="pt-BR" sz="2800" b="1" dirty="0" smtClean="0"/>
              <a:t>	</a:t>
            </a:r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      c. implantação </a:t>
            </a:r>
            <a:r>
              <a:rPr lang="pt-BR" sz="2800" b="1" dirty="0"/>
              <a:t>de fundos  de </a:t>
            </a:r>
            <a:r>
              <a:rPr lang="pt-BR" sz="2800" b="1" dirty="0" smtClean="0"/>
              <a:t>liquidez</a:t>
            </a: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5</a:t>
            </a:r>
            <a:r>
              <a:rPr lang="pt-BR" b="1" dirty="0"/>
              <a:t>. Criação de fundos de investimento de crédito privado com adequada gestão e diversificação de riscos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2800" b="1" dirty="0" smtClean="0"/>
              <a:t>Proposta do IBMEC:</a:t>
            </a:r>
            <a:br>
              <a:rPr lang="pt-BR" sz="2800" b="1" dirty="0" smtClean="0"/>
            </a:br>
            <a:r>
              <a:rPr lang="pt-BR" sz="2800" b="1" dirty="0" smtClean="0"/>
              <a:t>Estratégia Nacional de Acesso ao Mercado de Capitais 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Criação de núcleos regionais de mercado de capitais;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Regulamentação </a:t>
            </a:r>
            <a:r>
              <a:rPr lang="pt-BR" sz="2600" b="1" dirty="0"/>
              <a:t>da desconsideração da personalidade </a:t>
            </a:r>
            <a:r>
              <a:rPr lang="pt-BR" sz="2600" b="1" dirty="0" smtClean="0"/>
              <a:t>jurídica;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Novo </a:t>
            </a:r>
            <a:r>
              <a:rPr lang="pt-BR" sz="2600" b="1" dirty="0"/>
              <a:t>modelo previdenciário para novos </a:t>
            </a:r>
            <a:r>
              <a:rPr lang="pt-BR" sz="2600" b="1" dirty="0" smtClean="0"/>
              <a:t>trabalhadores;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Tributação de ações;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Equalização da tributação para investidores estrangeiros que investem em fundos de investimento;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Mudança </a:t>
            </a:r>
            <a:r>
              <a:rPr lang="pt-BR" sz="2600" b="1" dirty="0"/>
              <a:t>da tributação do investimento de longo prazo para o </a:t>
            </a:r>
            <a:r>
              <a:rPr lang="pt-BR" sz="2600" b="1" dirty="0" err="1"/>
              <a:t>FIEEs</a:t>
            </a:r>
            <a:r>
              <a:rPr lang="pt-BR" sz="2600" b="1" dirty="0"/>
              <a:t> e </a:t>
            </a:r>
            <a:r>
              <a:rPr lang="pt-BR" sz="2600" b="1" dirty="0" smtClean="0"/>
              <a:t>FIPS;</a:t>
            </a:r>
          </a:p>
          <a:p>
            <a:pPr marL="571500" indent="-514350" algn="just">
              <a:buFont typeface="+mj-lt"/>
              <a:buAutoNum type="arabicPeriod"/>
            </a:pPr>
            <a:r>
              <a:rPr lang="pt-BR" sz="2600" b="1" dirty="0" smtClean="0"/>
              <a:t>Flexibilização da obrigatoriedade da publicação de balanços  no DO.</a:t>
            </a:r>
            <a:endParaRPr lang="pt-BR" sz="26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OPORTUNIDADE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1" dirty="0"/>
              <a:t>MERCADO DE CAPITAIS NA AGENDA </a:t>
            </a:r>
            <a:r>
              <a:rPr lang="pt-BR" sz="2800" b="1" dirty="0" smtClean="0"/>
              <a:t>DO SETOR PRIVADO  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pt-BR" sz="3600" b="1" dirty="0" smtClean="0"/>
              <a:t>Novo </a:t>
            </a:r>
            <a:r>
              <a:rPr lang="pt-BR" sz="3600" b="1" dirty="0"/>
              <a:t>Mercado de Renda Fixa da </a:t>
            </a:r>
            <a:r>
              <a:rPr lang="pt-BR" sz="3600" b="1" dirty="0" smtClean="0"/>
              <a:t>ANBIMA;</a:t>
            </a:r>
          </a:p>
          <a:p>
            <a:pPr marL="1200150" lvl="1" indent="-742950">
              <a:buFont typeface="+mj-lt"/>
              <a:buAutoNum type="arabicPeriod"/>
            </a:pPr>
            <a:r>
              <a:rPr lang="pt-BR" sz="3600" b="1" dirty="0" smtClean="0"/>
              <a:t>CETIP</a:t>
            </a:r>
            <a:r>
              <a:rPr lang="pt-BR" sz="3600" b="1" dirty="0"/>
              <a:t>: propostas e  CETIP </a:t>
            </a:r>
            <a:r>
              <a:rPr lang="pt-BR" sz="3600" b="1" dirty="0" err="1" smtClean="0"/>
              <a:t>Trader</a:t>
            </a:r>
            <a:r>
              <a:rPr lang="pt-BR" sz="3600" b="1" dirty="0" smtClean="0"/>
              <a:t>;</a:t>
            </a:r>
          </a:p>
          <a:p>
            <a:pPr marL="1200150" lvl="1" indent="-742950">
              <a:buFont typeface="+mj-lt"/>
              <a:buAutoNum type="arabicPeriod"/>
            </a:pPr>
            <a:r>
              <a:rPr lang="pt-BR" sz="3600" b="1" dirty="0" smtClean="0"/>
              <a:t>IEDI  </a:t>
            </a:r>
            <a:r>
              <a:rPr lang="pt-BR" sz="3600" b="1" dirty="0"/>
              <a:t>e Instituto </a:t>
            </a:r>
            <a:r>
              <a:rPr lang="pt-BR" sz="3600" b="1" dirty="0" smtClean="0"/>
              <a:t>TALENTO: mercado de divida corporativa;</a:t>
            </a:r>
          </a:p>
          <a:p>
            <a:pPr marL="1200150" lvl="1" indent="-742950">
              <a:buFont typeface="+mj-lt"/>
              <a:buAutoNum type="arabicPeriod"/>
            </a:pPr>
            <a:r>
              <a:rPr lang="pt-BR" sz="3600" b="1" dirty="0" smtClean="0"/>
              <a:t>Mercado </a:t>
            </a:r>
            <a:r>
              <a:rPr lang="pt-BR" sz="3600" b="1" dirty="0"/>
              <a:t>de </a:t>
            </a:r>
            <a:r>
              <a:rPr lang="pt-BR" sz="3600" b="1" dirty="0" smtClean="0"/>
              <a:t>Acesso:   </a:t>
            </a:r>
            <a:r>
              <a:rPr lang="pt-BR" sz="3600" b="1" dirty="0"/>
              <a:t>BOVESPA MAIS</a:t>
            </a:r>
          </a:p>
          <a:p>
            <a:pPr marL="1657350" lvl="2" indent="-742950">
              <a:buFont typeface="+mj-lt"/>
              <a:buAutoNum type="alphaLcPeriod"/>
            </a:pPr>
            <a:r>
              <a:rPr lang="pt-BR" sz="3600" b="1" dirty="0"/>
              <a:t>Grupo de Pequenas Ofertas: BM&amp;FBOVESPA, CVM, ABDI,BNDES, IBMEC</a:t>
            </a:r>
          </a:p>
          <a:p>
            <a:pPr marL="1657350" lvl="2" indent="-742950">
              <a:buFont typeface="+mj-lt"/>
              <a:buAutoNum type="alphaLcPeriod"/>
            </a:pPr>
            <a:r>
              <a:rPr lang="pt-BR" sz="3600" b="1" dirty="0"/>
              <a:t>Grupo  PAC </a:t>
            </a:r>
            <a:r>
              <a:rPr lang="pt-BR" sz="3600" b="1" dirty="0" smtClean="0"/>
              <a:t>PME</a:t>
            </a:r>
            <a:endParaRPr lang="pt-BR" sz="3600" b="1" dirty="0"/>
          </a:p>
          <a:p>
            <a:pPr marL="1200150" lvl="1" indent="-742950">
              <a:buFont typeface="+mj-lt"/>
              <a:buAutoNum type="arabicPeriod"/>
            </a:pPr>
            <a:r>
              <a:rPr lang="pt-BR" sz="3600" b="1" dirty="0"/>
              <a:t>Propostas do PDMC- </a:t>
            </a:r>
            <a:r>
              <a:rPr lang="pt-BR" sz="3600" b="1" dirty="0" smtClean="0"/>
              <a:t>IBMEC.</a:t>
            </a:r>
            <a:endParaRPr lang="pt-BR" sz="3600" b="1" dirty="0"/>
          </a:p>
          <a:p>
            <a:pPr marL="457200" lvl="1" indent="0">
              <a:buNone/>
            </a:pPr>
            <a:endParaRPr lang="pt-BR" sz="3600" b="1" dirty="0"/>
          </a:p>
          <a:p>
            <a:pPr marL="914400" lvl="2" indent="0">
              <a:buNone/>
            </a:pPr>
            <a:r>
              <a:rPr lang="pt-BR" sz="3000" b="1" dirty="0" smtClean="0"/>
              <a:t> </a:t>
            </a:r>
            <a:endParaRPr lang="pt-BR" sz="3000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73189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/>
              <a:t>OBRIGADO </a:t>
            </a:r>
            <a:endParaRPr lang="pt-BR" sz="3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3636-FD85-48F6-9378-D91F55F0342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5164</Words>
  <Application>Microsoft Office PowerPoint</Application>
  <PresentationFormat>Apresentação na tela (4:3)</PresentationFormat>
  <Paragraphs>899</Paragraphs>
  <Slides>90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90</vt:i4>
      </vt:variant>
    </vt:vector>
  </HeadingPairs>
  <TitlesOfParts>
    <vt:vector size="91" baseType="lpstr">
      <vt:lpstr>Tema do Office</vt:lpstr>
      <vt:lpstr>Apresentação do PowerPoint</vt:lpstr>
      <vt:lpstr>INDICE</vt:lpstr>
      <vt:lpstr>Apresentação do PowerPoint</vt:lpstr>
      <vt:lpstr>1. OBJETIVOS E FOCO </vt:lpstr>
      <vt:lpstr>Apresentação do PowerPoint</vt:lpstr>
      <vt:lpstr> MERCADO DE CAPITAIS E O FINANCIAMENTO DAS EMPRESAS </vt:lpstr>
      <vt:lpstr>MERCADO DE CAPITAIS E O FINANCIAMENTO DE  INFRAESTRUTURA </vt:lpstr>
      <vt:lpstr>OPORTUNIDADE  MERCADO DE CAPITAIS NA AGENDA DO GOVERNO </vt:lpstr>
      <vt:lpstr>OPORTUNIDADE  MERCADO DE CAPITAIS NA AGENDA DO SETOR PRIVADO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60% DO EXIGÍVEL DAS PMEs (195,3/325,6)  PROVEM DE CRÉDITO DE RECURSOS LIVRES COM TAXAS MAIS ELEVADAS; 40% TEM TAXAS FAVORECIDAS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2006/2007:  CICLO RECORDE DE  IPOs</vt:lpstr>
      <vt:lpstr>Apresentação do PowerPoint</vt:lpstr>
      <vt:lpstr>Apresentação do PowerPoint</vt:lpstr>
      <vt:lpstr>Apresentação do PowerPoint</vt:lpstr>
      <vt:lpstr>CICLO DE IPOs 2006/2007 ALGUMAS CONCLUSÕES </vt:lpstr>
      <vt:lpstr>CICLO DE IPOs 2006/2007 ALGUMAS CONCLUSÕES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INVESTIDORES INSTITUCIONAIS: PREFERENCIA POR TITULOS PUBLICOS PEQUENA PARCELA EM RENDA VARIAVEL E DÍVIDA CORPORATIVA</vt:lpstr>
      <vt:lpstr>Apresentação do PowerPoint</vt:lpstr>
      <vt:lpstr>Apresentação do PowerPoint</vt:lpstr>
      <vt:lpstr>INVESTIDORES  PESSOA FÍSICA:  BASE É PEQUENA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limitantes do acesso das empresas ao mercado de capitais </vt:lpstr>
      <vt:lpstr>Fatores limitantes do acesso das empresas ao mercado de capitais </vt:lpstr>
      <vt:lpstr>Fatores limitantes do acesso das empresas ao mercado de capitais </vt:lpstr>
      <vt:lpstr>Fatores limitantes do acesso das empresas ao mercado de capitais </vt:lpstr>
      <vt:lpstr>Fatores limitantes do acesso das empresas ao mercado de capitais </vt:lpstr>
      <vt:lpstr>Fatores limitantes do acesso das empresas ao mercado de capitais </vt:lpstr>
      <vt:lpstr>Fatores limitantes do acesso das empresas ao mercado de capitais </vt:lpstr>
      <vt:lpstr>Fatores limitantes do acesso das empresas ao mercado de capitais </vt:lpstr>
      <vt:lpstr>Apresentação do PowerPoint</vt:lpstr>
      <vt:lpstr>EVOLUÇÃO RECENTE:  ALGUNS FATORES LIMITANTES COMEÇAM A SER SUPERADOS   </vt:lpstr>
      <vt:lpstr>Apresentação do PowerPoint</vt:lpstr>
      <vt:lpstr>ICVM476/2009: PARTICIPAÇAO DE SAs FECHADAS NO MERCADO DE DÍVIDA:  EM 2012 ESSAS EMPRESAS  JÁ REPRESENTAM 2/3 DAS EMISSÕES   </vt:lpstr>
      <vt:lpstr>ALÉM DE DEBÊNTURES, OUTROS INSTRUMENTOS MOSTRAM  CRESCENTE PARTICIPAÇÃO DAS EMPRESAS  NO MERCADO DE DÍVIDA CORPORATIVA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RECENTE:  ALGUNS FATORES LIMITANTES COMEÇAM A SER SUPERADOS   </vt:lpstr>
      <vt:lpstr>Apresentação do PowerPoint</vt:lpstr>
      <vt:lpstr>Apresentação do PowerPoint</vt:lpstr>
      <vt:lpstr>Apresentação do PowerPoint</vt:lpstr>
      <vt:lpstr>ALGUNS DESAFIOS A SEREM SUPERADOS </vt:lpstr>
      <vt:lpstr>ALGUNS DESAFIOS A SEREM SUPERADOS </vt:lpstr>
      <vt:lpstr>PROPOSTAS   </vt:lpstr>
      <vt:lpstr>MERCADOS DE AÇÕES E DIVIDA CORPORATIVA</vt:lpstr>
      <vt:lpstr>MERCADOS DE AÇÕES E DIVIDA CORPORATIVA</vt:lpstr>
      <vt:lpstr>MERCADO DE AÇÕES</vt:lpstr>
      <vt:lpstr>MERCADO DE AÇÕES</vt:lpstr>
      <vt:lpstr>MERCADO DE DIVIDA CORPORATIVA</vt:lpstr>
      <vt:lpstr>Apresentação do PowerPoint</vt:lpstr>
      <vt:lpstr>MERCADO DE DÍVIDA CORPORATIVA</vt:lpstr>
      <vt:lpstr>Proposta do IBMEC: Estratégia Nacional de Acesso ao Mercado de Capitais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Lauro</dc:creator>
  <cp:lastModifiedBy>Lauro</cp:lastModifiedBy>
  <cp:revision>261</cp:revision>
  <dcterms:created xsi:type="dcterms:W3CDTF">2013-01-31T18:48:41Z</dcterms:created>
  <dcterms:modified xsi:type="dcterms:W3CDTF">2013-09-25T15:55:51Z</dcterms:modified>
</cp:coreProperties>
</file>