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367" r:id="rId3"/>
    <p:sldId id="368" r:id="rId4"/>
    <p:sldId id="361" r:id="rId5"/>
    <p:sldId id="363" r:id="rId6"/>
    <p:sldId id="364" r:id="rId7"/>
    <p:sldId id="365" r:id="rId8"/>
    <p:sldId id="366" r:id="rId9"/>
    <p:sldId id="373" r:id="rId10"/>
  </p:sldIdLst>
  <p:sldSz cx="9144000" cy="5143500" type="screen16x9"/>
  <p:notesSz cx="7099300" cy="102346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ato Vilela" initials="RV" lastIdx="1" clrIdx="0">
    <p:extLst>
      <p:ext uri="{19B8F6BF-5375-455C-9EA6-DF929625EA0E}">
        <p15:presenceInfo xmlns:p15="http://schemas.microsoft.com/office/powerpoint/2012/main" userId="2c0abafd6fe06d5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72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6" autoAdjust="0"/>
    <p:restoredTop sz="82361" autoAdjust="0"/>
  </p:normalViewPr>
  <p:slideViewPr>
    <p:cSldViewPr>
      <p:cViewPr varScale="1">
        <p:scale>
          <a:sx n="70" d="100"/>
          <a:sy n="70" d="100"/>
        </p:scale>
        <p:origin x="944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14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o%20Vilela\Dropbox%20(Satiro)\Dados%20ofertas%202004-2014\Dados%20ofertas%202004-2014\EM%20TRABALHO%20-%202004-2014%20-%20A&#231;&#245;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o%20Vilela\Dropbox%20(Satiro)\Dados%20ofertas%202004-2014\Dados%20ofertas%202004-2014\EM%20TRABALHO%20-%202004-2014%20-%20A&#231;&#245;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o%20Vilela\Dropbox%20(Satiro)\Dados%20ofertas%202004-2014\Dados%20ofertas%202004-2014\EM%20TRABALHO%20-%202004-2014%20-%20A&#231;&#245;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o%20Vilela\Dropbox%20(Satiro)\Dados%20ofertas%202004-2014\Dados%20ofertas%202004-2014\EM%20TRABALHO%20-%202004-2014%20-%20A&#231;&#245;es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enato%20Vilela\Dropbox%20(Satiro)\Dados%20ofertas%202004-2014\Dados%20ofertas%202004-2014\EM%20TRABALHO%20-%202004-2014%20-%20A&#231;&#245;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900286145832782E-2"/>
          <c:y val="1.9851439150804191E-2"/>
          <c:w val="0.9621993127147902"/>
          <c:h val="0.88526610070145462"/>
        </c:manualLayout>
      </c:layout>
      <c:barChart>
        <c:barDir val="col"/>
        <c:grouping val="clustered"/>
        <c:varyColors val="0"/>
        <c:ser>
          <c:idx val="0"/>
          <c:order val="0"/>
          <c:tx>
            <c:v>Emissão por ano</c:v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>
                    <a:latin typeface="Franklin Gothic Demi Cond" panose="020B07060304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'Rel-Debêntures'!$A$2:$A$13</c:f>
              <c:numCache>
                <c:formatCode>0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'Rel-Debêntures'!$B$2:$B$13</c:f>
              <c:numCache>
                <c:formatCode>General</c:formatCode>
                <c:ptCount val="12"/>
                <c:pt idx="0">
                  <c:v>36</c:v>
                </c:pt>
                <c:pt idx="1">
                  <c:v>62</c:v>
                </c:pt>
                <c:pt idx="2">
                  <c:v>71</c:v>
                </c:pt>
                <c:pt idx="3">
                  <c:v>65</c:v>
                </c:pt>
                <c:pt idx="4">
                  <c:v>48</c:v>
                </c:pt>
                <c:pt idx="5">
                  <c:v>27</c:v>
                </c:pt>
                <c:pt idx="6">
                  <c:v>31</c:v>
                </c:pt>
                <c:pt idx="7">
                  <c:v>12</c:v>
                </c:pt>
                <c:pt idx="8">
                  <c:v>286</c:v>
                </c:pt>
                <c:pt idx="9">
                  <c:v>98</c:v>
                </c:pt>
                <c:pt idx="10">
                  <c:v>106</c:v>
                </c:pt>
                <c:pt idx="11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7D-4D2F-BDE8-F6A8783C40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010624"/>
        <c:axId val="80016512"/>
      </c:barChart>
      <c:catAx>
        <c:axId val="80010624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Franklin Gothic Demi Cond" pitchFamily="34" charset="0"/>
              </a:defRPr>
            </a:pPr>
            <a:endParaRPr lang="pt-BR"/>
          </a:p>
        </c:txPr>
        <c:crossAx val="80016512"/>
        <c:crossesAt val="0"/>
        <c:auto val="1"/>
        <c:lblAlgn val="ctr"/>
        <c:lblOffset val="100"/>
        <c:noMultiLvlLbl val="0"/>
      </c:catAx>
      <c:valAx>
        <c:axId val="800165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80010624"/>
        <c:crosses val="autoZero"/>
        <c:crossBetween val="between"/>
      </c:valAx>
    </c:plotArea>
    <c:plotVisOnly val="1"/>
    <c:dispBlanksAs val="gap"/>
    <c:showDLblsOverMax val="0"/>
  </c:chart>
  <c:spPr>
    <a:ln w="3175">
      <a:noFill/>
      <a:prstDash val="sysDot"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0559623826323"/>
          <c:y val="2.2822645309941408E-2"/>
          <c:w val="0.9621993127147902"/>
          <c:h val="0.88526610070145462"/>
        </c:manualLayout>
      </c:layout>
      <c:barChart>
        <c:barDir val="col"/>
        <c:grouping val="clustered"/>
        <c:varyColors val="0"/>
        <c:ser>
          <c:idx val="0"/>
          <c:order val="0"/>
          <c:tx>
            <c:v>Emissão por ano</c:v>
          </c:tx>
          <c:spPr>
            <a:solidFill>
              <a:srgbClr val="C00000"/>
            </a:solidFill>
          </c:spPr>
          <c:invertIfNegative val="0"/>
          <c:dLbls>
            <c:dLbl>
              <c:idx val="7"/>
              <c:layout>
                <c:manualLayout>
                  <c:x val="-1.5287111207836982E-3"/>
                  <c:y val="-8.1093948498476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pt-BR" sz="1100" b="0" i="0" u="none" strike="noStrike" kern="1200" baseline="0">
                      <a:solidFill>
                        <a:schemeClr val="tx1"/>
                      </a:solidFill>
                      <a:latin typeface="Franklin Gothic Demi Cond" panose="020B070603040202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7DC-44BB-9D17-2CBCCBDBA9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pt-BR" sz="1100" b="0" i="0" u="none" strike="noStrike" kern="1200" baseline="0">
                    <a:solidFill>
                      <a:schemeClr val="bg1"/>
                    </a:solidFill>
                    <a:latin typeface="Franklin Gothic Demi Cond" panose="020B07060304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'Rel-Debêntures'!$D$2:$D$13</c:f>
              <c:numCache>
                <c:formatCode>0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'Rel-Debêntures'!$B$2:$B$13</c:f>
              <c:numCache>
                <c:formatCode>General</c:formatCode>
                <c:ptCount val="12"/>
                <c:pt idx="0">
                  <c:v>36</c:v>
                </c:pt>
                <c:pt idx="1">
                  <c:v>62</c:v>
                </c:pt>
                <c:pt idx="2">
                  <c:v>71</c:v>
                </c:pt>
                <c:pt idx="3">
                  <c:v>65</c:v>
                </c:pt>
                <c:pt idx="4">
                  <c:v>48</c:v>
                </c:pt>
                <c:pt idx="5">
                  <c:v>27</c:v>
                </c:pt>
                <c:pt idx="6">
                  <c:v>31</c:v>
                </c:pt>
                <c:pt idx="7">
                  <c:v>12</c:v>
                </c:pt>
                <c:pt idx="8">
                  <c:v>286</c:v>
                </c:pt>
                <c:pt idx="9">
                  <c:v>98</c:v>
                </c:pt>
                <c:pt idx="10">
                  <c:v>106</c:v>
                </c:pt>
                <c:pt idx="11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98-4FD9-803A-5288354AC4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2739640"/>
        <c:axId val="652737016"/>
      </c:barChart>
      <c:lineChart>
        <c:grouping val="standard"/>
        <c:varyColors val="0"/>
        <c:ser>
          <c:idx val="1"/>
          <c:order val="1"/>
          <c:tx>
            <c:strRef>
              <c:f>'Rel-Debêntures'!$E$1</c:f>
              <c:strCache>
                <c:ptCount val="1"/>
                <c:pt idx="0">
                  <c:v>Volume negociado</c:v>
                </c:pt>
              </c:strCache>
            </c:strRef>
          </c:tx>
          <c:spPr>
            <a:ln w="38100">
              <a:solidFill>
                <a:sysClr val="windowText" lastClr="000000"/>
              </a:solidFill>
            </a:ln>
          </c:spPr>
          <c:marker>
            <c:symbol val="none"/>
          </c:marker>
          <c:trendline>
            <c:spPr>
              <a:ln w="12700">
                <a:solidFill>
                  <a:schemeClr val="bg1">
                    <a:lumMod val="50000"/>
                  </a:schemeClr>
                </a:solidFill>
                <a:prstDash val="lgDash"/>
              </a:ln>
            </c:spPr>
            <c:trendlineType val="log"/>
            <c:dispRSqr val="0"/>
            <c:dispEq val="0"/>
          </c:trendline>
          <c:cat>
            <c:numRef>
              <c:f>'Rel-Debêntures'!$D$2:$D$13</c:f>
              <c:numCache>
                <c:formatCode>0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'Rel-Debêntures'!$E$2:$E$13</c:f>
              <c:numCache>
                <c:formatCode>_("R$"* #,##0.00_);_("R$"* \(#,##0.00\);_("R$"* "-"??_);_(@_)</c:formatCode>
                <c:ptCount val="12"/>
                <c:pt idx="0">
                  <c:v>8042083500</c:v>
                </c:pt>
                <c:pt idx="1">
                  <c:v>41011051059.459999</c:v>
                </c:pt>
                <c:pt idx="2">
                  <c:v>73196824040.200012</c:v>
                </c:pt>
                <c:pt idx="3">
                  <c:v>43706102552.57</c:v>
                </c:pt>
                <c:pt idx="4">
                  <c:v>24359948000</c:v>
                </c:pt>
                <c:pt idx="5">
                  <c:v>9430644740.5900002</c:v>
                </c:pt>
                <c:pt idx="6">
                  <c:v>62144956000</c:v>
                </c:pt>
                <c:pt idx="7">
                  <c:v>1972723830.75</c:v>
                </c:pt>
                <c:pt idx="8">
                  <c:v>106977059943.78</c:v>
                </c:pt>
                <c:pt idx="9">
                  <c:v>59635084000</c:v>
                </c:pt>
                <c:pt idx="10">
                  <c:v>94937375004.25</c:v>
                </c:pt>
                <c:pt idx="11">
                  <c:v>30008238402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998-4FD9-803A-5288354AC4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9110456"/>
        <c:axId val="699111440"/>
      </c:lineChart>
      <c:valAx>
        <c:axId val="652737016"/>
        <c:scaling>
          <c:orientation val="minMax"/>
        </c:scaling>
        <c:delete val="0"/>
        <c:axPos val="r"/>
        <c:majorGridlines/>
        <c:numFmt formatCode="General" sourceLinked="1"/>
        <c:majorTickMark val="out"/>
        <c:minorTickMark val="none"/>
        <c:tickLblPos val="none"/>
        <c:crossAx val="652739640"/>
        <c:crosses val="max"/>
        <c:crossBetween val="between"/>
      </c:valAx>
      <c:catAx>
        <c:axId val="652739640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 algn="ctr">
              <a:defRPr lang="pt-BR" sz="1400" b="0" i="0" u="none" strike="noStrike" kern="1200" baseline="0">
                <a:solidFill>
                  <a:schemeClr val="tx1"/>
                </a:solidFill>
                <a:latin typeface="Franklin Gothic Demi Cond" pitchFamily="34" charset="0"/>
                <a:ea typeface="+mn-ea"/>
                <a:cs typeface="+mn-cs"/>
              </a:defRPr>
            </a:pPr>
            <a:endParaRPr lang="pt-BR"/>
          </a:p>
        </c:txPr>
        <c:crossAx val="652737016"/>
        <c:crosses val="autoZero"/>
        <c:auto val="1"/>
        <c:lblAlgn val="ctr"/>
        <c:lblOffset val="100"/>
        <c:noMultiLvlLbl val="0"/>
      </c:catAx>
      <c:valAx>
        <c:axId val="699111440"/>
        <c:scaling>
          <c:orientation val="minMax"/>
        </c:scaling>
        <c:delete val="0"/>
        <c:axPos val="l"/>
        <c:numFmt formatCode="_(&quot;R$&quot;* #,##0.00_);_(&quot;R$&quot;* \(#,##0.00\);_(&quot;R$&quot;* &quot;-&quot;??_);_(@_)" sourceLinked="1"/>
        <c:majorTickMark val="none"/>
        <c:minorTickMark val="none"/>
        <c:tickLblPos val="nextTo"/>
        <c:txPr>
          <a:bodyPr/>
          <a:lstStyle/>
          <a:p>
            <a:pPr algn="ctr">
              <a:defRPr lang="pt-BR" sz="1050" b="0" i="0" u="none" strike="noStrike" kern="1200" baseline="0">
                <a:solidFill>
                  <a:schemeClr val="tx1"/>
                </a:solidFill>
                <a:latin typeface="Franklin Gothic Demi Cond" panose="020B0706030402020204" pitchFamily="34" charset="0"/>
                <a:ea typeface="+mn-ea"/>
                <a:cs typeface="+mn-cs"/>
              </a:defRPr>
            </a:pPr>
            <a:endParaRPr lang="pt-BR"/>
          </a:p>
        </c:txPr>
        <c:crossAx val="699110456"/>
        <c:crosses val="autoZero"/>
        <c:crossBetween val="between"/>
      </c:valAx>
      <c:catAx>
        <c:axId val="699110456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699111440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 w="3175">
      <a:noFill/>
      <a:prstDash val="sysDot"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900380541692078E-2"/>
          <c:y val="7.6208338047059135E-2"/>
          <c:w val="0.9621993127147902"/>
          <c:h val="0.7350097674332482"/>
        </c:manualLayout>
      </c:layout>
      <c:barChart>
        <c:barDir val="col"/>
        <c:grouping val="clustered"/>
        <c:varyColors val="0"/>
        <c:ser>
          <c:idx val="0"/>
          <c:order val="0"/>
          <c:tx>
            <c:v>faixas</c:v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>
                    <a:latin typeface="Franklin Gothic Demi Cond" panose="020B07060304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[2]Planilha3!$H$1:$L$1</c:f>
              <c:strCache>
                <c:ptCount val="5"/>
                <c:pt idx="0">
                  <c:v>Menor que 150MM</c:v>
                </c:pt>
                <c:pt idx="1">
                  <c:v>Entre 150MM e 350MM</c:v>
                </c:pt>
                <c:pt idx="2">
                  <c:v>Entre 350MM e 500MM</c:v>
                </c:pt>
                <c:pt idx="3">
                  <c:v>Entre 500MM e 1Bi</c:v>
                </c:pt>
                <c:pt idx="4">
                  <c:v>Maior que 1 Bi</c:v>
                </c:pt>
              </c:strCache>
            </c:strRef>
          </c:cat>
          <c:val>
            <c:numRef>
              <c:f>'Rel-Debêntures'!$H$14:$L$14</c:f>
              <c:numCache>
                <c:formatCode>General</c:formatCode>
                <c:ptCount val="5"/>
                <c:pt idx="0">
                  <c:v>378</c:v>
                </c:pt>
                <c:pt idx="1">
                  <c:v>245</c:v>
                </c:pt>
                <c:pt idx="2">
                  <c:v>91</c:v>
                </c:pt>
                <c:pt idx="3">
                  <c:v>131</c:v>
                </c:pt>
                <c:pt idx="4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A2-4532-91E5-42040C02B4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6"/>
        <c:overlap val="-2"/>
        <c:axId val="80010624"/>
        <c:axId val="80016512"/>
      </c:barChart>
      <c:catAx>
        <c:axId val="80010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Franklin Gothic Demi Cond" pitchFamily="34" charset="0"/>
              </a:defRPr>
            </a:pPr>
            <a:endParaRPr lang="pt-BR"/>
          </a:p>
        </c:txPr>
        <c:crossAx val="80016512"/>
        <c:crossesAt val="0"/>
        <c:auto val="1"/>
        <c:lblAlgn val="ctr"/>
        <c:lblOffset val="100"/>
        <c:noMultiLvlLbl val="0"/>
      </c:catAx>
      <c:valAx>
        <c:axId val="800165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80010624"/>
        <c:crosses val="autoZero"/>
        <c:crossBetween val="between"/>
      </c:valAx>
    </c:plotArea>
    <c:plotVisOnly val="1"/>
    <c:dispBlanksAs val="gap"/>
    <c:showDLblsOverMax val="0"/>
  </c:chart>
  <c:spPr>
    <a:ln w="3175">
      <a:noFill/>
      <a:prstDash val="sysDot"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627086702300567E-2"/>
          <c:y val="4.1278045280211187E-2"/>
          <c:w val="0.98364237821312039"/>
          <c:h val="0.9174441610506634"/>
        </c:manualLayout>
      </c:layout>
      <c:barChart>
        <c:barDir val="bar"/>
        <c:grouping val="stacked"/>
        <c:varyColors val="0"/>
        <c:ser>
          <c:idx val="0"/>
          <c:order val="0"/>
          <c:tx>
            <c:v>subs</c:v>
          </c:tx>
          <c:spPr>
            <a:solidFill>
              <a:srgbClr val="C00000"/>
            </a:solidFill>
          </c:spPr>
          <c:invertIfNegative val="0"/>
          <c:dLbls>
            <c:dLbl>
              <c:idx val="1"/>
              <c:layout>
                <c:manualLayout>
                  <c:x val="4.0826225069642529E-2"/>
                  <c:y val="-7.7061434389854918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>
                      <a:solidFill>
                        <a:schemeClr val="tx1"/>
                      </a:solidFill>
                      <a:latin typeface="Franklin Gothic Demi Cond" panose="020B0706030402020204" pitchFamily="34" charset="0"/>
                    </a:defRPr>
                  </a:pPr>
                  <a:endParaRPr lang="pt-B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57D-49C5-A04B-F1199CBF13B2}"/>
                </c:ext>
              </c:extLst>
            </c:dLbl>
            <c:dLbl>
              <c:idx val="2"/>
              <c:layout>
                <c:manualLayout>
                  <c:x val="5.3890617091928057E-2"/>
                  <c:y val="-3.8530717194927459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>
                      <a:solidFill>
                        <a:schemeClr val="tx1"/>
                      </a:solidFill>
                      <a:latin typeface="Franklin Gothic Demi Cond" panose="020B0706030402020204" pitchFamily="34" charset="0"/>
                    </a:defRPr>
                  </a:pPr>
                  <a:endParaRPr lang="pt-B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A4-48A7-8670-5F6DFFE14E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solidFill>
                      <a:schemeClr val="bg1"/>
                    </a:solidFill>
                    <a:latin typeface="Franklin Gothic Demi Cond" panose="020B0706030402020204" pitchFamily="34" charset="0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'Rel-Debêntures'!$AN$2:$AN$5</c:f>
              <c:numCache>
                <c:formatCode>0.00%</c:formatCode>
                <c:ptCount val="4"/>
                <c:pt idx="0">
                  <c:v>0.5219235272025865</c:v>
                </c:pt>
                <c:pt idx="1">
                  <c:v>1.0552191118237441E-2</c:v>
                </c:pt>
                <c:pt idx="2">
                  <c:v>3.6125405883523594E-2</c:v>
                </c:pt>
                <c:pt idx="3">
                  <c:v>0.43142868289143155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7D-49C5-A04B-F1199CBF13B2}"/>
            </c:ext>
          </c:extLst>
        </c:ser>
        <c:ser>
          <c:idx val="1"/>
          <c:order val="1"/>
          <c:tx>
            <c:v>cabeça</c:v>
          </c:tx>
          <c:spPr>
            <a:solidFill>
              <a:schemeClr val="tx1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44,59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57D-49C5-A04B-F1199CBF13B2}"/>
                </c:ext>
              </c:extLst>
            </c:dLbl>
            <c:dLbl>
              <c:idx val="1"/>
              <c:layout>
                <c:manualLayout>
                  <c:x val="-3.2660980055713974E-2"/>
                  <c:y val="9.9292902146182987E-7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>
                        <a:solidFill>
                          <a:schemeClr val="tx1"/>
                        </a:solidFill>
                        <a:latin typeface="Franklin Gothic Demi Cond" panose="020B0706030402020204" pitchFamily="34" charset="0"/>
                      </a:defRPr>
                    </a:pPr>
                    <a:r>
                      <a:rPr lang="en-US" sz="1400" dirty="0">
                        <a:solidFill>
                          <a:schemeClr val="tx1"/>
                        </a:solidFill>
                        <a:latin typeface="Franklin Gothic Demi Cond" panose="020B0706030402020204" pitchFamily="34" charset="0"/>
                      </a:rPr>
                      <a:t>0,72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57D-49C5-A04B-F1199CBF13B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9,24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57D-49C5-A04B-F1199CBF13B2}"/>
                </c:ext>
              </c:extLst>
            </c:dLbl>
            <c:dLbl>
              <c:idx val="3"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>
                        <a:solidFill>
                          <a:schemeClr val="bg1"/>
                        </a:solidFill>
                        <a:latin typeface="Franklin Gothic Demi Cond" panose="020B0706030402020204" pitchFamily="34" charset="0"/>
                      </a:defRPr>
                    </a:pPr>
                    <a:r>
                      <a:rPr lang="en-US" sz="1400" dirty="0">
                        <a:latin typeface="Franklin Gothic Demi Cond" panose="020B0706030402020204" pitchFamily="34" charset="0"/>
                      </a:rPr>
                      <a:t>45,37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2-657D-49C5-A04B-F1199CBF13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solidFill>
                      <a:schemeClr val="bg1"/>
                    </a:solidFill>
                    <a:latin typeface="Franklin Gothic Demi Cond" panose="020B0706030402020204" pitchFamily="34" charset="0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'Rel-Debêntures'!$AM$2:$AM$5</c:f>
              <c:numCache>
                <c:formatCode>0.00%</c:formatCode>
                <c:ptCount val="4"/>
                <c:pt idx="0">
                  <c:v>-0.44590005040756187</c:v>
                </c:pt>
                <c:pt idx="1">
                  <c:v>-7.1778529546558494E-3</c:v>
                </c:pt>
                <c:pt idx="2">
                  <c:v>-9.2410174415938559E-2</c:v>
                </c:pt>
                <c:pt idx="3">
                  <c:v>-0.45365428928873924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7D-49C5-A04B-F1199CBF13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overlap val="100"/>
        <c:axId val="514905672"/>
        <c:axId val="514904688"/>
      </c:barChart>
      <c:catAx>
        <c:axId val="514905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one"/>
        <c:spPr>
          <a:solidFill>
            <a:schemeClr val="tx1"/>
          </a:solidFill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ln>
                  <a:noFill/>
                </a:ln>
                <a:noFill/>
                <a:latin typeface="+mn-lt"/>
                <a:ea typeface="+mn-ea"/>
                <a:cs typeface="+mn-cs"/>
              </a:defRPr>
            </a:pPr>
            <a:endParaRPr lang="pt-BR"/>
          </a:p>
        </c:txPr>
        <c:crossAx val="514904688"/>
        <c:crosses val="autoZero"/>
        <c:auto val="1"/>
        <c:lblAlgn val="ctr"/>
        <c:lblOffset val="100"/>
        <c:noMultiLvlLbl val="0"/>
      </c:catAx>
      <c:valAx>
        <c:axId val="514904688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514905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087167593278129E-2"/>
          <c:y val="3.4241245136186774E-2"/>
          <c:w val="0.87934932139048672"/>
          <c:h val="0.6443896282552723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'Rel-Debêntures'!$AP$1</c:f>
              <c:strCache>
                <c:ptCount val="1"/>
                <c:pt idx="0">
                  <c:v>Instituições financeiras participantes da distribuição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numRef>
              <c:f>'Rel-Debêntures'!$A$2:$A$13</c:f>
              <c:numCache>
                <c:formatCode>0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'Rel-Debêntures'!$AP$2:$AP$13</c:f>
              <c:numCache>
                <c:formatCode>0.00%</c:formatCode>
                <c:ptCount val="12"/>
                <c:pt idx="0">
                  <c:v>0.15307183262810453</c:v>
                </c:pt>
                <c:pt idx="1">
                  <c:v>0.28664519287342827</c:v>
                </c:pt>
                <c:pt idx="2">
                  <c:v>9.7055313524537501E-2</c:v>
                </c:pt>
                <c:pt idx="3">
                  <c:v>8.7331787100512162E-2</c:v>
                </c:pt>
                <c:pt idx="4">
                  <c:v>0.17175125155146917</c:v>
                </c:pt>
                <c:pt idx="5">
                  <c:v>5.6700291795120879E-2</c:v>
                </c:pt>
                <c:pt idx="6">
                  <c:v>0.10259869285638766</c:v>
                </c:pt>
                <c:pt idx="7">
                  <c:v>0.12034412033186932</c:v>
                </c:pt>
                <c:pt idx="8">
                  <c:v>0.29205216157116709</c:v>
                </c:pt>
                <c:pt idx="9">
                  <c:v>0.30433172198729702</c:v>
                </c:pt>
                <c:pt idx="10">
                  <c:v>0.1674356121716459</c:v>
                </c:pt>
                <c:pt idx="11">
                  <c:v>0.15652225665190206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45-4DFA-9C7C-DD549BF7F2FB}"/>
            </c:ext>
          </c:extLst>
        </c:ser>
        <c:ser>
          <c:idx val="1"/>
          <c:order val="1"/>
          <c:tx>
            <c:strRef>
              <c:f>'Rel-Debêntures'!$AQ$1</c:f>
              <c:strCache>
                <c:ptCount val="1"/>
                <c:pt idx="0">
                  <c:v>Instituições financeiras Ligadas à Emissora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numRef>
              <c:f>'Rel-Debêntures'!$A$2:$A$13</c:f>
              <c:numCache>
                <c:formatCode>0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'Rel-Debêntures'!$AQ$2:$AQ$13</c:f>
              <c:numCache>
                <c:formatCode>0.00%</c:formatCode>
                <c:ptCount val="12"/>
                <c:pt idx="0">
                  <c:v>2.0258341974197347E-2</c:v>
                </c:pt>
                <c:pt idx="1">
                  <c:v>0.19267635368663594</c:v>
                </c:pt>
                <c:pt idx="2">
                  <c:v>0.36449489547228786</c:v>
                </c:pt>
                <c:pt idx="3">
                  <c:v>0.33803049203049207</c:v>
                </c:pt>
                <c:pt idx="4">
                  <c:v>0.4997630552966294</c:v>
                </c:pt>
                <c:pt idx="5">
                  <c:v>2.7195142683667274E-3</c:v>
                </c:pt>
                <c:pt idx="6">
                  <c:v>6.68705259086919E-2</c:v>
                </c:pt>
                <c:pt idx="7">
                  <c:v>0.28365642904104443</c:v>
                </c:pt>
                <c:pt idx="8">
                  <c:v>0.32152395922796928</c:v>
                </c:pt>
                <c:pt idx="9">
                  <c:v>0.23985305529158996</c:v>
                </c:pt>
                <c:pt idx="10">
                  <c:v>0.33915817184866492</c:v>
                </c:pt>
                <c:pt idx="11">
                  <c:v>0.38549419660276291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45-4DFA-9C7C-DD549BF7F2FB}"/>
            </c:ext>
          </c:extLst>
        </c:ser>
        <c:ser>
          <c:idx val="2"/>
          <c:order val="2"/>
          <c:tx>
            <c:strRef>
              <c:f>'Rel-Debêntures'!$AR$1</c:f>
              <c:strCache>
                <c:ptCount val="1"/>
                <c:pt idx="0">
                  <c:v>Demais instituições financeiras e seguradoras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'Rel-Debêntures'!$A$2:$A$13</c:f>
              <c:numCache>
                <c:formatCode>0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'Rel-Debêntures'!$AR$2:$AR$13</c:f>
              <c:numCache>
                <c:formatCode>0.00%</c:formatCode>
                <c:ptCount val="12"/>
                <c:pt idx="0">
                  <c:v>0.10917341551238484</c:v>
                </c:pt>
                <c:pt idx="1">
                  <c:v>7.4999523996660142E-2</c:v>
                </c:pt>
                <c:pt idx="2">
                  <c:v>5.9741094602556874E-2</c:v>
                </c:pt>
                <c:pt idx="3">
                  <c:v>4.9600275611940185E-2</c:v>
                </c:pt>
                <c:pt idx="4">
                  <c:v>9.1548396037575194E-3</c:v>
                </c:pt>
                <c:pt idx="5">
                  <c:v>7.0842533594621462E-2</c:v>
                </c:pt>
                <c:pt idx="6">
                  <c:v>9.2470059418445216E-2</c:v>
                </c:pt>
                <c:pt idx="7">
                  <c:v>0.10298614633230019</c:v>
                </c:pt>
                <c:pt idx="8">
                  <c:v>2.8977799079324667E-2</c:v>
                </c:pt>
                <c:pt idx="9">
                  <c:v>3.5980379195749021E-2</c:v>
                </c:pt>
                <c:pt idx="10">
                  <c:v>0.18893627316336759</c:v>
                </c:pt>
                <c:pt idx="11">
                  <c:v>0.12719267978720633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45-4DFA-9C7C-DD549BF7F2FB}"/>
            </c:ext>
          </c:extLst>
        </c:ser>
        <c:ser>
          <c:idx val="3"/>
          <c:order val="3"/>
          <c:tx>
            <c:strRef>
              <c:f>'Rel-Debêntures'!$AS$1</c:f>
              <c:strCache>
                <c:ptCount val="1"/>
                <c:pt idx="0">
                  <c:v>Demais</c:v>
                </c:pt>
              </c:strCache>
            </c:strRef>
          </c:tx>
          <c:spPr>
            <a:solidFill>
              <a:schemeClr val="bg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numRef>
              <c:f>'Rel-Debêntures'!$A$2:$A$13</c:f>
              <c:numCache>
                <c:formatCode>0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'Rel-Debêntures'!$AS$2:$AS$13</c:f>
              <c:numCache>
                <c:formatCode>0.00%</c:formatCode>
                <c:ptCount val="12"/>
                <c:pt idx="0">
                  <c:v>1.2713430710677615E-2</c:v>
                </c:pt>
                <c:pt idx="1">
                  <c:v>2.0907922673089035E-2</c:v>
                </c:pt>
                <c:pt idx="2">
                  <c:v>2.2750520825036334E-2</c:v>
                </c:pt>
                <c:pt idx="3">
                  <c:v>4.0854421656972242E-2</c:v>
                </c:pt>
                <c:pt idx="4">
                  <c:v>5.2210505171004611E-2</c:v>
                </c:pt>
                <c:pt idx="5">
                  <c:v>3.6285743407308078E-2</c:v>
                </c:pt>
                <c:pt idx="6">
                  <c:v>2.3827379470993729E-2</c:v>
                </c:pt>
                <c:pt idx="7">
                  <c:v>4.4475437780877114E-3</c:v>
                </c:pt>
                <c:pt idx="8">
                  <c:v>1.1704347403548913E-2</c:v>
                </c:pt>
                <c:pt idx="9">
                  <c:v>2.3565350775681674E-2</c:v>
                </c:pt>
                <c:pt idx="10">
                  <c:v>7.4886615043080985E-3</c:v>
                </c:pt>
                <c:pt idx="11">
                  <c:v>5.9322534632415234E-3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45-4DFA-9C7C-DD549BF7F2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8"/>
        <c:overlap val="100"/>
        <c:axId val="391421792"/>
        <c:axId val="391422120"/>
      </c:barChart>
      <c:catAx>
        <c:axId val="391421792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Franklin Gothic Demi Cond" panose="020B0706030402020204" pitchFamily="34" charset="0"/>
                <a:ea typeface="+mn-ea"/>
                <a:cs typeface="+mn-cs"/>
              </a:defRPr>
            </a:pPr>
            <a:endParaRPr lang="pt-BR"/>
          </a:p>
        </c:txPr>
        <c:crossAx val="391422120"/>
        <c:crosses val="autoZero"/>
        <c:auto val="1"/>
        <c:lblAlgn val="ctr"/>
        <c:lblOffset val="100"/>
        <c:noMultiLvlLbl val="0"/>
      </c:catAx>
      <c:valAx>
        <c:axId val="391422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Franklin Gothic Demi Cond" panose="020B0706030402020204" pitchFamily="34" charset="0"/>
                <a:ea typeface="+mn-ea"/>
                <a:cs typeface="+mn-cs"/>
              </a:defRPr>
            </a:pPr>
            <a:endParaRPr lang="pt-BR"/>
          </a:p>
        </c:txPr>
        <c:crossAx val="391421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9965716568660494"/>
          <c:w val="1"/>
          <c:h val="0.130577424872342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Franklin Gothic Demi Cond" panose="020B0706030402020204" pitchFamily="34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5E9E1-5516-454E-B976-9CD0408A4187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D78081-84B9-4B7B-8D39-33A9A82BBA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8411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D7967D94-1D51-439D-A3A9-788558D5399E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D7C0BDC3-FEAB-452F-A830-7654E6CFDEF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8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0BDC3-FEAB-452F-A830-7654E6CFDEF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53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5649C-FA67-439F-9E3A-8087AB1C0D7B}" type="datetimeFigureOut">
              <a:rPr lang="pt-BR"/>
              <a:pPr>
                <a:defRPr/>
              </a:pPr>
              <a:t>30/08/2016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5C7A0-F7B9-4A36-95C4-524838338602}" type="datetimeFigureOut">
              <a:rPr lang="pt-BR"/>
              <a:pPr>
                <a:defRPr/>
              </a:pPr>
              <a:t>30/08/2016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4767268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ED2ED-D2F3-41C3-9412-4BBEEB1776A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F1ADB-ADAF-48CE-AFD6-EF915620CDC0}" type="datetimeFigureOut">
              <a:rPr lang="pt-BR"/>
              <a:pPr>
                <a:defRPr/>
              </a:pPr>
              <a:t>30/08/2016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4767268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C9A6F-48D9-40DC-A96C-B8A4760AC4A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A896B385-9422-4C52-8005-317D12F8EBA5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D43E8FD3-7CE4-4A00-BC4B-8B9E1D2793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28588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A896B385-9422-4C52-8005-317D12F8EBA5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D43E8FD3-7CE4-4A00-BC4B-8B9E1D2793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708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A896B385-9422-4C52-8005-317D12F8EBA5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D43E8FD3-7CE4-4A00-BC4B-8B9E1D2793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3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A896B385-9422-4C52-8005-317D12F8EBA5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D43E8FD3-7CE4-4A00-BC4B-8B9E1D2793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4351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A896B385-9422-4C52-8005-317D12F8EBA5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D43E8FD3-7CE4-4A00-BC4B-8B9E1D2793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70787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A896B385-9422-4C52-8005-317D12F8EBA5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D43E8FD3-7CE4-4A00-BC4B-8B9E1D2793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661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A896B385-9422-4C52-8005-317D12F8EBA5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D43E8FD3-7CE4-4A00-BC4B-8B9E1D2793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94543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A896B385-9422-4C52-8005-317D12F8EBA5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D43E8FD3-7CE4-4A00-BC4B-8B9E1D2793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7746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C55C8-37FA-4C5E-BD4E-063EDD22E0C9}" type="datetimeFigureOut">
              <a:rPr lang="pt-BR"/>
              <a:pPr>
                <a:defRPr/>
              </a:pPr>
              <a:t>30/08/2016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A896B385-9422-4C52-8005-317D12F8EBA5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D43E8FD3-7CE4-4A00-BC4B-8B9E1D2793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36747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A896B385-9422-4C52-8005-317D12F8EBA5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D43E8FD3-7CE4-4A00-BC4B-8B9E1D2793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8702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A896B385-9422-4C52-8005-317D12F8EBA5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D43E8FD3-7CE4-4A00-BC4B-8B9E1D2793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8028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D6556-8F6F-4900-89A3-B5182859C2FD}" type="datetimeFigureOut">
              <a:rPr lang="pt-BR"/>
              <a:pPr>
                <a:defRPr/>
              </a:pPr>
              <a:t>30/08/2016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1E5E9-A620-4DD8-9FB0-1E4776C75CB9}" type="datetimeFigureOut">
              <a:rPr lang="pt-BR"/>
              <a:pPr>
                <a:defRPr/>
              </a:pPr>
              <a:t>30/08/2016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4767268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78AA5-937A-4521-8F59-2B578AE4058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F7286-0576-48FF-B430-1FAD77F2B00C}" type="datetimeFigureOut">
              <a:rPr lang="pt-BR"/>
              <a:pPr>
                <a:defRPr/>
              </a:pPr>
              <a:t>30/08/2016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4767268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2A42E-2241-4803-98E3-D16F7EA1BBB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79BB3-6944-4986-A2DF-B5CA91D7C74E}" type="datetimeFigureOut">
              <a:rPr lang="pt-BR"/>
              <a:pPr>
                <a:defRPr/>
              </a:pPr>
              <a:t>30/08/2016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4767268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ED845-1841-4632-9954-012D98A5117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A230E-C592-4595-9748-36498C9ACFF0}" type="datetimeFigureOut">
              <a:rPr lang="pt-BR"/>
              <a:pPr>
                <a:defRPr/>
              </a:pPr>
              <a:t>30/08/2016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CaixaDeTexto 4"/>
          <p:cNvSpPr txBox="1"/>
          <p:nvPr userDrawn="1"/>
        </p:nvSpPr>
        <p:spPr>
          <a:xfrm>
            <a:off x="7740352" y="4718743"/>
            <a:ext cx="1296144" cy="29238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19886CB5-E48F-4DE7-8131-5E3FD04FE693}" type="slidenum">
              <a:rPr lang="pt-BR" sz="1300" i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anose="020B0706030402020204" pitchFamily="34" charset="0"/>
              </a:rPr>
              <a:pPr algn="r"/>
              <a:t>‹nº›</a:t>
            </a:fld>
            <a:r>
              <a:rPr lang="pt-BR" sz="13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anose="020B0706030402020204" pitchFamily="34" charset="0"/>
              </a:rPr>
              <a:t> de 8</a:t>
            </a: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1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11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F0757-F51F-4DA9-B0E0-F0B76987071E}" type="datetimeFigureOut">
              <a:rPr lang="pt-BR"/>
              <a:pPr>
                <a:defRPr/>
              </a:pPr>
              <a:t>30/08/2016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4767268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BD848-43CD-496E-94E1-58ABB1DF168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BF669-8421-4D52-B25E-52EDFC5D1D36}" type="datetimeFigureOut">
              <a:rPr lang="pt-BR"/>
              <a:pPr>
                <a:defRPr/>
              </a:pPr>
              <a:t>30/08/2016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4767268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E0E63-5FD5-45DD-B566-7341B6C10AC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200155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8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C896A5-D1EA-4AAA-86EC-2A042E2C20E5}" type="datetimeFigureOut">
              <a:rPr lang="pt-BR"/>
              <a:pPr>
                <a:defRPr/>
              </a:pPr>
              <a:t>30/08/2016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8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0507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2"/>
          <p:cNvSpPr txBox="1">
            <a:spLocks/>
          </p:cNvSpPr>
          <p:nvPr/>
        </p:nvSpPr>
        <p:spPr>
          <a:xfrm>
            <a:off x="457200" y="2143125"/>
            <a:ext cx="8229600" cy="8572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pt-BR" sz="2800" dirty="0">
                <a:latin typeface="Franklin Gothic Demi Cond" pitchFamily="34" charset="0"/>
              </a:rPr>
              <a:t>Perplexidades do mercado secundário</a:t>
            </a:r>
          </a:p>
        </p:txBody>
      </p:sp>
      <p:pic>
        <p:nvPicPr>
          <p:cNvPr id="1026" name="Picture 2" descr="http://direitosp.fgv.br/sites/direitosp.fgv.br/files/arquivos/anexos/direito_gv_s_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248" y="3673564"/>
            <a:ext cx="993216" cy="1063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2"/>
          <p:cNvSpPr txBox="1">
            <a:spLocks/>
          </p:cNvSpPr>
          <p:nvPr/>
        </p:nvSpPr>
        <p:spPr>
          <a:xfrm>
            <a:off x="683568" y="3223245"/>
            <a:ext cx="8229600" cy="8572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endParaRPr lang="pt-BR" sz="700" dirty="0">
              <a:latin typeface="Franklin Gothic Demi Cond" pitchFamily="34" charset="0"/>
            </a:endParaRPr>
          </a:p>
          <a:p>
            <a:pPr algn="r" eaLnBrk="1" hangingPunct="1"/>
            <a:endParaRPr lang="pt-BR" sz="700" dirty="0">
              <a:latin typeface="Franklin Gothic Demi Cond" pitchFamily="34" charset="0"/>
            </a:endParaRPr>
          </a:p>
          <a:p>
            <a:pPr algn="r" eaLnBrk="1" hangingPunct="1"/>
            <a:endParaRPr lang="pt-BR" sz="700" dirty="0">
              <a:latin typeface="Franklin Gothic Demi Cond" pitchFamily="34" charset="0"/>
            </a:endParaRPr>
          </a:p>
          <a:p>
            <a:pPr algn="r" eaLnBrk="1" hangingPunct="1"/>
            <a:r>
              <a:rPr lang="pt-BR" sz="1600" dirty="0">
                <a:latin typeface="Franklin Gothic Demi Cond" pitchFamily="34" charset="0"/>
              </a:rPr>
              <a:t>Ary Oswaldo Mattos Filho – ary@mattosfilho.com.br</a:t>
            </a:r>
          </a:p>
          <a:p>
            <a:pPr algn="r" eaLnBrk="1" hangingPunct="1"/>
            <a:r>
              <a:rPr lang="pt-BR" sz="1600" dirty="0">
                <a:latin typeface="Franklin Gothic Demi Cond" pitchFamily="34" charset="0"/>
              </a:rPr>
              <a:t>Renato Vilela – renato.vilela@fgv.br</a:t>
            </a:r>
          </a:p>
          <a:p>
            <a:pPr algn="r" eaLnBrk="1" hangingPunct="1"/>
            <a:r>
              <a:rPr lang="pt-BR" sz="1600" dirty="0">
                <a:latin typeface="Franklin Gothic Demi Cond" pitchFamily="34" charset="0"/>
              </a:rPr>
              <a:t>Virgínia Rodrigues – vir.rdgs@gmail.com</a:t>
            </a:r>
          </a:p>
          <a:p>
            <a:pPr algn="r" eaLnBrk="1" hangingPunct="1"/>
            <a:endParaRPr lang="pt-BR" sz="1600" dirty="0">
              <a:latin typeface="Franklin Gothic Demi Cond" pitchFamily="34" charset="0"/>
            </a:endParaRPr>
          </a:p>
          <a:p>
            <a:pPr algn="r" eaLnBrk="1" hangingPunct="1"/>
            <a:endParaRPr lang="pt-BR" sz="1050" dirty="0">
              <a:latin typeface="Franklin Gothic Demi Cond" pitchFamily="34" charset="0"/>
            </a:endParaRPr>
          </a:p>
          <a:p>
            <a:pPr algn="r" eaLnBrk="1" hangingPunct="1"/>
            <a:endParaRPr lang="pt-BR" sz="1050" dirty="0">
              <a:latin typeface="Franklin Gothic Demi Cond" pitchFamily="34" charset="0"/>
            </a:endParaRPr>
          </a:p>
          <a:p>
            <a:pPr algn="r" eaLnBrk="1" hangingPunct="1"/>
            <a:endParaRPr lang="pt-BR" sz="1400" dirty="0">
              <a:latin typeface="Franklin Gothic Demi Cond" pitchFamily="34" charset="0"/>
            </a:endParaRPr>
          </a:p>
        </p:txBody>
      </p:sp>
      <p:sp>
        <p:nvSpPr>
          <p:cNvPr id="7" name="Título 2"/>
          <p:cNvSpPr txBox="1">
            <a:spLocks/>
          </p:cNvSpPr>
          <p:nvPr/>
        </p:nvSpPr>
        <p:spPr>
          <a:xfrm>
            <a:off x="323528" y="267494"/>
            <a:ext cx="8229600" cy="8572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pt-BR" sz="1600" dirty="0">
                <a:latin typeface="Franklin Gothic Demi Cond" pitchFamily="34" charset="0"/>
              </a:rPr>
              <a:t>Núcleo de Estudos em Mercados e Investimentos</a:t>
            </a:r>
          </a:p>
        </p:txBody>
      </p:sp>
    </p:spTree>
    <p:extLst>
      <p:ext uri="{BB962C8B-B14F-4D97-AF65-F5344CB8AC3E}">
        <p14:creationId xmlns:p14="http://schemas.microsoft.com/office/powerpoint/2010/main" val="657859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2"/>
          <p:cNvSpPr txBox="1">
            <a:spLocks/>
          </p:cNvSpPr>
          <p:nvPr/>
        </p:nvSpPr>
        <p:spPr>
          <a:xfrm>
            <a:off x="457200" y="2143125"/>
            <a:ext cx="8229600" cy="85725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z="2600" dirty="0">
                <a:latin typeface="Franklin Gothic Demi Cond" pitchFamily="34" charset="0"/>
              </a:rPr>
              <a:t>Debêntures</a:t>
            </a:r>
          </a:p>
        </p:txBody>
      </p:sp>
    </p:spTree>
    <p:extLst>
      <p:ext uri="{BB962C8B-B14F-4D97-AF65-F5344CB8AC3E}">
        <p14:creationId xmlns:p14="http://schemas.microsoft.com/office/powerpoint/2010/main" val="412712825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sz="2600" dirty="0">
                <a:latin typeface="Franklin Gothic Demi Cond" pitchFamily="34" charset="0"/>
              </a:rPr>
              <a:t>Ofertas públicas de debêntures</a:t>
            </a:r>
            <a:br>
              <a:rPr lang="pt-BR" sz="2600" dirty="0">
                <a:latin typeface="Franklin Gothic Demi Cond" pitchFamily="34" charset="0"/>
              </a:rPr>
            </a:br>
            <a:r>
              <a:rPr lang="pt-BR" sz="1800" dirty="0">
                <a:latin typeface="Franklin Gothic Demi Cond" pitchFamily="34" charset="0"/>
              </a:rPr>
              <a:t>(2004 – 2015), número de ofertas, por ano, Amostra = 911</a:t>
            </a:r>
            <a:endParaRPr lang="pt-BR" sz="2600" dirty="0">
              <a:latin typeface="Franklin Gothic Demi Cond" pitchFamily="34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0269436"/>
              </p:ext>
            </p:extLst>
          </p:nvPr>
        </p:nvGraphicFramePr>
        <p:xfrm>
          <a:off x="418174" y="1059582"/>
          <a:ext cx="8307652" cy="3460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4274202" y="1419622"/>
            <a:ext cx="1495373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  <a:latin typeface="Franklin Gothic Demi Cond" panose="020B0706030402020204" pitchFamily="34" charset="0"/>
              </a:rPr>
              <a:t>ICVM 476, 118 ofertas são desta modalidade</a:t>
            </a:r>
          </a:p>
        </p:txBody>
      </p:sp>
      <p:sp>
        <p:nvSpPr>
          <p:cNvPr id="6" name="Retângulo 5"/>
          <p:cNvSpPr/>
          <p:nvPr/>
        </p:nvSpPr>
        <p:spPr>
          <a:xfrm>
            <a:off x="1979712" y="1995686"/>
            <a:ext cx="1495373" cy="5040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  <a:latin typeface="Franklin Gothic Demi Cond" panose="020B0706030402020204" pitchFamily="34" charset="0"/>
              </a:rPr>
              <a:t>Até 2011, média de 44 emissões</a:t>
            </a:r>
          </a:p>
        </p:txBody>
      </p:sp>
      <p:sp>
        <p:nvSpPr>
          <p:cNvPr id="7" name="Retângulo 6"/>
          <p:cNvSpPr/>
          <p:nvPr/>
        </p:nvSpPr>
        <p:spPr>
          <a:xfrm>
            <a:off x="6821043" y="1707654"/>
            <a:ext cx="1495373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  <a:latin typeface="Franklin Gothic Demi Cond" panose="020B0706030402020204" pitchFamily="34" charset="0"/>
              </a:rPr>
              <a:t>Desconsiderando 2012, média de 100 emissões</a:t>
            </a:r>
          </a:p>
        </p:txBody>
      </p:sp>
      <p:cxnSp>
        <p:nvCxnSpPr>
          <p:cNvPr id="8" name="Conector reto 7"/>
          <p:cNvCxnSpPr/>
          <p:nvPr/>
        </p:nvCxnSpPr>
        <p:spPr>
          <a:xfrm>
            <a:off x="5909899" y="1131590"/>
            <a:ext cx="0" cy="309634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40879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sz="2600" dirty="0">
                <a:latin typeface="Franklin Gothic Demi Cond" pitchFamily="34" charset="0"/>
              </a:rPr>
              <a:t>Ofertas públicas de debêntures</a:t>
            </a:r>
            <a:br>
              <a:rPr lang="pt-BR" sz="2600" dirty="0">
                <a:latin typeface="Franklin Gothic Demi Cond" pitchFamily="34" charset="0"/>
              </a:rPr>
            </a:br>
            <a:r>
              <a:rPr lang="pt-BR" sz="1800" dirty="0">
                <a:latin typeface="Franklin Gothic Demi Cond" pitchFamily="34" charset="0"/>
              </a:rPr>
              <a:t>(2004 – 2015), volume total subscrito em R$ e número de ofertas, por ano, Amostra = 911</a:t>
            </a:r>
            <a:endParaRPr lang="pt-BR" sz="2600" dirty="0">
              <a:latin typeface="Franklin Gothic Demi Cond" pitchFamily="34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3931381"/>
              </p:ext>
            </p:extLst>
          </p:nvPr>
        </p:nvGraphicFramePr>
        <p:xfrm>
          <a:off x="539552" y="1203598"/>
          <a:ext cx="8186274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2068048" y="1360149"/>
            <a:ext cx="1368152" cy="67547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  <a:latin typeface="Franklin Gothic Demi Cond" panose="020B0706030402020204" pitchFamily="34" charset="0"/>
              </a:rPr>
              <a:t>Volume anual das </a:t>
            </a:r>
            <a:r>
              <a:rPr lang="pt-BR" sz="1400" dirty="0" err="1">
                <a:solidFill>
                  <a:schemeClr val="tx1"/>
                </a:solidFill>
                <a:latin typeface="Franklin Gothic Demi Cond" panose="020B0706030402020204" pitchFamily="34" charset="0"/>
              </a:rPr>
              <a:t>OPA´s</a:t>
            </a:r>
            <a:r>
              <a:rPr lang="pt-BR" sz="1400" dirty="0">
                <a:solidFill>
                  <a:schemeClr val="tx1"/>
                </a:solidFill>
                <a:latin typeface="Franklin Gothic Demi Cond" panose="020B0706030402020204" pitchFamily="34" charset="0"/>
              </a:rPr>
              <a:t> oscila em torno de R$ 20 bi</a:t>
            </a:r>
          </a:p>
        </p:txBody>
      </p:sp>
      <p:sp>
        <p:nvSpPr>
          <p:cNvPr id="7" name="Retângulo 6"/>
          <p:cNvSpPr/>
          <p:nvPr/>
        </p:nvSpPr>
        <p:spPr>
          <a:xfrm>
            <a:off x="3563888" y="1540277"/>
            <a:ext cx="1368152" cy="67547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  <a:latin typeface="Franklin Gothic Demi Cond" panose="020B0706030402020204" pitchFamily="34" charset="0"/>
              </a:rPr>
              <a:t>As emissões de debêntures estão em faixa superior</a:t>
            </a:r>
          </a:p>
        </p:txBody>
      </p:sp>
    </p:spTree>
    <p:extLst>
      <p:ext uri="{BB962C8B-B14F-4D97-AF65-F5344CB8AC3E}">
        <p14:creationId xmlns:p14="http://schemas.microsoft.com/office/powerpoint/2010/main" val="12626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sz="2600" dirty="0">
                <a:latin typeface="Franklin Gothic Demi Cond" pitchFamily="34" charset="0"/>
              </a:rPr>
              <a:t>Ofertas públicas de debêntures</a:t>
            </a:r>
            <a:br>
              <a:rPr lang="pt-BR" sz="2600" dirty="0">
                <a:latin typeface="Franklin Gothic Demi Cond" pitchFamily="34" charset="0"/>
              </a:rPr>
            </a:br>
            <a:r>
              <a:rPr lang="pt-BR" sz="1800" dirty="0">
                <a:latin typeface="Franklin Gothic Demi Cond" pitchFamily="34" charset="0"/>
              </a:rPr>
              <a:t>(2004 – 2015), faixas de volume total subscrito em R$ e número de ofertas, Amostra = 911</a:t>
            </a:r>
            <a:endParaRPr lang="pt-BR" sz="2600" dirty="0">
              <a:latin typeface="Franklin Gothic Demi Cond" pitchFamily="34" charset="0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3076190"/>
              </p:ext>
            </p:extLst>
          </p:nvPr>
        </p:nvGraphicFramePr>
        <p:xfrm>
          <a:off x="381132" y="1275606"/>
          <a:ext cx="8381736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646771" y="1263805"/>
            <a:ext cx="4549697" cy="340484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5364088" y="1278073"/>
            <a:ext cx="1728192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  <a:latin typeface="Franklin Gothic Demi Cond" panose="020B0706030402020204" pitchFamily="34" charset="0"/>
              </a:rPr>
              <a:t>O perfil de valor das ofertas de debêntures é o oposto das </a:t>
            </a:r>
            <a:r>
              <a:rPr lang="pt-BR" sz="1400" dirty="0" err="1">
                <a:solidFill>
                  <a:schemeClr val="tx1"/>
                </a:solidFill>
                <a:latin typeface="Franklin Gothic Demi Cond" panose="020B0706030402020204" pitchFamily="34" charset="0"/>
              </a:rPr>
              <a:t>OPA´s</a:t>
            </a:r>
            <a:endParaRPr lang="pt-BR" sz="1400" dirty="0">
              <a:solidFill>
                <a:schemeClr val="tx1"/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45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sz="2600" dirty="0">
                <a:latin typeface="Franklin Gothic Demi Cond" pitchFamily="34" charset="0"/>
              </a:rPr>
              <a:t>Ofertas públicas de debêntures</a:t>
            </a:r>
            <a:br>
              <a:rPr lang="pt-BR" sz="2600" dirty="0">
                <a:latin typeface="Franklin Gothic Demi Cond" pitchFamily="34" charset="0"/>
              </a:rPr>
            </a:br>
            <a:r>
              <a:rPr lang="pt-BR" sz="1800" dirty="0">
                <a:latin typeface="Franklin Gothic Demi Cond" pitchFamily="34" charset="0"/>
              </a:rPr>
              <a:t>(2004 – 2015), percentual de subscrição por tipo de investidor, Amostra </a:t>
            </a:r>
            <a:r>
              <a:rPr lang="pt-BR" sz="1800">
                <a:latin typeface="Franklin Gothic Demi Cond" pitchFamily="34" charset="0"/>
              </a:rPr>
              <a:t>= 911</a:t>
            </a:r>
            <a:endParaRPr lang="pt-BR" sz="2600" dirty="0">
              <a:latin typeface="Franklin Gothic Demi Cond" pitchFamily="34" charset="0"/>
            </a:endParaRPr>
          </a:p>
        </p:txBody>
      </p:sp>
      <p:sp>
        <p:nvSpPr>
          <p:cNvPr id="4" name="CaixaDeTexto 2"/>
          <p:cNvSpPr txBox="1"/>
          <p:nvPr/>
        </p:nvSpPr>
        <p:spPr>
          <a:xfrm>
            <a:off x="1151024" y="1203598"/>
            <a:ext cx="3925032" cy="400846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400" dirty="0">
                <a:latin typeface="Franklin Gothic Medium Cond" pitchFamily="34" charset="0"/>
              </a:rPr>
              <a:t>Adquirentes</a:t>
            </a:r>
          </a:p>
        </p:txBody>
      </p:sp>
      <p:sp>
        <p:nvSpPr>
          <p:cNvPr id="6" name="CaixaDeTexto 2"/>
          <p:cNvSpPr txBox="1"/>
          <p:nvPr/>
        </p:nvSpPr>
        <p:spPr>
          <a:xfrm>
            <a:off x="5076056" y="1203598"/>
            <a:ext cx="3707815" cy="400846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pt-BR" sz="1400" baseline="0" dirty="0">
                <a:solidFill>
                  <a:srgbClr val="C00000"/>
                </a:solidFill>
                <a:latin typeface="Franklin Gothic Medium Cond" pitchFamily="34" charset="0"/>
                <a:ea typeface="+mn-ea"/>
                <a:cs typeface="+mn-cs"/>
              </a:rPr>
              <a:t>Subscrição da oferta</a:t>
            </a:r>
          </a:p>
        </p:txBody>
      </p:sp>
      <p:sp>
        <p:nvSpPr>
          <p:cNvPr id="7" name="CaixaDeTexto 2"/>
          <p:cNvSpPr txBox="1"/>
          <p:nvPr/>
        </p:nvSpPr>
        <p:spPr>
          <a:xfrm>
            <a:off x="539004" y="3769566"/>
            <a:ext cx="793184" cy="694944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dirty="0">
                <a:latin typeface="Franklin Gothic Medium Cond" pitchFamily="34" charset="0"/>
              </a:rPr>
              <a:t>Outros</a:t>
            </a:r>
          </a:p>
        </p:txBody>
      </p:sp>
      <p:sp>
        <p:nvSpPr>
          <p:cNvPr id="8" name="CaixaDeTexto 2"/>
          <p:cNvSpPr txBox="1"/>
          <p:nvPr/>
        </p:nvSpPr>
        <p:spPr>
          <a:xfrm>
            <a:off x="395536" y="3074622"/>
            <a:ext cx="1080120" cy="694944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dirty="0">
                <a:latin typeface="Franklin Gothic Medium Cond" pitchFamily="34" charset="0"/>
              </a:rPr>
              <a:t>Clubes de investimento</a:t>
            </a:r>
          </a:p>
        </p:txBody>
      </p:sp>
      <p:sp>
        <p:nvSpPr>
          <p:cNvPr id="9" name="CaixaDeTexto 2"/>
          <p:cNvSpPr txBox="1"/>
          <p:nvPr/>
        </p:nvSpPr>
        <p:spPr>
          <a:xfrm>
            <a:off x="539004" y="2385092"/>
            <a:ext cx="793184" cy="694944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dirty="0">
                <a:latin typeface="Franklin Gothic Medium Cond" pitchFamily="34" charset="0"/>
              </a:rPr>
              <a:t>Pessoa física</a:t>
            </a:r>
          </a:p>
        </p:txBody>
      </p:sp>
      <p:sp>
        <p:nvSpPr>
          <p:cNvPr id="10" name="CaixaDeTexto 2"/>
          <p:cNvSpPr txBox="1"/>
          <p:nvPr/>
        </p:nvSpPr>
        <p:spPr>
          <a:xfrm>
            <a:off x="395536" y="1687166"/>
            <a:ext cx="1080120" cy="694944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dirty="0">
                <a:latin typeface="Franklin Gothic Medium Cond" pitchFamily="34" charset="0"/>
              </a:rPr>
              <a:t>Investidores institucionais</a:t>
            </a:r>
          </a:p>
        </p:txBody>
      </p:sp>
      <p:graphicFrame>
        <p:nvGraphicFramePr>
          <p:cNvPr id="15" name="Grá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2642852"/>
              </p:ext>
            </p:extLst>
          </p:nvPr>
        </p:nvGraphicFramePr>
        <p:xfrm>
          <a:off x="1151024" y="1563940"/>
          <a:ext cx="7776864" cy="3021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tângulo 10"/>
          <p:cNvSpPr/>
          <p:nvPr/>
        </p:nvSpPr>
        <p:spPr>
          <a:xfrm>
            <a:off x="6372200" y="2408528"/>
            <a:ext cx="1944216" cy="45548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  <a:latin typeface="Franklin Gothic Demi Cond" panose="020B0706030402020204" pitchFamily="34" charset="0"/>
              </a:rPr>
              <a:t>Os institucionais ainda tem papel muito relevante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6588224" y="3368068"/>
            <a:ext cx="1944216" cy="3600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  <a:latin typeface="Franklin Gothic Demi Cond" panose="020B0706030402020204" pitchFamily="34" charset="0"/>
              </a:rPr>
              <a:t>Mas quem são os outros?</a:t>
            </a:r>
          </a:p>
        </p:txBody>
      </p:sp>
    </p:spTree>
    <p:extLst>
      <p:ext uri="{BB962C8B-B14F-4D97-AF65-F5344CB8AC3E}">
        <p14:creationId xmlns:p14="http://schemas.microsoft.com/office/powerpoint/2010/main" val="2289826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sz="2600" dirty="0">
                <a:latin typeface="Franklin Gothic Demi Cond" pitchFamily="34" charset="0"/>
              </a:rPr>
              <a:t>Ofertas públicas de debêntures</a:t>
            </a:r>
            <a:br>
              <a:rPr lang="pt-BR" sz="2600" dirty="0">
                <a:latin typeface="Franklin Gothic Demi Cond" pitchFamily="34" charset="0"/>
              </a:rPr>
            </a:br>
            <a:r>
              <a:rPr lang="pt-BR" sz="1800" dirty="0">
                <a:latin typeface="Franklin Gothic Demi Cond" pitchFamily="34" charset="0"/>
              </a:rPr>
              <a:t>(2004 – 2015), percentual de subscrição pelo subtipo “outros”, por ano, Amostra = 911</a:t>
            </a:r>
            <a:endParaRPr lang="pt-BR" sz="2600" dirty="0">
              <a:latin typeface="Franklin Gothic Demi Cond" pitchFamily="34" charset="0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9581956"/>
              </p:ext>
            </p:extLst>
          </p:nvPr>
        </p:nvGraphicFramePr>
        <p:xfrm>
          <a:off x="364799" y="1203598"/>
          <a:ext cx="8414402" cy="400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588396" y="4389121"/>
            <a:ext cx="7339053" cy="270344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1596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2"/>
          <p:cNvSpPr txBox="1">
            <a:spLocks/>
          </p:cNvSpPr>
          <p:nvPr/>
        </p:nvSpPr>
        <p:spPr>
          <a:xfrm>
            <a:off x="457200" y="1138436"/>
            <a:ext cx="8229600" cy="8572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Franklin Gothic Demi Cond" pitchFamily="34" charset="0"/>
              </a:rPr>
              <a:t>Se assemelha mais um título de garantia aos bancos do que a valor mobiliário;</a:t>
            </a:r>
          </a:p>
          <a:p>
            <a:pPr marL="457200" indent="-457200"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Franklin Gothic Demi Cond" pitchFamily="34" charset="0"/>
              </a:rPr>
              <a:t>A formação de preço é opaca;</a:t>
            </a:r>
          </a:p>
          <a:p>
            <a:pPr marL="457200" indent="-457200"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Franklin Gothic Demi Cond" pitchFamily="34" charset="0"/>
              </a:rPr>
              <a:t>O acesso das pessoas físicas, ressalvadas as incentivadas, é restrito;</a:t>
            </a:r>
          </a:p>
          <a:p>
            <a:pPr marL="457200" indent="-457200"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Franklin Gothic Demi Cond" pitchFamily="34" charset="0"/>
              </a:rPr>
              <a:t>Preferência dos intermediários para o encaminhamento aos fundos de investimento;</a:t>
            </a:r>
          </a:p>
          <a:p>
            <a:pPr marL="457200" indent="-457200"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Franklin Gothic Demi Cond" pitchFamily="34" charset="0"/>
              </a:rPr>
              <a:t>Crescimento das pessoas físicas junto ao tesouro direto;</a:t>
            </a:r>
          </a:p>
          <a:p>
            <a:pPr marL="457200" indent="-457200"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Franklin Gothic Demi Cond" pitchFamily="34" charset="0"/>
              </a:rPr>
              <a:t>Falta de liquidez nos papéis, quando existente é dada pelo banco distribuidor;</a:t>
            </a:r>
          </a:p>
          <a:p>
            <a:pPr marL="457200" indent="-457200"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Franklin Gothic Demi Cond" pitchFamily="34" charset="0"/>
              </a:rPr>
              <a:t>“</a:t>
            </a:r>
            <a:r>
              <a:rPr lang="pt-BR" sz="2000" dirty="0" err="1">
                <a:latin typeface="Franklin Gothic Demi Cond" pitchFamily="34" charset="0"/>
              </a:rPr>
              <a:t>Encarteiramento</a:t>
            </a:r>
            <a:r>
              <a:rPr lang="pt-BR" sz="2000" dirty="0">
                <a:latin typeface="Franklin Gothic Demi Cond" pitchFamily="34" charset="0"/>
              </a:rPr>
              <a:t>” da emissão até o final.</a:t>
            </a:r>
          </a:p>
        </p:txBody>
      </p:sp>
      <p:sp>
        <p:nvSpPr>
          <p:cNvPr id="3" name="Título 2"/>
          <p:cNvSpPr txBox="1">
            <a:spLocks/>
          </p:cNvSpPr>
          <p:nvPr/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pt-BR" sz="2600" dirty="0">
                <a:latin typeface="Franklin Gothic Demi Cond" pitchFamily="34" charset="0"/>
              </a:rPr>
              <a:t>Conclusões iniciais</a:t>
            </a:r>
          </a:p>
        </p:txBody>
      </p:sp>
    </p:spTree>
    <p:extLst>
      <p:ext uri="{BB962C8B-B14F-4D97-AF65-F5344CB8AC3E}">
        <p14:creationId xmlns:p14="http://schemas.microsoft.com/office/powerpoint/2010/main" val="32528802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22312</TotalTime>
  <Words>214</Words>
  <Application>Microsoft Office PowerPoint</Application>
  <PresentationFormat>Apresentação na tela (16:9)</PresentationFormat>
  <Paragraphs>46</Paragraphs>
  <Slides>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Franklin Gothic Demi Cond</vt:lpstr>
      <vt:lpstr>Franklin Gothic Medium Cond</vt:lpstr>
      <vt:lpstr>Tema do Office</vt:lpstr>
      <vt:lpstr>Personalizar design</vt:lpstr>
      <vt:lpstr>Apresentação do PowerPoint</vt:lpstr>
      <vt:lpstr>Apresentação do PowerPoint</vt:lpstr>
      <vt:lpstr>Ofertas públicas de debêntures (2004 – 2015), número de ofertas, por ano, Amostra = 911</vt:lpstr>
      <vt:lpstr>Ofertas públicas de debêntures (2004 – 2015), volume total subscrito em R$ e número de ofertas, por ano, Amostra = 911</vt:lpstr>
      <vt:lpstr>Ofertas públicas de debêntures (2004 – 2015), faixas de volume total subscrito em R$ e número de ofertas, Amostra = 911</vt:lpstr>
      <vt:lpstr>Ofertas públicas de debêntures (2004 – 2015), percentual de subscrição por tipo de investidor, Amostra = 911</vt:lpstr>
      <vt:lpstr>Ofertas públicas de debêntures (2004 – 2015), percentual de subscrição pelo subtipo “outros”, por ano, Amostra = 911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Helbert</dc:creator>
  <cp:lastModifiedBy>Renato Vilela</cp:lastModifiedBy>
  <cp:revision>873</cp:revision>
  <cp:lastPrinted>2015-12-10T12:51:48Z</cp:lastPrinted>
  <dcterms:created xsi:type="dcterms:W3CDTF">2014-06-18T23:49:04Z</dcterms:created>
  <dcterms:modified xsi:type="dcterms:W3CDTF">2016-08-30T15:08:39Z</dcterms:modified>
</cp:coreProperties>
</file>