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6.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7.xml" ContentType="application/vnd.openxmlformats-officedocument.drawingml.chart+xml"/>
  <Override PartName="/ppt/drawings/drawing1.xml" ContentType="application/vnd.openxmlformats-officedocument.drawingml.chartshape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8.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2" r:id="rId5"/>
    <p:sldId id="278" r:id="rId6"/>
    <p:sldId id="273" r:id="rId7"/>
    <p:sldId id="280" r:id="rId8"/>
    <p:sldId id="275" r:id="rId9"/>
    <p:sldId id="277" r:id="rId10"/>
    <p:sldId id="276"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pos="665" userDrawn="1">
          <p15:clr>
            <a:srgbClr val="A4A3A4"/>
          </p15:clr>
        </p15:guide>
        <p15:guide id="3" pos="6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7"/>
    <a:srgbClr val="6D2077"/>
    <a:srgbClr val="00338D"/>
    <a:srgbClr val="FFFFFF"/>
    <a:srgbClr val="43B02A"/>
    <a:srgbClr val="BC204B"/>
    <a:srgbClr val="F68D2E"/>
    <a:srgbClr val="EAAA00"/>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1" d="100"/>
          <a:sy n="111" d="100"/>
        </p:scale>
        <p:origin x="510" y="96"/>
      </p:cViewPr>
      <p:guideLst>
        <p:guide orient="horz" pos="2455"/>
        <p:guide pos="665"/>
        <p:guide pos="6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Sheet1!Object%20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teussilva\Desktop\exporta&#231;&#227;o%20de%20soj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teussilva\Desktop\exporta&#231;&#227;o%20de%20soj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teussilva\Desktop\ABDIB\WEF.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teussilva\Desktop\ABDIB\WEF.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teussilva\Desktop\ABDIB\WEF.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teussilva\Desktop\ABDIB\WEF.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solidFill>
                  <a:srgbClr val="00338D"/>
                </a:solidFill>
                <a:latin typeface="Arial"/>
                <a:ea typeface="Arial"/>
                <a:cs typeface="Arial"/>
              </a:defRPr>
            </a:pPr>
            <a:r>
              <a:rPr lang="en-US" sz="1600" dirty="0" err="1"/>
              <a:t>Produção</a:t>
            </a:r>
            <a:r>
              <a:rPr lang="en-US" sz="1600" baseline="0" dirty="0"/>
              <a:t> </a:t>
            </a:r>
            <a:r>
              <a:rPr lang="en-US" sz="1600" baseline="0" dirty="0" err="1"/>
              <a:t>histórica</a:t>
            </a:r>
            <a:r>
              <a:rPr lang="en-US" sz="1600" baseline="0" dirty="0"/>
              <a:t> de </a:t>
            </a:r>
            <a:r>
              <a:rPr lang="en-US" sz="1600" baseline="0" dirty="0" err="1"/>
              <a:t>Soja</a:t>
            </a:r>
            <a:r>
              <a:rPr lang="en-US" sz="1600" baseline="0" dirty="0"/>
              <a:t> no Brasil</a:t>
            </a:r>
          </a:p>
          <a:p>
            <a:pPr algn="l">
              <a:defRPr sz="1600" b="1">
                <a:solidFill>
                  <a:srgbClr val="00338D"/>
                </a:solidFill>
                <a:latin typeface="Arial"/>
                <a:ea typeface="Arial"/>
                <a:cs typeface="Arial"/>
              </a:defRPr>
            </a:pPr>
            <a:r>
              <a:rPr lang="en-US" sz="1200" i="1" baseline="0" dirty="0" err="1"/>
              <a:t>Em</a:t>
            </a:r>
            <a:r>
              <a:rPr lang="en-US" sz="1200" i="1" baseline="0" dirty="0"/>
              <a:t> </a:t>
            </a:r>
            <a:r>
              <a:rPr lang="en-US" sz="1200" i="1" baseline="0" dirty="0" err="1"/>
              <a:t>milhões</a:t>
            </a:r>
            <a:r>
              <a:rPr lang="en-US" sz="1200" i="1" baseline="0" dirty="0"/>
              <a:t> de </a:t>
            </a:r>
            <a:r>
              <a:rPr lang="en-US" sz="1200" i="1" baseline="0" dirty="0" err="1"/>
              <a:t>toneladas</a:t>
            </a:r>
            <a:endParaRPr lang="en-US" sz="1200" i="1" dirty="0"/>
          </a:p>
        </c:rich>
      </c:tx>
      <c:layout>
        <c:manualLayout>
          <c:xMode val="edge"/>
          <c:yMode val="edge"/>
          <c:x val="2.1090817231893367E-2"/>
          <c:y val="2.0753908200499327E-2"/>
        </c:manualLayout>
      </c:layout>
      <c:overlay val="0"/>
    </c:title>
    <c:autoTitleDeleted val="0"/>
    <c:plotArea>
      <c:layout>
        <c:manualLayout>
          <c:layoutTarget val="inner"/>
          <c:xMode val="edge"/>
          <c:yMode val="edge"/>
          <c:x val="5.0721709786276714E-2"/>
          <c:y val="0.22727272727272727"/>
          <c:w val="0.94637943771361477"/>
          <c:h val="0.40833554830036484"/>
        </c:manualLayout>
      </c:layout>
      <c:barChart>
        <c:barDir val="col"/>
        <c:grouping val="clustered"/>
        <c:varyColors val="0"/>
        <c:ser>
          <c:idx val="0"/>
          <c:order val="0"/>
          <c:spPr>
            <a:solidFill>
              <a:srgbClr val="00338D"/>
            </a:solidFill>
            <a:ln w="3175">
              <a:solidFill>
                <a:srgbClr val="FFFFFF"/>
              </a:solidFill>
              <a:prstDash val="solid"/>
            </a:ln>
          </c:spPr>
          <c:invertIfNegative val="0"/>
          <c:dPt>
            <c:idx val="10"/>
            <c:invertIfNegative val="0"/>
            <c:bubble3D val="0"/>
            <c:spPr>
              <a:solidFill>
                <a:srgbClr val="00338D"/>
              </a:solidFill>
              <a:ln w="3175">
                <a:solidFill>
                  <a:srgbClr val="FFFFFF"/>
                </a:solidFill>
                <a:prstDash val="dash"/>
              </a:ln>
            </c:spPr>
          </c:dPt>
          <c:dLbls>
            <c:dLbl>
              <c:idx val="10"/>
              <c:spPr>
                <a:noFill/>
                <a:ln>
                  <a:noFill/>
                </a:ln>
                <a:effectLst/>
              </c:spPr>
              <c:txPr>
                <a:bodyPr wrap="square" lIns="38100" tIns="19050" rIns="38100" bIns="19050" anchor="ctr">
                  <a:spAutoFit/>
                </a:bodyPr>
                <a:lstStyle/>
                <a:p>
                  <a:pPr>
                    <a:defRPr sz="1100" b="1">
                      <a:solidFill>
                        <a:schemeClr val="accent3"/>
                      </a:solidFill>
                    </a:defRPr>
                  </a:pPr>
                  <a:endParaRPr lang="pt-BR"/>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Sheet2!$E$20:$O$20</c:f>
              <c:strCache>
                <c:ptCount val="11"/>
                <c:pt idx="0">
                  <c:v>2005/06</c:v>
                </c:pt>
                <c:pt idx="1">
                  <c:v>2006/07</c:v>
                </c:pt>
                <c:pt idx="2">
                  <c:v>2007/08</c:v>
                </c:pt>
                <c:pt idx="3">
                  <c:v>2008/09 </c:v>
                </c:pt>
                <c:pt idx="4">
                  <c:v>2009/10</c:v>
                </c:pt>
                <c:pt idx="5">
                  <c:v>2010/11</c:v>
                </c:pt>
                <c:pt idx="6">
                  <c:v>2011/12</c:v>
                </c:pt>
                <c:pt idx="7">
                  <c:v>2012/13</c:v>
                </c:pt>
                <c:pt idx="8">
                  <c:v>2013/14</c:v>
                </c:pt>
                <c:pt idx="9">
                  <c:v>2014/15</c:v>
                </c:pt>
                <c:pt idx="10">
                  <c:v>2015/16 Previsão (*)</c:v>
                </c:pt>
              </c:strCache>
            </c:strRef>
          </c:cat>
          <c:val>
            <c:numRef>
              <c:f>Sheet2!$E$21:$O$21</c:f>
              <c:numCache>
                <c:formatCode>_(* #,##0.0_);_(* \(#,##0.0\);_(* "-"?_);_(@_)</c:formatCode>
                <c:ptCount val="11"/>
                <c:pt idx="0">
                  <c:v>55.027099999999997</c:v>
                </c:pt>
                <c:pt idx="1">
                  <c:v>58.391800000000003</c:v>
                </c:pt>
                <c:pt idx="2">
                  <c:v>60.017699999999998</c:v>
                </c:pt>
                <c:pt idx="3">
                  <c:v>57.165500000000002</c:v>
                </c:pt>
                <c:pt idx="4" formatCode="#,##0.0">
                  <c:v>68.688199999999995</c:v>
                </c:pt>
                <c:pt idx="5" formatCode="#,##0.0">
                  <c:v>75.324300000000008</c:v>
                </c:pt>
                <c:pt idx="6" formatCode="#,##0.0">
                  <c:v>66.382999999999996</c:v>
                </c:pt>
                <c:pt idx="7" formatCode="#,##0.0">
                  <c:v>81.499399999999994</c:v>
                </c:pt>
                <c:pt idx="8" formatCode="#,##0.0">
                  <c:v>86.120800000000003</c:v>
                </c:pt>
                <c:pt idx="9" formatCode="#,##0.0">
                  <c:v>96.227999999999994</c:v>
                </c:pt>
                <c:pt idx="10" formatCode="#,##0.0">
                  <c:v>95.418900000000008</c:v>
                </c:pt>
              </c:numCache>
            </c:numRef>
          </c:val>
        </c:ser>
        <c:dLbls>
          <c:showLegendKey val="0"/>
          <c:showVal val="0"/>
          <c:showCatName val="0"/>
          <c:showSerName val="0"/>
          <c:showPercent val="0"/>
          <c:showBubbleSize val="0"/>
        </c:dLbls>
        <c:gapWidth val="40"/>
        <c:axId val="377389096"/>
        <c:axId val="380972168"/>
      </c:barChart>
      <c:catAx>
        <c:axId val="377389096"/>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defRPr sz="1100">
                <a:solidFill>
                  <a:srgbClr val="000000"/>
                </a:solidFill>
                <a:latin typeface="Univers for KPMG" panose="020B0603020202020204" pitchFamily="34" charset="0"/>
              </a:defRPr>
            </a:pPr>
            <a:endParaRPr lang="pt-BR"/>
          </a:p>
        </c:txPr>
        <c:crossAx val="380972168"/>
        <c:crosses val="autoZero"/>
        <c:auto val="1"/>
        <c:lblAlgn val="ctr"/>
        <c:lblOffset val="100"/>
        <c:noMultiLvlLbl val="0"/>
      </c:catAx>
      <c:valAx>
        <c:axId val="380972168"/>
        <c:scaling>
          <c:orientation val="minMax"/>
        </c:scaling>
        <c:delete val="1"/>
        <c:axPos val="l"/>
        <c:numFmt formatCode="_(* #,##0.0_);_(* \(#,##0.0\);_(* &quot;-&quot;?_);_(@_)" sourceLinked="1"/>
        <c:majorTickMark val="out"/>
        <c:minorTickMark val="none"/>
        <c:tickLblPos val="nextTo"/>
        <c:crossAx val="377389096"/>
        <c:crosses val="autoZero"/>
        <c:crossBetween val="between"/>
      </c:valAx>
      <c:spPr>
        <a:noFill/>
        <a:ln w="25400">
          <a:noFill/>
        </a:ln>
      </c:spPr>
    </c:plotArea>
    <c:plotVisOnly val="1"/>
    <c:dispBlanksAs val="gap"/>
    <c:showDLblsOverMax val="0"/>
  </c:chart>
  <c:spPr>
    <a:noFill/>
    <a:ln w="6350">
      <a:noFill/>
    </a:ln>
  </c:spPr>
  <c:txPr>
    <a:bodyPr/>
    <a:lstStyle/>
    <a:p>
      <a:pPr>
        <a:defRPr sz="800" b="0" i="0">
          <a:solidFill>
            <a:srgbClr val="000000"/>
          </a:solidFill>
          <a:latin typeface="Arial"/>
          <a:ea typeface="Arial"/>
          <a:cs typeface="Arial"/>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pt-BR" sz="1200" b="0" noProof="0">
                <a:solidFill>
                  <a:schemeClr val="tx1"/>
                </a:solidFill>
                <a:latin typeface="Univers for KPMG" panose="020B0603020202020204" pitchFamily="34" charset="0"/>
                <a:ea typeface="Arial"/>
                <a:cs typeface="Arial"/>
              </a:defRPr>
            </a:pPr>
            <a:r>
              <a:rPr lang="pt-BR" sz="1200" b="0" noProof="0" dirty="0">
                <a:solidFill>
                  <a:schemeClr val="tx1"/>
                </a:solidFill>
                <a:latin typeface="Univers for KPMG" panose="020B0603020202020204" pitchFamily="34" charset="0"/>
              </a:rPr>
              <a:t>Infraestrutura</a:t>
            </a:r>
            <a:r>
              <a:rPr lang="pt-BR" sz="1200" b="0" baseline="0" noProof="0" dirty="0">
                <a:solidFill>
                  <a:schemeClr val="tx1"/>
                </a:solidFill>
                <a:latin typeface="Univers for KPMG" panose="020B0603020202020204" pitchFamily="34" charset="0"/>
              </a:rPr>
              <a:t> </a:t>
            </a:r>
            <a:r>
              <a:rPr lang="pt-BR" sz="1200" b="0" baseline="0" noProof="0" dirty="0" smtClean="0">
                <a:solidFill>
                  <a:schemeClr val="tx1"/>
                </a:solidFill>
                <a:latin typeface="Univers for KPMG" panose="020B0603020202020204" pitchFamily="34" charset="0"/>
              </a:rPr>
              <a:t>rodoviária </a:t>
            </a:r>
            <a:r>
              <a:rPr lang="pt-BR" sz="1200" b="0" baseline="0" noProof="0" dirty="0">
                <a:solidFill>
                  <a:schemeClr val="tx1"/>
                </a:solidFill>
                <a:latin typeface="Univers for KPMG" panose="020B0603020202020204" pitchFamily="34" charset="0"/>
              </a:rPr>
              <a:t>por 1.000 Km2</a:t>
            </a:r>
            <a:endParaRPr lang="pt-BR" sz="1200" b="0" noProof="0" dirty="0">
              <a:solidFill>
                <a:schemeClr val="tx1"/>
              </a:solidFill>
              <a:latin typeface="Univers for KPMG" panose="020B0603020202020204" pitchFamily="34" charset="0"/>
            </a:endParaRPr>
          </a:p>
        </c:rich>
      </c:tx>
      <c:layout>
        <c:manualLayout>
          <c:xMode val="edge"/>
          <c:yMode val="edge"/>
          <c:x val="2.2857142857142857E-2"/>
          <c:y val="3.6363636363636362E-2"/>
        </c:manualLayout>
      </c:layout>
      <c:overlay val="0"/>
    </c:title>
    <c:autoTitleDeleted val="0"/>
    <c:plotArea>
      <c:layout>
        <c:manualLayout>
          <c:layoutTarget val="inner"/>
          <c:xMode val="edge"/>
          <c:yMode val="edge"/>
          <c:x val="1.9481862815196149E-2"/>
          <c:y val="0.19727105523657193"/>
          <c:w val="0.91429477096143752"/>
          <c:h val="0.55381710808876161"/>
        </c:manualLayout>
      </c:layout>
      <c:barChart>
        <c:barDir val="col"/>
        <c:grouping val="clustered"/>
        <c:varyColors val="0"/>
        <c:ser>
          <c:idx val="0"/>
          <c:order val="0"/>
          <c:spPr>
            <a:solidFill>
              <a:srgbClr val="00338D"/>
            </a:solidFill>
            <a:ln w="3175">
              <a:solidFill>
                <a:srgbClr val="FFFFFF"/>
              </a:solidFill>
              <a:prstDash val="solid"/>
            </a:ln>
          </c:spPr>
          <c:invertIfNegative val="0"/>
          <c:dPt>
            <c:idx val="5"/>
            <c:invertIfNegative val="0"/>
            <c:bubble3D val="0"/>
            <c:spPr>
              <a:solidFill>
                <a:schemeClr val="accent6"/>
              </a:solidFill>
              <a:ln w="3175">
                <a:solidFill>
                  <a:srgbClr val="FFFFFF"/>
                </a:solidFill>
                <a:prstDash val="solid"/>
              </a:ln>
            </c:spPr>
          </c:dPt>
          <c:dLbls>
            <c:numFmt formatCode="#,##0" sourceLinked="0"/>
            <c:spPr>
              <a:noFill/>
              <a:ln>
                <a:noFill/>
              </a:ln>
              <a:effectLst/>
            </c:spPr>
            <c:txPr>
              <a:bodyPr wrap="square" lIns="38100" tIns="19050" rIns="38100" bIns="19050" anchor="ctr">
                <a:spAutoFit/>
              </a:bodyPr>
              <a:lstStyle/>
              <a:p>
                <a:pPr>
                  <a:defRPr sz="1200" b="1">
                    <a:latin typeface="Univers for KPMG" panose="020B0603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Sheet2!$A$2:$A$8</c:f>
              <c:strCache>
                <c:ptCount val="7"/>
                <c:pt idx="0">
                  <c:v>EUA</c:v>
                </c:pt>
                <c:pt idx="1">
                  <c:v>China</c:v>
                </c:pt>
                <c:pt idx="2">
                  <c:v>Ucrânia</c:v>
                </c:pt>
                <c:pt idx="3">
                  <c:v>Canadá</c:v>
                </c:pt>
                <c:pt idx="4">
                  <c:v>Argentina</c:v>
                </c:pt>
                <c:pt idx="5">
                  <c:v>Brasil</c:v>
                </c:pt>
                <c:pt idx="6">
                  <c:v>Paraguai</c:v>
                </c:pt>
              </c:strCache>
            </c:strRef>
          </c:cat>
          <c:val>
            <c:numRef>
              <c:f>Sheet2!$B$2:$B$8</c:f>
              <c:numCache>
                <c:formatCode>General</c:formatCode>
                <c:ptCount val="7"/>
                <c:pt idx="0">
                  <c:v>438.1</c:v>
                </c:pt>
                <c:pt idx="1">
                  <c:v>359.9</c:v>
                </c:pt>
                <c:pt idx="2">
                  <c:v>275.2</c:v>
                </c:pt>
                <c:pt idx="3">
                  <c:v>41.6</c:v>
                </c:pt>
                <c:pt idx="4">
                  <c:v>25</c:v>
                </c:pt>
                <c:pt idx="5">
                  <c:v>25</c:v>
                </c:pt>
                <c:pt idx="6">
                  <c:v>11.9</c:v>
                </c:pt>
              </c:numCache>
            </c:numRef>
          </c:val>
        </c:ser>
        <c:dLbls>
          <c:showLegendKey val="0"/>
          <c:showVal val="0"/>
          <c:showCatName val="0"/>
          <c:showSerName val="0"/>
          <c:showPercent val="0"/>
          <c:showBubbleSize val="0"/>
        </c:dLbls>
        <c:gapWidth val="40"/>
        <c:axId val="384647152"/>
        <c:axId val="384647544"/>
      </c:barChart>
      <c:catAx>
        <c:axId val="384647152"/>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lgn="ctr">
              <a:defRPr lang="en-US" sz="1200" b="0" i="0" u="none" strike="noStrike" kern="1200" baseline="0">
                <a:solidFill>
                  <a:srgbClr val="000000"/>
                </a:solidFill>
                <a:latin typeface="Univers for KPMG" panose="020B0603020202020204" pitchFamily="34" charset="0"/>
                <a:ea typeface="Arial"/>
                <a:cs typeface="Arial"/>
              </a:defRPr>
            </a:pPr>
            <a:endParaRPr lang="pt-BR"/>
          </a:p>
        </c:txPr>
        <c:crossAx val="384647544"/>
        <c:crosses val="autoZero"/>
        <c:auto val="1"/>
        <c:lblAlgn val="ctr"/>
        <c:lblOffset val="100"/>
        <c:noMultiLvlLbl val="0"/>
      </c:catAx>
      <c:valAx>
        <c:axId val="384647544"/>
        <c:scaling>
          <c:orientation val="minMax"/>
        </c:scaling>
        <c:delete val="1"/>
        <c:axPos val="l"/>
        <c:numFmt formatCode="General" sourceLinked="1"/>
        <c:majorTickMark val="out"/>
        <c:minorTickMark val="none"/>
        <c:tickLblPos val="nextTo"/>
        <c:crossAx val="384647152"/>
        <c:crosses val="autoZero"/>
        <c:crossBetween val="between"/>
      </c:valAx>
      <c:spPr>
        <a:noFill/>
        <a:ln w="25400">
          <a:noFill/>
        </a:ln>
      </c:spPr>
    </c:plotArea>
    <c:plotVisOnly val="1"/>
    <c:dispBlanksAs val="gap"/>
    <c:showDLblsOverMax val="0"/>
  </c:chart>
  <c:spPr>
    <a:noFill/>
    <a:ln w="6350">
      <a:noFill/>
    </a:ln>
  </c:spPr>
  <c:txPr>
    <a:bodyPr/>
    <a:lstStyle/>
    <a:p>
      <a:pPr>
        <a:defRPr sz="800" b="0" i="0">
          <a:solidFill>
            <a:srgbClr val="000000"/>
          </a:solidFill>
          <a:latin typeface="Arial"/>
          <a:ea typeface="Arial"/>
          <a:cs typeface="Arial"/>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1947"/>
                </a:solidFill>
                <a:latin typeface="+mn-lt"/>
                <a:ea typeface="Calibri"/>
                <a:cs typeface="Calibri"/>
              </a:defRPr>
            </a:pPr>
            <a:r>
              <a:rPr lang="en-US" b="1" dirty="0">
                <a:solidFill>
                  <a:srgbClr val="001947"/>
                </a:solidFill>
                <a:latin typeface="+mn-lt"/>
              </a:rPr>
              <a:t>Investimento em </a:t>
            </a:r>
            <a:r>
              <a:rPr lang="en-US" b="1" dirty="0" err="1">
                <a:solidFill>
                  <a:srgbClr val="001947"/>
                </a:solidFill>
                <a:latin typeface="+mn-lt"/>
              </a:rPr>
              <a:t>Infraestrutura</a:t>
            </a:r>
            <a:r>
              <a:rPr lang="en-US" b="1" dirty="0">
                <a:solidFill>
                  <a:srgbClr val="001947"/>
                </a:solidFill>
                <a:latin typeface="+mn-lt"/>
              </a:rPr>
              <a:t> </a:t>
            </a:r>
            <a:r>
              <a:rPr lang="en-US" b="1" dirty="0" smtClean="0">
                <a:solidFill>
                  <a:srgbClr val="001947"/>
                </a:solidFill>
                <a:latin typeface="+mn-lt"/>
              </a:rPr>
              <a:t>no Brasil (% PIB) – </a:t>
            </a:r>
            <a:r>
              <a:rPr lang="en-US" b="1" dirty="0" err="1" smtClean="0">
                <a:solidFill>
                  <a:srgbClr val="001947"/>
                </a:solidFill>
                <a:latin typeface="+mn-lt"/>
              </a:rPr>
              <a:t>Mínimo</a:t>
            </a:r>
            <a:r>
              <a:rPr lang="en-US" b="1" dirty="0" smtClean="0">
                <a:solidFill>
                  <a:srgbClr val="001947"/>
                </a:solidFill>
                <a:latin typeface="+mn-lt"/>
              </a:rPr>
              <a:t> </a:t>
            </a:r>
            <a:r>
              <a:rPr lang="en-US" b="1" dirty="0" err="1" smtClean="0">
                <a:solidFill>
                  <a:srgbClr val="001947"/>
                </a:solidFill>
                <a:latin typeface="+mn-lt"/>
              </a:rPr>
              <a:t>necessário</a:t>
            </a:r>
            <a:r>
              <a:rPr lang="en-US" b="1" dirty="0" smtClean="0">
                <a:solidFill>
                  <a:srgbClr val="001947"/>
                </a:solidFill>
                <a:latin typeface="+mn-lt"/>
              </a:rPr>
              <a:t> de 5%</a:t>
            </a:r>
            <a:endParaRPr lang="en-US" b="1" dirty="0">
              <a:solidFill>
                <a:srgbClr val="001947"/>
              </a:solidFill>
              <a:latin typeface="+mn-lt"/>
            </a:endParaRPr>
          </a:p>
        </c:rich>
      </c:tx>
      <c:layout>
        <c:manualLayout>
          <c:xMode val="edge"/>
          <c:yMode val="edge"/>
          <c:x val="1.5831068784124054E-2"/>
          <c:y val="2.1778199180378981E-2"/>
        </c:manualLayout>
      </c:layout>
      <c:overlay val="0"/>
      <c:spPr>
        <a:noFill/>
      </c:spPr>
    </c:title>
    <c:autoTitleDeleted val="0"/>
    <c:plotArea>
      <c:layout>
        <c:manualLayout>
          <c:layoutTarget val="inner"/>
          <c:xMode val="edge"/>
          <c:yMode val="edge"/>
          <c:x val="1.5130674002751041E-2"/>
          <c:y val="0.2812801459080434"/>
          <c:w val="0.96973865199450038"/>
          <c:h val="0.56993407026753917"/>
        </c:manualLayout>
      </c:layout>
      <c:barChart>
        <c:barDir val="col"/>
        <c:grouping val="clustered"/>
        <c:varyColors val="0"/>
        <c:ser>
          <c:idx val="0"/>
          <c:order val="0"/>
          <c:tx>
            <c:strRef>
              <c:f>'[Worksheet in Book1]Sheet1'!$B$1</c:f>
              <c:strCache>
                <c:ptCount val="1"/>
                <c:pt idx="0">
                  <c:v>% PIB</c:v>
                </c:pt>
              </c:strCache>
            </c:strRef>
          </c:tx>
          <c:spPr>
            <a:solidFill>
              <a:srgbClr val="470A68"/>
            </a:solidFill>
            <a:ln>
              <a:solidFill>
                <a:schemeClr val="bg1"/>
              </a:solidFill>
            </a:ln>
            <a:effectLst>
              <a:outerShdw blurRad="50800" dist="38100" dir="2700000" algn="tl" rotWithShape="0">
                <a:prstClr val="black">
                  <a:alpha val="40000"/>
                </a:prstClr>
              </a:outerShdw>
            </a:effectLst>
          </c:spPr>
          <c:invertIfNegative val="0"/>
          <c:dLbls>
            <c:spPr>
              <a:noFill/>
              <a:ln w="25400">
                <a:noFill/>
              </a:ln>
            </c:spPr>
            <c:txPr>
              <a:bodyPr wrap="square" lIns="38100" tIns="19050" rIns="38100" bIns="19050" anchor="ctr">
                <a:spAutoFit/>
              </a:bodyPr>
              <a:lstStyle/>
              <a:p>
                <a:pPr>
                  <a:defRPr sz="1400" b="1" i="0" u="none" strike="noStrike" baseline="0">
                    <a:solidFill>
                      <a:srgbClr val="6D2077"/>
                    </a:solidFill>
                    <a:latin typeface="+mn-lt"/>
                    <a:ea typeface="Calibri"/>
                    <a:cs typeface="Calibri"/>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'[Worksheet in Book1]Sheet1'!$A$2:$A$13</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'[Worksheet in Book1]Sheet1'!$B$2:$B$13</c:f>
              <c:numCache>
                <c:formatCode>0.00%</c:formatCode>
                <c:ptCount val="12"/>
                <c:pt idx="0">
                  <c:v>1.4999999999999999E-2</c:v>
                </c:pt>
                <c:pt idx="1">
                  <c:v>1.67E-2</c:v>
                </c:pt>
                <c:pt idx="2">
                  <c:v>1.83E-2</c:v>
                </c:pt>
                <c:pt idx="3">
                  <c:v>1.8200000000000001E-2</c:v>
                </c:pt>
                <c:pt idx="4">
                  <c:v>1.7999999999999999E-2</c:v>
                </c:pt>
                <c:pt idx="5">
                  <c:v>0.02</c:v>
                </c:pt>
                <c:pt idx="6">
                  <c:v>2.1499999999999998E-2</c:v>
                </c:pt>
                <c:pt idx="7">
                  <c:v>2.1499999999999998E-2</c:v>
                </c:pt>
                <c:pt idx="8">
                  <c:v>2.29E-2</c:v>
                </c:pt>
                <c:pt idx="9">
                  <c:v>2.4299999999999999E-2</c:v>
                </c:pt>
                <c:pt idx="10">
                  <c:v>2.4199999999999999E-2</c:v>
                </c:pt>
                <c:pt idx="11">
                  <c:v>2.47E-2</c:v>
                </c:pt>
              </c:numCache>
            </c:numRef>
          </c:val>
        </c:ser>
        <c:dLbls>
          <c:showLegendKey val="0"/>
          <c:showVal val="0"/>
          <c:showCatName val="0"/>
          <c:showSerName val="0"/>
          <c:showPercent val="0"/>
          <c:showBubbleSize val="0"/>
        </c:dLbls>
        <c:gapWidth val="60"/>
        <c:axId val="384648328"/>
        <c:axId val="384648720"/>
      </c:barChart>
      <c:catAx>
        <c:axId val="384648328"/>
        <c:scaling>
          <c:orientation val="minMax"/>
        </c:scaling>
        <c:delete val="0"/>
        <c:axPos val="b"/>
        <c:numFmt formatCode="General" sourceLinked="1"/>
        <c:majorTickMark val="none"/>
        <c:minorTickMark val="none"/>
        <c:tickLblPos val="nextTo"/>
        <c:txPr>
          <a:bodyPr rot="0" vert="horz"/>
          <a:lstStyle/>
          <a:p>
            <a:pPr algn="ctr">
              <a:defRPr lang="en-US" sz="1400" b="0" i="0" u="none" strike="noStrike" kern="1200" baseline="0">
                <a:solidFill>
                  <a:srgbClr val="000000"/>
                </a:solidFill>
                <a:latin typeface="Univers for KPMG" panose="020B0603020202020204" pitchFamily="34" charset="0"/>
                <a:ea typeface="Arial"/>
                <a:cs typeface="Arial"/>
              </a:defRPr>
            </a:pPr>
            <a:endParaRPr lang="pt-BR"/>
          </a:p>
        </c:txPr>
        <c:crossAx val="384648720"/>
        <c:crosses val="autoZero"/>
        <c:auto val="1"/>
        <c:lblAlgn val="ctr"/>
        <c:lblOffset val="100"/>
        <c:noMultiLvlLbl val="0"/>
      </c:catAx>
      <c:valAx>
        <c:axId val="384648720"/>
        <c:scaling>
          <c:orientation val="minMax"/>
        </c:scaling>
        <c:delete val="1"/>
        <c:axPos val="l"/>
        <c:numFmt formatCode="0.00%" sourceLinked="1"/>
        <c:majorTickMark val="out"/>
        <c:minorTickMark val="none"/>
        <c:tickLblPos val="nextTo"/>
        <c:crossAx val="384648328"/>
        <c:crosses val="autoZero"/>
        <c:crossBetween val="between"/>
      </c:valAx>
      <c:spPr>
        <a:noFill/>
        <a:ln w="25400">
          <a:noFill/>
        </a:ln>
      </c:spPr>
    </c:plotArea>
    <c:plotVisOnly val="1"/>
    <c:dispBlanksAs val="gap"/>
    <c:showDLblsOverMax val="0"/>
  </c:chart>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1">
                <a:solidFill>
                  <a:srgbClr val="00338D"/>
                </a:solidFill>
                <a:latin typeface="Arial"/>
                <a:ea typeface="Arial"/>
                <a:cs typeface="Arial"/>
              </a:defRPr>
            </a:pPr>
            <a:r>
              <a:rPr lang="en-US" sz="1600" dirty="0" err="1"/>
              <a:t>Produção</a:t>
            </a:r>
            <a:r>
              <a:rPr lang="en-US" sz="1600" baseline="0" dirty="0"/>
              <a:t> </a:t>
            </a:r>
            <a:r>
              <a:rPr lang="en-US" sz="1600" baseline="0" dirty="0" err="1"/>
              <a:t>histórica</a:t>
            </a:r>
            <a:r>
              <a:rPr lang="en-US" sz="1600" baseline="0" dirty="0"/>
              <a:t> de </a:t>
            </a:r>
            <a:r>
              <a:rPr lang="en-US" sz="1600" baseline="0" dirty="0" err="1"/>
              <a:t>milho</a:t>
            </a:r>
            <a:r>
              <a:rPr lang="en-US" sz="1600" baseline="0" dirty="0"/>
              <a:t> no </a:t>
            </a:r>
            <a:r>
              <a:rPr lang="en-US" sz="1600" baseline="0" dirty="0" smtClean="0"/>
              <a:t>Brasil</a:t>
            </a:r>
          </a:p>
          <a:p>
            <a:pPr algn="l">
              <a:defRPr sz="1200" b="1">
                <a:solidFill>
                  <a:srgbClr val="00338D"/>
                </a:solidFill>
                <a:latin typeface="Arial"/>
                <a:ea typeface="Arial"/>
                <a:cs typeface="Arial"/>
              </a:defRPr>
            </a:pPr>
            <a:r>
              <a:rPr lang="en-US" sz="1200" i="1" baseline="0" dirty="0" err="1" smtClean="0"/>
              <a:t>Em</a:t>
            </a:r>
            <a:r>
              <a:rPr lang="en-US" sz="1200" i="1" baseline="0" dirty="0" smtClean="0"/>
              <a:t> </a:t>
            </a:r>
            <a:r>
              <a:rPr lang="en-US" sz="1200" i="1" baseline="0" dirty="0" err="1" smtClean="0"/>
              <a:t>milhões</a:t>
            </a:r>
            <a:r>
              <a:rPr lang="en-US" sz="1200" i="1" baseline="0" dirty="0" smtClean="0"/>
              <a:t> </a:t>
            </a:r>
            <a:r>
              <a:rPr lang="en-US" sz="1200" i="1" baseline="0" dirty="0" smtClean="0"/>
              <a:t>de </a:t>
            </a:r>
            <a:r>
              <a:rPr lang="en-US" sz="1200" i="1" baseline="0" dirty="0" err="1" smtClean="0"/>
              <a:t>toneladas</a:t>
            </a:r>
            <a:r>
              <a:rPr lang="en-US" sz="1200" i="1" dirty="0" smtClean="0"/>
              <a:t> </a:t>
            </a:r>
            <a:endParaRPr lang="en-US" sz="1200" i="1" dirty="0"/>
          </a:p>
        </c:rich>
      </c:tx>
      <c:layout>
        <c:manualLayout>
          <c:xMode val="edge"/>
          <c:yMode val="edge"/>
          <c:x val="1.2627078451905012E-3"/>
          <c:y val="5.909090909090909E-2"/>
        </c:manualLayout>
      </c:layout>
      <c:overlay val="0"/>
    </c:title>
    <c:autoTitleDeleted val="0"/>
    <c:plotArea>
      <c:layout>
        <c:manualLayout>
          <c:layoutTarget val="inner"/>
          <c:xMode val="edge"/>
          <c:yMode val="edge"/>
          <c:x val="0"/>
          <c:y val="0.29545454545454547"/>
          <c:w val="0.98125443066280338"/>
          <c:h val="0.57625125268432353"/>
        </c:manualLayout>
      </c:layout>
      <c:barChart>
        <c:barDir val="col"/>
        <c:grouping val="clustered"/>
        <c:varyColors val="0"/>
        <c:ser>
          <c:idx val="0"/>
          <c:order val="0"/>
          <c:spPr>
            <a:solidFill>
              <a:schemeClr val="accent2"/>
            </a:solidFill>
            <a:ln w="3175">
              <a:solidFill>
                <a:srgbClr val="FFFFFF"/>
              </a:solidFill>
              <a:prstDash val="solid"/>
            </a:ln>
          </c:spPr>
          <c:invertIfNegative val="0"/>
          <c:dPt>
            <c:idx val="10"/>
            <c:invertIfNegative val="0"/>
            <c:bubble3D val="0"/>
            <c:spPr>
              <a:solidFill>
                <a:schemeClr val="accent2"/>
              </a:solidFill>
              <a:ln w="3175">
                <a:solidFill>
                  <a:srgbClr val="FFFFFF"/>
                </a:solidFill>
                <a:prstDash val="dash"/>
              </a:ln>
            </c:spPr>
          </c:dPt>
          <c:dLbls>
            <c:dLbl>
              <c:idx val="10"/>
              <c:numFmt formatCode="#,##0.0" sourceLinked="0"/>
              <c:spPr>
                <a:noFill/>
                <a:ln>
                  <a:noFill/>
                </a:ln>
                <a:effectLst/>
              </c:spPr>
              <c:txPr>
                <a:bodyPr wrap="square" lIns="38100" tIns="19050" rIns="38100" bIns="19050" anchor="ctr">
                  <a:spAutoFit/>
                </a:bodyPr>
                <a:lstStyle/>
                <a:p>
                  <a:pPr>
                    <a:defRPr sz="1100" b="1">
                      <a:solidFill>
                        <a:schemeClr val="accent3"/>
                      </a:solidFill>
                    </a:defRPr>
                  </a:pPr>
                  <a:endParaRPr lang="pt-BR"/>
                </a:p>
              </c:txPr>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11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Sheet2!$E$17:$O$17</c:f>
              <c:strCache>
                <c:ptCount val="11"/>
                <c:pt idx="0">
                  <c:v>2005/06</c:v>
                </c:pt>
                <c:pt idx="1">
                  <c:v>2006/07</c:v>
                </c:pt>
                <c:pt idx="2">
                  <c:v>2007/08</c:v>
                </c:pt>
                <c:pt idx="3">
                  <c:v>2008/09 </c:v>
                </c:pt>
                <c:pt idx="4">
                  <c:v>2009/10</c:v>
                </c:pt>
                <c:pt idx="5">
                  <c:v>2010/11</c:v>
                </c:pt>
                <c:pt idx="6">
                  <c:v>2011/12</c:v>
                </c:pt>
                <c:pt idx="7">
                  <c:v>2012/13</c:v>
                </c:pt>
                <c:pt idx="8">
                  <c:v>2013/14</c:v>
                </c:pt>
                <c:pt idx="9">
                  <c:v>2014/15</c:v>
                </c:pt>
                <c:pt idx="10">
                  <c:v>2015/16 Previsão (*)</c:v>
                </c:pt>
              </c:strCache>
            </c:strRef>
          </c:cat>
          <c:val>
            <c:numRef>
              <c:f>Sheet2!$E$18:$O$18</c:f>
              <c:numCache>
                <c:formatCode>General</c:formatCode>
                <c:ptCount val="11"/>
                <c:pt idx="0">
                  <c:v>42.514900000000004</c:v>
                </c:pt>
                <c:pt idx="1">
                  <c:v>51.369699999999995</c:v>
                </c:pt>
                <c:pt idx="2">
                  <c:v>58.652200000000001</c:v>
                </c:pt>
                <c:pt idx="3">
                  <c:v>51.003900000000002</c:v>
                </c:pt>
                <c:pt idx="4">
                  <c:v>56.018000000000001</c:v>
                </c:pt>
                <c:pt idx="5">
                  <c:v>57.406999999999996</c:v>
                </c:pt>
                <c:pt idx="6">
                  <c:v>72.979799999999997</c:v>
                </c:pt>
                <c:pt idx="7">
                  <c:v>81.50569999999999</c:v>
                </c:pt>
                <c:pt idx="8">
                  <c:v>80.052000000000007</c:v>
                </c:pt>
                <c:pt idx="9">
                  <c:v>84.67240000000001</c:v>
                </c:pt>
                <c:pt idx="10">
                  <c:v>68.475899999999996</c:v>
                </c:pt>
              </c:numCache>
            </c:numRef>
          </c:val>
        </c:ser>
        <c:dLbls>
          <c:showLegendKey val="0"/>
          <c:showVal val="0"/>
          <c:showCatName val="0"/>
          <c:showSerName val="0"/>
          <c:showPercent val="0"/>
          <c:showBubbleSize val="0"/>
        </c:dLbls>
        <c:gapWidth val="40"/>
        <c:axId val="380971776"/>
        <c:axId val="384127728"/>
      </c:barChart>
      <c:catAx>
        <c:axId val="380971776"/>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defRPr sz="1100">
                <a:solidFill>
                  <a:srgbClr val="000000"/>
                </a:solidFill>
                <a:latin typeface="Univers for KPMG" panose="020B0603020202020204" pitchFamily="34" charset="0"/>
              </a:defRPr>
            </a:pPr>
            <a:endParaRPr lang="pt-BR"/>
          </a:p>
        </c:txPr>
        <c:crossAx val="384127728"/>
        <c:crosses val="autoZero"/>
        <c:auto val="1"/>
        <c:lblAlgn val="ctr"/>
        <c:lblOffset val="100"/>
        <c:noMultiLvlLbl val="0"/>
      </c:catAx>
      <c:valAx>
        <c:axId val="384127728"/>
        <c:scaling>
          <c:orientation val="minMax"/>
        </c:scaling>
        <c:delete val="1"/>
        <c:axPos val="l"/>
        <c:numFmt formatCode="General" sourceLinked="1"/>
        <c:majorTickMark val="out"/>
        <c:minorTickMark val="none"/>
        <c:tickLblPos val="nextTo"/>
        <c:crossAx val="380971776"/>
        <c:crosses val="autoZero"/>
        <c:crossBetween val="between"/>
      </c:valAx>
      <c:spPr>
        <a:noFill/>
        <a:ln w="25400">
          <a:noFill/>
        </a:ln>
      </c:spPr>
    </c:plotArea>
    <c:plotVisOnly val="1"/>
    <c:dispBlanksAs val="gap"/>
    <c:showDLblsOverMax val="0"/>
  </c:chart>
  <c:spPr>
    <a:noFill/>
    <a:ln w="6350">
      <a:noFill/>
    </a:ln>
  </c:spPr>
  <c:txPr>
    <a:bodyPr/>
    <a:lstStyle/>
    <a:p>
      <a:pPr>
        <a:defRPr sz="800" b="0" i="0">
          <a:solidFill>
            <a:srgbClr val="000000"/>
          </a:solidFill>
          <a:latin typeface="Arial"/>
          <a:ea typeface="Arial"/>
          <a:cs typeface="Arial"/>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solidFill>
                  <a:srgbClr val="00338D"/>
                </a:solidFill>
                <a:latin typeface="Univers for KPMG" panose="020B0603020202020204" pitchFamily="34" charset="0"/>
                <a:ea typeface="Arial"/>
                <a:cs typeface="Arial"/>
              </a:defRPr>
            </a:pPr>
            <a:r>
              <a:rPr lang="en-US" sz="1400">
                <a:latin typeface="Univers for KPMG" panose="020B0603020202020204" pitchFamily="34" charset="0"/>
              </a:rPr>
              <a:t>Países</a:t>
            </a:r>
            <a:r>
              <a:rPr lang="en-US" sz="1400" baseline="0">
                <a:latin typeface="Univers for KPMG" panose="020B0603020202020204" pitchFamily="34" charset="0"/>
              </a:rPr>
              <a:t> exportadores de Soja - Safra 2015/16</a:t>
            </a:r>
            <a:endParaRPr lang="en-US" sz="1400">
              <a:latin typeface="Univers for KPMG" panose="020B0603020202020204" pitchFamily="34" charset="0"/>
            </a:endParaRPr>
          </a:p>
        </c:rich>
      </c:tx>
      <c:layout>
        <c:manualLayout>
          <c:xMode val="edge"/>
          <c:yMode val="edge"/>
          <c:x val="0.2551409592700854"/>
          <c:y val="3.800150314238445E-2"/>
        </c:manualLayout>
      </c:layout>
      <c:overlay val="0"/>
    </c:title>
    <c:autoTitleDeleted val="0"/>
    <c:plotArea>
      <c:layout>
        <c:manualLayout>
          <c:layoutTarget val="inner"/>
          <c:xMode val="edge"/>
          <c:yMode val="edge"/>
          <c:x val="0.38957867831337573"/>
          <c:y val="0.2522217031191461"/>
          <c:w val="0.4789704700915155"/>
          <c:h val="0.69090914518649649"/>
        </c:manualLayout>
      </c:layout>
      <c:pieChart>
        <c:varyColors val="1"/>
        <c:ser>
          <c:idx val="0"/>
          <c:order val="0"/>
          <c:dPt>
            <c:idx val="0"/>
            <c:bubble3D val="0"/>
            <c:spPr>
              <a:solidFill>
                <a:schemeClr val="accent6"/>
              </a:solidFill>
              <a:ln w="3175">
                <a:solidFill>
                  <a:srgbClr val="FFFFFF"/>
                </a:solidFill>
                <a:prstDash val="solid"/>
              </a:ln>
            </c:spPr>
          </c:dPt>
          <c:dPt>
            <c:idx val="1"/>
            <c:bubble3D val="0"/>
            <c:spPr>
              <a:solidFill>
                <a:srgbClr val="00338D"/>
              </a:solidFill>
              <a:ln w="3175">
                <a:solidFill>
                  <a:srgbClr val="FFFFFF"/>
                </a:solidFill>
                <a:prstDash val="solid"/>
              </a:ln>
            </c:spPr>
          </c:dPt>
          <c:dPt>
            <c:idx val="2"/>
            <c:bubble3D val="0"/>
            <c:spPr>
              <a:solidFill>
                <a:srgbClr val="6D2077"/>
              </a:solidFill>
              <a:ln w="3175">
                <a:solidFill>
                  <a:srgbClr val="FFFFFF"/>
                </a:solidFill>
                <a:prstDash val="solid"/>
              </a:ln>
            </c:spPr>
          </c:dPt>
          <c:dPt>
            <c:idx val="3"/>
            <c:bubble3D val="0"/>
            <c:spPr>
              <a:solidFill>
                <a:srgbClr val="005EB8"/>
              </a:solidFill>
              <a:ln w="3175">
                <a:solidFill>
                  <a:srgbClr val="FFFFFF"/>
                </a:solidFill>
                <a:prstDash val="solid"/>
              </a:ln>
            </c:spPr>
          </c:dPt>
          <c:dPt>
            <c:idx val="4"/>
            <c:bubble3D val="0"/>
            <c:spPr>
              <a:solidFill>
                <a:srgbClr val="00A3A1"/>
              </a:solidFill>
              <a:ln w="3175">
                <a:solidFill>
                  <a:srgbClr val="FFFFFF"/>
                </a:solidFill>
                <a:prstDash val="solid"/>
              </a:ln>
            </c:spPr>
          </c:dPt>
          <c:dLbls>
            <c:spPr>
              <a:noFill/>
              <a:ln>
                <a:noFill/>
              </a:ln>
              <a:effectLst/>
            </c:spPr>
            <c:txPr>
              <a:bodyPr wrap="square" lIns="38100" tIns="19050" rIns="38100" bIns="19050" anchor="ctr">
                <a:spAutoFit/>
              </a:bodyPr>
              <a:lstStyle/>
              <a:p>
                <a:pPr>
                  <a:defRPr sz="1400" b="0">
                    <a:latin typeface="Univers for KPMG" panose="020B0603020202020204" pitchFamily="34" charset="0"/>
                  </a:defRPr>
                </a:pPr>
                <a:endParaRPr lang="pt-BR"/>
              </a:p>
            </c:txPr>
            <c:dLblPos val="outEnd"/>
            <c:showLegendKey val="0"/>
            <c:showVal val="0"/>
            <c:showCatName val="1"/>
            <c:showSerName val="0"/>
            <c:showPercent val="1"/>
            <c:showBubbleSize val="0"/>
            <c:showLeaderLines val="1"/>
            <c:leaderLines>
              <c:spPr>
                <a:ln>
                  <a:solidFill>
                    <a:srgbClr val="000000"/>
                  </a:solidFill>
                  <a:prstDash val="solid"/>
                </a:ln>
              </c:spPr>
            </c:leaderLines>
            <c:extLst>
              <c:ext xmlns:c15="http://schemas.microsoft.com/office/drawing/2012/chart" uri="{CE6537A1-D6FC-4f65-9D91-7224C49458BB}">
                <c15:layout/>
              </c:ext>
            </c:extLst>
          </c:dLbls>
          <c:cat>
            <c:strRef>
              <c:f>Sheet1!$A$2:$A$6</c:f>
              <c:strCache>
                <c:ptCount val="5"/>
                <c:pt idx="0">
                  <c:v>Brasil</c:v>
                </c:pt>
                <c:pt idx="1">
                  <c:v>EUA</c:v>
                </c:pt>
                <c:pt idx="2">
                  <c:v>Argentina</c:v>
                </c:pt>
                <c:pt idx="3">
                  <c:v>Paraguai</c:v>
                </c:pt>
                <c:pt idx="4">
                  <c:v>Outros</c:v>
                </c:pt>
              </c:strCache>
            </c:strRef>
          </c:cat>
          <c:val>
            <c:numRef>
              <c:f>Sheet1!$B$2:$B$6</c:f>
              <c:numCache>
                <c:formatCode>General</c:formatCode>
                <c:ptCount val="5"/>
                <c:pt idx="0">
                  <c:v>56.6</c:v>
                </c:pt>
                <c:pt idx="1">
                  <c:v>51.2</c:v>
                </c:pt>
                <c:pt idx="2">
                  <c:v>10.5</c:v>
                </c:pt>
                <c:pt idx="3">
                  <c:v>4.8</c:v>
                </c:pt>
                <c:pt idx="4">
                  <c:v>9.6999999999999993</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800" b="0" i="0">
          <a:solidFill>
            <a:srgbClr val="000000"/>
          </a:solidFill>
          <a:latin typeface="Arial"/>
          <a:ea typeface="Arial"/>
          <a:cs typeface="Arial"/>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Países exportadores de Milho - Safra 2015/16</a:t>
            </a:r>
          </a:p>
        </c:rich>
      </c:tx>
      <c:layout>
        <c:manualLayout>
          <c:xMode val="edge"/>
          <c:yMode val="edge"/>
          <c:x val="0.24590200702376966"/>
          <c:y val="3.4955585340869129E-2"/>
        </c:manualLayout>
      </c:layout>
      <c:overlay val="0"/>
    </c:title>
    <c:autoTitleDeleted val="0"/>
    <c:plotArea>
      <c:layout>
        <c:manualLayout>
          <c:layoutTarget val="inner"/>
          <c:xMode val="edge"/>
          <c:yMode val="edge"/>
          <c:x val="0.37107644135878165"/>
          <c:y val="0.21977183083226098"/>
          <c:w val="0.37033491427528059"/>
          <c:h val="0.64146534079870765"/>
        </c:manualLayout>
      </c:layout>
      <c:pieChart>
        <c:varyColors val="1"/>
        <c:ser>
          <c:idx val="0"/>
          <c:order val="0"/>
          <c:dPt>
            <c:idx val="0"/>
            <c:bubble3D val="0"/>
            <c:spPr>
              <a:solidFill>
                <a:srgbClr val="00338D"/>
              </a:solidFill>
              <a:ln w="3175">
                <a:solidFill>
                  <a:srgbClr val="FFFFFF"/>
                </a:solidFill>
                <a:prstDash val="solid"/>
              </a:ln>
            </c:spPr>
          </c:dPt>
          <c:dPt>
            <c:idx val="1"/>
            <c:bubble3D val="0"/>
            <c:spPr>
              <a:solidFill>
                <a:srgbClr val="6D2077"/>
              </a:solidFill>
              <a:ln w="3175">
                <a:solidFill>
                  <a:srgbClr val="FFFFFF"/>
                </a:solidFill>
                <a:prstDash val="solid"/>
              </a:ln>
            </c:spPr>
          </c:dPt>
          <c:dPt>
            <c:idx val="2"/>
            <c:bubble3D val="0"/>
            <c:spPr>
              <a:solidFill>
                <a:srgbClr val="43B02A"/>
              </a:solidFill>
              <a:ln w="3175">
                <a:solidFill>
                  <a:srgbClr val="FFFFFF"/>
                </a:solidFill>
                <a:prstDash val="solid"/>
              </a:ln>
            </c:spPr>
          </c:dPt>
          <c:dPt>
            <c:idx val="3"/>
            <c:bubble3D val="0"/>
            <c:spPr>
              <a:solidFill>
                <a:srgbClr val="005EB8"/>
              </a:solidFill>
              <a:ln w="3175">
                <a:solidFill>
                  <a:srgbClr val="FFFFFF"/>
                </a:solidFill>
                <a:prstDash val="solid"/>
              </a:ln>
            </c:spPr>
          </c:dPt>
          <c:dPt>
            <c:idx val="4"/>
            <c:bubble3D val="0"/>
            <c:spPr>
              <a:solidFill>
                <a:srgbClr val="00A3A1"/>
              </a:solidFill>
              <a:ln w="3175">
                <a:solidFill>
                  <a:srgbClr val="FFFFFF"/>
                </a:solidFill>
                <a:prstDash val="solid"/>
              </a:ln>
            </c:spPr>
          </c:dPt>
          <c:dLbls>
            <c:dLbl>
              <c:idx val="1"/>
              <c:layout>
                <c:manualLayout>
                  <c:x val="2.1671827105669315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b="0">
                    <a:solidFill>
                      <a:schemeClr val="tx1"/>
                    </a:solidFill>
                  </a:defRPr>
                </a:pPr>
                <a:endParaRPr lang="pt-BR"/>
              </a:p>
            </c:txPr>
            <c:dLblPos val="outEnd"/>
            <c:showLegendKey val="0"/>
            <c:showVal val="0"/>
            <c:showCatName val="1"/>
            <c:showSerName val="0"/>
            <c:showPercent val="1"/>
            <c:showBubbleSize val="0"/>
            <c:showLeaderLines val="1"/>
            <c:leaderLines>
              <c:spPr>
                <a:ln>
                  <a:solidFill>
                    <a:srgbClr val="000000"/>
                  </a:solidFill>
                  <a:prstDash val="solid"/>
                </a:ln>
              </c:spPr>
            </c:leaderLines>
            <c:extLst>
              <c:ext xmlns:c15="http://schemas.microsoft.com/office/drawing/2012/chart" uri="{CE6537A1-D6FC-4f65-9D91-7224C49458BB}">
                <c15:layout/>
              </c:ext>
            </c:extLst>
          </c:dLbls>
          <c:cat>
            <c:strRef>
              <c:f>Sheet1!$A$14:$A$18</c:f>
              <c:strCache>
                <c:ptCount val="5"/>
                <c:pt idx="0">
                  <c:v>EUA</c:v>
                </c:pt>
                <c:pt idx="1">
                  <c:v>Argentina</c:v>
                </c:pt>
                <c:pt idx="2">
                  <c:v>Brasil</c:v>
                </c:pt>
                <c:pt idx="3">
                  <c:v>Ucrânia</c:v>
                </c:pt>
                <c:pt idx="4">
                  <c:v>Outros</c:v>
                </c:pt>
              </c:strCache>
            </c:strRef>
          </c:cat>
          <c:val>
            <c:numRef>
              <c:f>Sheet1!$B$14:$B$18</c:f>
              <c:numCache>
                <c:formatCode>General</c:formatCode>
                <c:ptCount val="5"/>
                <c:pt idx="0">
                  <c:v>48.9</c:v>
                </c:pt>
                <c:pt idx="1">
                  <c:v>18.5</c:v>
                </c:pt>
                <c:pt idx="2">
                  <c:v>17.5</c:v>
                </c:pt>
                <c:pt idx="3">
                  <c:v>16.399999999999999</c:v>
                </c:pt>
                <c:pt idx="4">
                  <c:v>18.399999999999999</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lgn="l" rtl="0">
        <a:defRPr lang="en-US" sz="1100" b="1" i="0" u="none" strike="noStrike" kern="1200" baseline="0">
          <a:solidFill>
            <a:srgbClr val="00338D"/>
          </a:solidFill>
          <a:latin typeface="Univers for KPMG" panose="020B0603020202020204" pitchFamily="34" charset="0"/>
          <a:ea typeface="Arial"/>
          <a:cs typeface="Arial"/>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36453486074183E-2"/>
          <c:y val="6.8181818181818177E-2"/>
          <c:w val="0.90644708758012182"/>
          <c:h val="0.67640837508947749"/>
        </c:manualLayout>
      </c:layout>
      <c:barChart>
        <c:barDir val="col"/>
        <c:grouping val="clustered"/>
        <c:varyColors val="0"/>
        <c:ser>
          <c:idx val="0"/>
          <c:order val="0"/>
          <c:spPr>
            <a:solidFill>
              <a:srgbClr val="00338D"/>
            </a:solidFill>
            <a:ln w="3175">
              <a:solidFill>
                <a:srgbClr val="FFFFFF"/>
              </a:solidFill>
              <a:prstDash val="solid"/>
            </a:ln>
          </c:spPr>
          <c:invertIfNegative val="0"/>
          <c:dPt>
            <c:idx val="7"/>
            <c:invertIfNegative val="0"/>
            <c:bubble3D val="0"/>
            <c:spPr>
              <a:solidFill>
                <a:schemeClr val="accent5">
                  <a:lumMod val="50000"/>
                </a:schemeClr>
              </a:solidFill>
              <a:ln w="3175">
                <a:solidFill>
                  <a:srgbClr val="FFFFFF"/>
                </a:solidFill>
                <a:prstDash val="solid"/>
              </a:ln>
            </c:spPr>
          </c:dPt>
          <c:dPt>
            <c:idx val="8"/>
            <c:invertIfNegative val="0"/>
            <c:bubble3D val="0"/>
            <c:spPr>
              <a:solidFill>
                <a:schemeClr val="accent6"/>
              </a:solidFill>
              <a:ln w="3175">
                <a:solidFill>
                  <a:srgbClr val="FFFFFF"/>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Infraestrutura!$A$2:$A$14</c:f>
              <c:strCache>
                <c:ptCount val="13"/>
                <c:pt idx="0">
                  <c:v>Estados Unidos</c:v>
                </c:pt>
                <c:pt idx="1">
                  <c:v>Canada</c:v>
                </c:pt>
                <c:pt idx="2">
                  <c:v>Austrália</c:v>
                </c:pt>
                <c:pt idx="3">
                  <c:v>China</c:v>
                </c:pt>
                <c:pt idx="4">
                  <c:v>Chile</c:v>
                </c:pt>
                <c:pt idx="5">
                  <c:v>México</c:v>
                </c:pt>
                <c:pt idx="6">
                  <c:v>Ucrânia</c:v>
                </c:pt>
                <c:pt idx="7">
                  <c:v>Mediana Mundial</c:v>
                </c:pt>
                <c:pt idx="8">
                  <c:v>Brasil</c:v>
                </c:pt>
                <c:pt idx="9">
                  <c:v>Colômbia</c:v>
                </c:pt>
                <c:pt idx="10">
                  <c:v>Peru</c:v>
                </c:pt>
                <c:pt idx="11">
                  <c:v>Argentina</c:v>
                </c:pt>
                <c:pt idx="12">
                  <c:v>Paraguai</c:v>
                </c:pt>
              </c:strCache>
            </c:strRef>
          </c:cat>
          <c:val>
            <c:numRef>
              <c:f>Infraestrutura!$B$2:$B$14</c:f>
              <c:numCache>
                <c:formatCode>#,##0.0;\-#,##0.0;\-;@</c:formatCode>
                <c:ptCount val="13"/>
                <c:pt idx="0">
                  <c:v>5.9</c:v>
                </c:pt>
                <c:pt idx="1">
                  <c:v>5.7</c:v>
                </c:pt>
                <c:pt idx="2">
                  <c:v>5.7</c:v>
                </c:pt>
                <c:pt idx="3">
                  <c:v>4.7</c:v>
                </c:pt>
                <c:pt idx="4">
                  <c:v>4.5999999999999996</c:v>
                </c:pt>
                <c:pt idx="5">
                  <c:v>4.2</c:v>
                </c:pt>
                <c:pt idx="6">
                  <c:v>4.0999999999999996</c:v>
                </c:pt>
                <c:pt idx="7">
                  <c:v>4</c:v>
                </c:pt>
                <c:pt idx="8">
                  <c:v>3.9</c:v>
                </c:pt>
                <c:pt idx="9">
                  <c:v>3.7</c:v>
                </c:pt>
                <c:pt idx="10">
                  <c:v>3.6</c:v>
                </c:pt>
                <c:pt idx="11">
                  <c:v>3.5</c:v>
                </c:pt>
                <c:pt idx="12">
                  <c:v>2.7</c:v>
                </c:pt>
              </c:numCache>
            </c:numRef>
          </c:val>
        </c:ser>
        <c:dLbls>
          <c:showLegendKey val="0"/>
          <c:showVal val="0"/>
          <c:showCatName val="0"/>
          <c:showSerName val="0"/>
          <c:showPercent val="0"/>
          <c:showBubbleSize val="0"/>
        </c:dLbls>
        <c:gapWidth val="40"/>
        <c:axId val="384129296"/>
        <c:axId val="384129688"/>
      </c:barChart>
      <c:catAx>
        <c:axId val="384129296"/>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lgn="ctr">
              <a:defRPr/>
            </a:pPr>
            <a:endParaRPr lang="pt-BR"/>
          </a:p>
        </c:txPr>
        <c:crossAx val="384129688"/>
        <c:crosses val="autoZero"/>
        <c:auto val="1"/>
        <c:lblAlgn val="ctr"/>
        <c:lblOffset val="100"/>
        <c:noMultiLvlLbl val="0"/>
      </c:catAx>
      <c:valAx>
        <c:axId val="384129688"/>
        <c:scaling>
          <c:orientation val="minMax"/>
        </c:scaling>
        <c:delete val="1"/>
        <c:axPos val="l"/>
        <c:numFmt formatCode="#,##0.0;\-#,##0.0;\-;@" sourceLinked="1"/>
        <c:majorTickMark val="out"/>
        <c:minorTickMark val="none"/>
        <c:tickLblPos val="nextTo"/>
        <c:crossAx val="384129296"/>
        <c:crosses val="autoZero"/>
        <c:crossBetween val="between"/>
      </c:valAx>
      <c:spPr>
        <a:noFill/>
        <a:ln w="25400">
          <a:noFill/>
        </a:ln>
      </c:spPr>
    </c:plotArea>
    <c:plotVisOnly val="1"/>
    <c:dispBlanksAs val="gap"/>
    <c:showDLblsOverMax val="0"/>
  </c:chart>
  <c:spPr>
    <a:noFill/>
    <a:ln w="6350">
      <a:noFill/>
    </a:ln>
  </c:spPr>
  <c:txPr>
    <a:bodyPr/>
    <a:lstStyle/>
    <a:p>
      <a:pPr>
        <a:defRPr sz="1200" b="0" i="0">
          <a:solidFill>
            <a:srgbClr val="000000"/>
          </a:solidFill>
          <a:latin typeface="Arial"/>
          <a:ea typeface="Arial"/>
          <a:cs typeface="Arial"/>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3082114735657"/>
          <c:y val="0.15212491052254831"/>
          <c:w val="0.84008662234234677"/>
          <c:h val="0.59456227630637082"/>
        </c:manualLayout>
      </c:layout>
      <c:barChart>
        <c:barDir val="col"/>
        <c:grouping val="clustered"/>
        <c:varyColors val="0"/>
        <c:ser>
          <c:idx val="0"/>
          <c:order val="0"/>
          <c:spPr>
            <a:solidFill>
              <a:srgbClr val="00338D"/>
            </a:solidFill>
            <a:ln w="3175">
              <a:solidFill>
                <a:srgbClr val="FFFFFF"/>
              </a:solidFill>
              <a:prstDash val="solid"/>
            </a:ln>
          </c:spPr>
          <c:invertIfNegative val="0"/>
          <c:dPt>
            <c:idx val="6"/>
            <c:invertIfNegative val="0"/>
            <c:bubble3D val="0"/>
            <c:spPr>
              <a:solidFill>
                <a:srgbClr val="F68D2E"/>
              </a:solidFill>
              <a:ln w="3175">
                <a:solidFill>
                  <a:srgbClr val="FFFFFF"/>
                </a:solidFill>
                <a:prstDash val="solid"/>
              </a:ln>
            </c:spPr>
          </c:dPt>
          <c:dPt>
            <c:idx val="9"/>
            <c:invertIfNegative val="0"/>
            <c:bubble3D val="0"/>
            <c:spPr>
              <a:solidFill>
                <a:schemeClr val="accent6"/>
              </a:solidFill>
              <a:ln w="3175">
                <a:solidFill>
                  <a:srgbClr val="FFFFFF"/>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Rodovias!$A$2:$A$14</c:f>
              <c:strCache>
                <c:ptCount val="13"/>
                <c:pt idx="0">
                  <c:v>Estados Unidos</c:v>
                </c:pt>
                <c:pt idx="1">
                  <c:v>Canada</c:v>
                </c:pt>
                <c:pt idx="2">
                  <c:v>Chile</c:v>
                </c:pt>
                <c:pt idx="3">
                  <c:v>Austrália</c:v>
                </c:pt>
                <c:pt idx="4">
                  <c:v>China</c:v>
                </c:pt>
                <c:pt idx="5">
                  <c:v>México</c:v>
                </c:pt>
                <c:pt idx="6">
                  <c:v>Mediana Mundial</c:v>
                </c:pt>
                <c:pt idx="7">
                  <c:v>Argentina</c:v>
                </c:pt>
                <c:pt idx="8">
                  <c:v>Bolívia</c:v>
                </c:pt>
                <c:pt idx="9">
                  <c:v>Brasil</c:v>
                </c:pt>
                <c:pt idx="10">
                  <c:v>Colômbia</c:v>
                </c:pt>
                <c:pt idx="11">
                  <c:v>Ucrânia</c:v>
                </c:pt>
                <c:pt idx="12">
                  <c:v>Paraguai</c:v>
                </c:pt>
              </c:strCache>
            </c:strRef>
          </c:cat>
          <c:val>
            <c:numRef>
              <c:f>Rodovias!$B$2:$B$14</c:f>
              <c:numCache>
                <c:formatCode>#,##0.0;\-#,##0.0;\-;@</c:formatCode>
                <c:ptCount val="13"/>
                <c:pt idx="0">
                  <c:v>5.7</c:v>
                </c:pt>
                <c:pt idx="1">
                  <c:v>5.2</c:v>
                </c:pt>
                <c:pt idx="2">
                  <c:v>4.9000000000000004</c:v>
                </c:pt>
                <c:pt idx="3">
                  <c:v>4.7</c:v>
                </c:pt>
                <c:pt idx="4">
                  <c:v>4.7</c:v>
                </c:pt>
                <c:pt idx="5">
                  <c:v>4.3</c:v>
                </c:pt>
                <c:pt idx="6">
                  <c:v>4</c:v>
                </c:pt>
                <c:pt idx="7">
                  <c:v>3.1</c:v>
                </c:pt>
                <c:pt idx="8">
                  <c:v>3.1</c:v>
                </c:pt>
                <c:pt idx="9">
                  <c:v>2.7</c:v>
                </c:pt>
                <c:pt idx="10">
                  <c:v>2.7</c:v>
                </c:pt>
                <c:pt idx="11">
                  <c:v>2.4</c:v>
                </c:pt>
                <c:pt idx="12" formatCode="General">
                  <c:v>2.2000000000000002</c:v>
                </c:pt>
              </c:numCache>
            </c:numRef>
          </c:val>
        </c:ser>
        <c:dLbls>
          <c:showLegendKey val="0"/>
          <c:showVal val="0"/>
          <c:showCatName val="0"/>
          <c:showSerName val="0"/>
          <c:showPercent val="0"/>
          <c:showBubbleSize val="0"/>
        </c:dLbls>
        <c:gapWidth val="40"/>
        <c:axId val="384130864"/>
        <c:axId val="384131256"/>
      </c:barChart>
      <c:catAx>
        <c:axId val="384130864"/>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lgn="ctr">
              <a:defRPr/>
            </a:pPr>
            <a:endParaRPr lang="pt-BR"/>
          </a:p>
        </c:txPr>
        <c:crossAx val="384131256"/>
        <c:crosses val="autoZero"/>
        <c:auto val="1"/>
        <c:lblAlgn val="ctr"/>
        <c:lblOffset val="100"/>
        <c:noMultiLvlLbl val="0"/>
      </c:catAx>
      <c:valAx>
        <c:axId val="384131256"/>
        <c:scaling>
          <c:orientation val="minMax"/>
        </c:scaling>
        <c:delete val="1"/>
        <c:axPos val="l"/>
        <c:numFmt formatCode="#,##0.0;\-#,##0.0;\-;@" sourceLinked="1"/>
        <c:majorTickMark val="out"/>
        <c:minorTickMark val="none"/>
        <c:tickLblPos val="nextTo"/>
        <c:crossAx val="384130864"/>
        <c:crosses val="autoZero"/>
        <c:crossBetween val="between"/>
      </c:valAx>
      <c:spPr>
        <a:noFill/>
        <a:ln w="25400">
          <a:noFill/>
        </a:ln>
      </c:spPr>
    </c:plotArea>
    <c:plotVisOnly val="1"/>
    <c:dispBlanksAs val="gap"/>
    <c:showDLblsOverMax val="0"/>
  </c:chart>
  <c:spPr>
    <a:noFill/>
    <a:ln w="6350">
      <a:noFill/>
    </a:ln>
  </c:spPr>
  <c:txPr>
    <a:bodyPr/>
    <a:lstStyle/>
    <a:p>
      <a:pPr>
        <a:defRPr sz="1200" b="0" i="0">
          <a:solidFill>
            <a:srgbClr val="000000"/>
          </a:solidFill>
          <a:latin typeface="Arial"/>
          <a:ea typeface="Arial"/>
          <a:cs typeface="Arial"/>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38434575129392E-2"/>
          <c:y val="0.05"/>
          <c:w val="0.95833937452660456"/>
          <c:h val="0.69668718682891906"/>
        </c:manualLayout>
      </c:layout>
      <c:barChart>
        <c:barDir val="col"/>
        <c:grouping val="clustered"/>
        <c:varyColors val="0"/>
        <c:ser>
          <c:idx val="0"/>
          <c:order val="0"/>
          <c:spPr>
            <a:solidFill>
              <a:srgbClr val="00338D"/>
            </a:solidFill>
            <a:ln w="3175">
              <a:solidFill>
                <a:srgbClr val="FFFFFF"/>
              </a:solidFill>
              <a:prstDash val="solid"/>
            </a:ln>
          </c:spPr>
          <c:invertIfNegative val="0"/>
          <c:dPt>
            <c:idx val="5"/>
            <c:invertIfNegative val="0"/>
            <c:bubble3D val="0"/>
            <c:spPr>
              <a:solidFill>
                <a:srgbClr val="F68D2E"/>
              </a:solidFill>
              <a:ln w="3175">
                <a:solidFill>
                  <a:srgbClr val="FFFFFF"/>
                </a:solidFill>
                <a:prstDash val="solid"/>
              </a:ln>
            </c:spPr>
          </c:dPt>
          <c:dPt>
            <c:idx val="10"/>
            <c:invertIfNegative val="0"/>
            <c:bubble3D val="0"/>
            <c:spPr>
              <a:solidFill>
                <a:schemeClr val="accent6"/>
              </a:solidFill>
              <a:ln w="3175">
                <a:solidFill>
                  <a:srgbClr val="FFFFFF"/>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Ferrovias!$A$2:$A$13</c:f>
              <c:strCache>
                <c:ptCount val="12"/>
                <c:pt idx="0">
                  <c:v>Estados Unidos</c:v>
                </c:pt>
                <c:pt idx="1">
                  <c:v>China</c:v>
                </c:pt>
                <c:pt idx="2">
                  <c:v>Canada</c:v>
                </c:pt>
                <c:pt idx="3">
                  <c:v>Ucrânia</c:v>
                </c:pt>
                <c:pt idx="4">
                  <c:v>Austrália</c:v>
                </c:pt>
                <c:pt idx="5">
                  <c:v>Mediana Mundial</c:v>
                </c:pt>
                <c:pt idx="6">
                  <c:v>México</c:v>
                </c:pt>
                <c:pt idx="7">
                  <c:v>Chile</c:v>
                </c:pt>
                <c:pt idx="8">
                  <c:v>Peru</c:v>
                </c:pt>
                <c:pt idx="9">
                  <c:v>Argentina</c:v>
                </c:pt>
                <c:pt idx="10">
                  <c:v>Brasil</c:v>
                </c:pt>
                <c:pt idx="11">
                  <c:v>Colômbia</c:v>
                </c:pt>
              </c:strCache>
            </c:strRef>
          </c:cat>
          <c:val>
            <c:numRef>
              <c:f>Ferrovias!$B$2:$B$13</c:f>
              <c:numCache>
                <c:formatCode>#,##0.0;\-#,##0.0;\-;@</c:formatCode>
                <c:ptCount val="12"/>
                <c:pt idx="0">
                  <c:v>5</c:v>
                </c:pt>
                <c:pt idx="1">
                  <c:v>5</c:v>
                </c:pt>
                <c:pt idx="2">
                  <c:v>4.7</c:v>
                </c:pt>
                <c:pt idx="3">
                  <c:v>4.2</c:v>
                </c:pt>
                <c:pt idx="4">
                  <c:v>3.9</c:v>
                </c:pt>
                <c:pt idx="5">
                  <c:v>3</c:v>
                </c:pt>
                <c:pt idx="6">
                  <c:v>2.8</c:v>
                </c:pt>
                <c:pt idx="7">
                  <c:v>2.4</c:v>
                </c:pt>
                <c:pt idx="8">
                  <c:v>1.9</c:v>
                </c:pt>
                <c:pt idx="9">
                  <c:v>1.9</c:v>
                </c:pt>
                <c:pt idx="10">
                  <c:v>1.7</c:v>
                </c:pt>
                <c:pt idx="11">
                  <c:v>1.4</c:v>
                </c:pt>
              </c:numCache>
            </c:numRef>
          </c:val>
        </c:ser>
        <c:dLbls>
          <c:showLegendKey val="0"/>
          <c:showVal val="0"/>
          <c:showCatName val="0"/>
          <c:showSerName val="0"/>
          <c:showPercent val="0"/>
          <c:showBubbleSize val="0"/>
        </c:dLbls>
        <c:gapWidth val="40"/>
        <c:axId val="385477464"/>
        <c:axId val="385477856"/>
      </c:barChart>
      <c:catAx>
        <c:axId val="385477464"/>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lgn="ctr">
              <a:defRPr/>
            </a:pPr>
            <a:endParaRPr lang="pt-BR"/>
          </a:p>
        </c:txPr>
        <c:crossAx val="385477856"/>
        <c:crosses val="autoZero"/>
        <c:auto val="1"/>
        <c:lblAlgn val="ctr"/>
        <c:lblOffset val="100"/>
        <c:noMultiLvlLbl val="0"/>
      </c:catAx>
      <c:valAx>
        <c:axId val="385477856"/>
        <c:scaling>
          <c:orientation val="minMax"/>
        </c:scaling>
        <c:delete val="1"/>
        <c:axPos val="l"/>
        <c:numFmt formatCode="#,##0.0;\-#,##0.0;\-;@" sourceLinked="1"/>
        <c:majorTickMark val="out"/>
        <c:minorTickMark val="none"/>
        <c:tickLblPos val="nextTo"/>
        <c:crossAx val="385477464"/>
        <c:crosses val="autoZero"/>
        <c:crossBetween val="between"/>
      </c:valAx>
      <c:spPr>
        <a:noFill/>
        <a:ln w="25400">
          <a:noFill/>
        </a:ln>
      </c:spPr>
    </c:plotArea>
    <c:plotVisOnly val="1"/>
    <c:dispBlanksAs val="gap"/>
    <c:showDLblsOverMax val="0"/>
  </c:chart>
  <c:spPr>
    <a:noFill/>
    <a:ln w="6350">
      <a:noFill/>
    </a:ln>
  </c:spPr>
  <c:txPr>
    <a:bodyPr/>
    <a:lstStyle/>
    <a:p>
      <a:pPr>
        <a:defRPr sz="1200" b="0" i="0">
          <a:solidFill>
            <a:srgbClr val="000000"/>
          </a:solidFill>
          <a:latin typeface="Arial"/>
          <a:ea typeface="Arial"/>
          <a:cs typeface="Arial"/>
        </a:defRPr>
      </a:pPr>
      <a:endParaRPr lang="pt-B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31277340332455E-3"/>
          <c:y val="0.18181818181818182"/>
          <c:w val="0.99250968462600642"/>
          <c:h val="0.55123264137437367"/>
        </c:manualLayout>
      </c:layout>
      <c:barChart>
        <c:barDir val="col"/>
        <c:grouping val="clustered"/>
        <c:varyColors val="0"/>
        <c:ser>
          <c:idx val="0"/>
          <c:order val="0"/>
          <c:spPr>
            <a:solidFill>
              <a:srgbClr val="00338D"/>
            </a:solidFill>
            <a:ln w="3175">
              <a:solidFill>
                <a:srgbClr val="FFFFFF"/>
              </a:solidFill>
              <a:prstDash val="solid"/>
            </a:ln>
          </c:spPr>
          <c:invertIfNegative val="0"/>
          <c:dPt>
            <c:idx val="6"/>
            <c:invertIfNegative val="0"/>
            <c:bubble3D val="0"/>
            <c:spPr>
              <a:solidFill>
                <a:srgbClr val="F68D2E"/>
              </a:solidFill>
              <a:ln w="3175">
                <a:solidFill>
                  <a:srgbClr val="FFFFFF"/>
                </a:solidFill>
                <a:prstDash val="solid"/>
              </a:ln>
            </c:spPr>
          </c:dPt>
          <c:dPt>
            <c:idx val="12"/>
            <c:invertIfNegative val="0"/>
            <c:bubble3D val="0"/>
            <c:spPr>
              <a:solidFill>
                <a:schemeClr val="accent6"/>
              </a:solidFill>
              <a:ln w="3175">
                <a:solidFill>
                  <a:srgbClr val="FFFFFF"/>
                </a:solidFill>
                <a:prstDash val="solid"/>
              </a:ln>
            </c:spPr>
          </c:dPt>
          <c:dLbls>
            <c:spPr>
              <a:noFill/>
              <a:ln>
                <a:noFill/>
              </a:ln>
              <a:effectLst/>
            </c:spPr>
            <c:txPr>
              <a:bodyPr wrap="square" lIns="38100" tIns="19050" rIns="38100" bIns="19050" anchor="ctr">
                <a:spAutoFit/>
              </a:bodyPr>
              <a:lstStyle/>
              <a:p>
                <a:pPr>
                  <a:defRPr sz="1200" b="1">
                    <a:latin typeface="Univers for KPMG" panose="020B0603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Portos!$A$2:$A$14</c:f>
              <c:strCache>
                <c:ptCount val="13"/>
                <c:pt idx="0">
                  <c:v>Estados Unidos</c:v>
                </c:pt>
                <c:pt idx="1">
                  <c:v>Canada</c:v>
                </c:pt>
                <c:pt idx="2">
                  <c:v>Austrália</c:v>
                </c:pt>
                <c:pt idx="3">
                  <c:v>Chile</c:v>
                </c:pt>
                <c:pt idx="4">
                  <c:v>China</c:v>
                </c:pt>
                <c:pt idx="5">
                  <c:v>México</c:v>
                </c:pt>
                <c:pt idx="6">
                  <c:v>Mediana Mundial</c:v>
                </c:pt>
                <c:pt idx="7">
                  <c:v>Argentina</c:v>
                </c:pt>
                <c:pt idx="8">
                  <c:v>Colômbia</c:v>
                </c:pt>
                <c:pt idx="9">
                  <c:v>Peru</c:v>
                </c:pt>
                <c:pt idx="10">
                  <c:v>Ucrânia </c:v>
                </c:pt>
                <c:pt idx="11">
                  <c:v>Paraguai</c:v>
                </c:pt>
                <c:pt idx="12">
                  <c:v>Brasil</c:v>
                </c:pt>
              </c:strCache>
            </c:strRef>
          </c:cat>
          <c:val>
            <c:numRef>
              <c:f>Portos!$B$2:$B$14</c:f>
              <c:numCache>
                <c:formatCode>#,##0.0;\-#,##0.0;\-;@</c:formatCode>
                <c:ptCount val="13"/>
                <c:pt idx="0">
                  <c:v>5.7</c:v>
                </c:pt>
                <c:pt idx="1">
                  <c:v>5.5</c:v>
                </c:pt>
                <c:pt idx="2">
                  <c:v>5</c:v>
                </c:pt>
                <c:pt idx="3">
                  <c:v>4.9000000000000004</c:v>
                </c:pt>
                <c:pt idx="4">
                  <c:v>4.5</c:v>
                </c:pt>
                <c:pt idx="5">
                  <c:v>4.3</c:v>
                </c:pt>
                <c:pt idx="6">
                  <c:v>4</c:v>
                </c:pt>
                <c:pt idx="7">
                  <c:v>3.8</c:v>
                </c:pt>
                <c:pt idx="8">
                  <c:v>3.6</c:v>
                </c:pt>
                <c:pt idx="9">
                  <c:v>3.6</c:v>
                </c:pt>
                <c:pt idx="10">
                  <c:v>3.2</c:v>
                </c:pt>
                <c:pt idx="11">
                  <c:v>3.1</c:v>
                </c:pt>
                <c:pt idx="12">
                  <c:v>2.7</c:v>
                </c:pt>
              </c:numCache>
            </c:numRef>
          </c:val>
        </c:ser>
        <c:dLbls>
          <c:showLegendKey val="0"/>
          <c:showVal val="0"/>
          <c:showCatName val="0"/>
          <c:showSerName val="0"/>
          <c:showPercent val="0"/>
          <c:showBubbleSize val="0"/>
        </c:dLbls>
        <c:gapWidth val="40"/>
        <c:axId val="385479032"/>
        <c:axId val="385479424"/>
      </c:barChart>
      <c:catAx>
        <c:axId val="385479032"/>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lgn="ctr">
              <a:defRPr lang="en-US" sz="1100" b="0" i="0" u="none" strike="noStrike" kern="1200" baseline="0">
                <a:solidFill>
                  <a:srgbClr val="000000"/>
                </a:solidFill>
                <a:latin typeface="Univers for KPMG" panose="020B0603020202020204" pitchFamily="34" charset="0"/>
                <a:ea typeface="Arial"/>
                <a:cs typeface="Arial"/>
              </a:defRPr>
            </a:pPr>
            <a:endParaRPr lang="pt-BR"/>
          </a:p>
        </c:txPr>
        <c:crossAx val="385479424"/>
        <c:crosses val="autoZero"/>
        <c:auto val="1"/>
        <c:lblAlgn val="ctr"/>
        <c:lblOffset val="100"/>
        <c:noMultiLvlLbl val="0"/>
      </c:catAx>
      <c:valAx>
        <c:axId val="385479424"/>
        <c:scaling>
          <c:orientation val="minMax"/>
        </c:scaling>
        <c:delete val="1"/>
        <c:axPos val="l"/>
        <c:numFmt formatCode="#,##0.0;\-#,##0.0;\-;@" sourceLinked="1"/>
        <c:majorTickMark val="out"/>
        <c:minorTickMark val="none"/>
        <c:tickLblPos val="nextTo"/>
        <c:crossAx val="385479032"/>
        <c:crosses val="autoZero"/>
        <c:crossBetween val="between"/>
      </c:valAx>
      <c:spPr>
        <a:noFill/>
        <a:ln w="25400">
          <a:noFill/>
        </a:ln>
      </c:spPr>
    </c:plotArea>
    <c:plotVisOnly val="1"/>
    <c:dispBlanksAs val="gap"/>
    <c:showDLblsOverMax val="0"/>
  </c:chart>
  <c:spPr>
    <a:noFill/>
    <a:ln w="6350">
      <a:noFill/>
    </a:ln>
  </c:spPr>
  <c:txPr>
    <a:bodyPr/>
    <a:lstStyle/>
    <a:p>
      <a:pPr>
        <a:defRPr sz="800" b="0" i="0">
          <a:solidFill>
            <a:srgbClr val="000000"/>
          </a:solidFill>
          <a:latin typeface="Arial"/>
          <a:ea typeface="Arial"/>
          <a:cs typeface="Arial"/>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0">
                <a:solidFill>
                  <a:schemeClr val="tx1"/>
                </a:solidFill>
                <a:latin typeface="Univers for KPMG" panose="020B0603020202020204" pitchFamily="34" charset="0"/>
                <a:ea typeface="Arial"/>
                <a:cs typeface="Arial"/>
              </a:defRPr>
            </a:pPr>
            <a:r>
              <a:rPr lang="en-US" sz="1200" b="0">
                <a:solidFill>
                  <a:schemeClr val="tx1"/>
                </a:solidFill>
                <a:latin typeface="Univers for KPMG" panose="020B0603020202020204" pitchFamily="34" charset="0"/>
              </a:rPr>
              <a:t>Infraestrutura ferroviária</a:t>
            </a:r>
            <a:r>
              <a:rPr lang="en-US" sz="1200" b="0" baseline="0">
                <a:solidFill>
                  <a:schemeClr val="tx1"/>
                </a:solidFill>
                <a:latin typeface="Univers for KPMG" panose="020B0603020202020204" pitchFamily="34" charset="0"/>
              </a:rPr>
              <a:t> por 1.000 Km2</a:t>
            </a:r>
            <a:endParaRPr lang="en-US" sz="1200" b="0">
              <a:solidFill>
                <a:schemeClr val="tx1"/>
              </a:solidFill>
              <a:latin typeface="Univers for KPMG" panose="020B0603020202020204" pitchFamily="34" charset="0"/>
            </a:endParaRPr>
          </a:p>
        </c:rich>
      </c:tx>
      <c:layout>
        <c:manualLayout>
          <c:xMode val="edge"/>
          <c:yMode val="edge"/>
          <c:x val="2.6093594489288094E-2"/>
          <c:y val="5.3519595145665497E-2"/>
        </c:manualLayout>
      </c:layout>
      <c:overlay val="0"/>
    </c:title>
    <c:autoTitleDeleted val="0"/>
    <c:plotArea>
      <c:layout>
        <c:manualLayout>
          <c:layoutTarget val="inner"/>
          <c:xMode val="edge"/>
          <c:yMode val="edge"/>
          <c:x val="2.5398269881511944E-2"/>
          <c:y val="0.18757507856126091"/>
          <c:w val="0.97460173011848805"/>
          <c:h val="0.49278654808320654"/>
        </c:manualLayout>
      </c:layout>
      <c:barChart>
        <c:barDir val="col"/>
        <c:grouping val="clustered"/>
        <c:varyColors val="0"/>
        <c:ser>
          <c:idx val="0"/>
          <c:order val="0"/>
          <c:spPr>
            <a:solidFill>
              <a:srgbClr val="00338D"/>
            </a:solidFill>
            <a:ln w="3175">
              <a:solidFill>
                <a:srgbClr val="FFFFFF"/>
              </a:solidFill>
              <a:prstDash val="solid"/>
            </a:ln>
          </c:spPr>
          <c:invertIfNegative val="0"/>
          <c:dPt>
            <c:idx val="6"/>
            <c:invertIfNegative val="0"/>
            <c:bubble3D val="0"/>
            <c:spPr>
              <a:solidFill>
                <a:schemeClr val="accent6"/>
              </a:solidFill>
              <a:ln w="3175">
                <a:solidFill>
                  <a:srgbClr val="FFFFFF"/>
                </a:solidFill>
                <a:prstDash val="solid"/>
              </a:ln>
            </c:spPr>
          </c:dPt>
          <c:dLbls>
            <c:spPr>
              <a:noFill/>
              <a:ln>
                <a:noFill/>
              </a:ln>
              <a:effectLst/>
            </c:spPr>
            <c:txPr>
              <a:bodyPr wrap="square" lIns="38100" tIns="19050" rIns="38100" bIns="19050" anchor="ctr">
                <a:spAutoFit/>
              </a:bodyPr>
              <a:lstStyle/>
              <a:p>
                <a:pPr>
                  <a:defRPr sz="1200" b="1">
                    <a:latin typeface="Univers for KPMG" panose="020B0603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Sheet2!$A$12:$A$18</c:f>
              <c:strCache>
                <c:ptCount val="7"/>
                <c:pt idx="0">
                  <c:v>EUA</c:v>
                </c:pt>
                <c:pt idx="1">
                  <c:v>China</c:v>
                </c:pt>
                <c:pt idx="2">
                  <c:v>Argentina</c:v>
                </c:pt>
                <c:pt idx="3">
                  <c:v>Chile</c:v>
                </c:pt>
                <c:pt idx="4">
                  <c:v>Canadá</c:v>
                </c:pt>
                <c:pt idx="5">
                  <c:v>México</c:v>
                </c:pt>
                <c:pt idx="6">
                  <c:v>Brasil</c:v>
                </c:pt>
              </c:strCache>
            </c:strRef>
          </c:cat>
          <c:val>
            <c:numRef>
              <c:f>Sheet2!$B$12:$B$18</c:f>
              <c:numCache>
                <c:formatCode>General</c:formatCode>
                <c:ptCount val="7"/>
                <c:pt idx="0">
                  <c:v>32</c:v>
                </c:pt>
                <c:pt idx="1">
                  <c:v>20.5</c:v>
                </c:pt>
                <c:pt idx="2">
                  <c:v>13.5</c:v>
                </c:pt>
                <c:pt idx="3">
                  <c:v>9.8000000000000007</c:v>
                </c:pt>
                <c:pt idx="4">
                  <c:v>8.6</c:v>
                </c:pt>
                <c:pt idx="5">
                  <c:v>7.9</c:v>
                </c:pt>
                <c:pt idx="6">
                  <c:v>3.6</c:v>
                </c:pt>
              </c:numCache>
            </c:numRef>
          </c:val>
        </c:ser>
        <c:dLbls>
          <c:showLegendKey val="0"/>
          <c:showVal val="0"/>
          <c:showCatName val="0"/>
          <c:showSerName val="0"/>
          <c:showPercent val="0"/>
          <c:showBubbleSize val="0"/>
        </c:dLbls>
        <c:gapWidth val="40"/>
        <c:axId val="385480208"/>
        <c:axId val="384646368"/>
      </c:barChart>
      <c:catAx>
        <c:axId val="385480208"/>
        <c:scaling>
          <c:orientation val="minMax"/>
        </c:scaling>
        <c:delete val="0"/>
        <c:axPos val="b"/>
        <c:numFmt formatCode="General" sourceLinked="1"/>
        <c:majorTickMark val="out"/>
        <c:minorTickMark val="none"/>
        <c:tickLblPos val="low"/>
        <c:spPr>
          <a:ln w="3175">
            <a:solidFill>
              <a:srgbClr val="000000"/>
            </a:solidFill>
            <a:prstDash val="solid"/>
          </a:ln>
        </c:spPr>
        <c:txPr>
          <a:bodyPr/>
          <a:lstStyle/>
          <a:p>
            <a:pPr algn="ctr">
              <a:defRPr lang="en-US" sz="1200" b="0" i="0" u="none" strike="noStrike" kern="1200" baseline="0">
                <a:solidFill>
                  <a:srgbClr val="000000"/>
                </a:solidFill>
                <a:latin typeface="Univers for KPMG" panose="020B0603020202020204" pitchFamily="34" charset="0"/>
                <a:ea typeface="Arial"/>
                <a:cs typeface="Arial"/>
              </a:defRPr>
            </a:pPr>
            <a:endParaRPr lang="pt-BR"/>
          </a:p>
        </c:txPr>
        <c:crossAx val="384646368"/>
        <c:crosses val="autoZero"/>
        <c:auto val="1"/>
        <c:lblAlgn val="ctr"/>
        <c:lblOffset val="100"/>
        <c:noMultiLvlLbl val="0"/>
      </c:catAx>
      <c:valAx>
        <c:axId val="384646368"/>
        <c:scaling>
          <c:orientation val="minMax"/>
        </c:scaling>
        <c:delete val="1"/>
        <c:axPos val="l"/>
        <c:numFmt formatCode="General" sourceLinked="1"/>
        <c:majorTickMark val="out"/>
        <c:minorTickMark val="none"/>
        <c:tickLblPos val="nextTo"/>
        <c:crossAx val="385480208"/>
        <c:crosses val="autoZero"/>
        <c:crossBetween val="between"/>
      </c:valAx>
      <c:spPr>
        <a:noFill/>
        <a:ln w="25400">
          <a:noFill/>
        </a:ln>
      </c:spPr>
    </c:plotArea>
    <c:plotVisOnly val="1"/>
    <c:dispBlanksAs val="gap"/>
    <c:showDLblsOverMax val="0"/>
  </c:chart>
  <c:spPr>
    <a:noFill/>
    <a:ln w="6350">
      <a:noFill/>
    </a:ln>
  </c:spPr>
  <c:txPr>
    <a:bodyPr/>
    <a:lstStyle/>
    <a:p>
      <a:pPr>
        <a:defRPr sz="800" b="0" i="0">
          <a:solidFill>
            <a:srgbClr val="000000"/>
          </a:solidFill>
          <a:latin typeface="Arial"/>
          <a:ea typeface="Arial"/>
          <a:cs typeface="Arial"/>
        </a:defRPr>
      </a:pPr>
      <a:endParaRPr lang="pt-B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0.37758</cdr:x>
      <cdr:y>0.45594</cdr:y>
    </cdr:from>
    <cdr:to>
      <cdr:x>0.44569</cdr:x>
      <cdr:y>0.54406</cdr:y>
    </cdr:to>
    <cdr:sp macro="" textlink="">
      <cdr:nvSpPr>
        <cdr:cNvPr id="2" name="TextBox 21"/>
        <cdr:cNvSpPr txBox="1"/>
      </cdr:nvSpPr>
      <cdr:spPr>
        <a:xfrm xmlns:a="http://schemas.openxmlformats.org/drawingml/2006/main">
          <a:off x="3588412" y="1273889"/>
          <a:ext cx="64731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000" dirty="0" smtClean="0">
              <a:solidFill>
                <a:schemeClr val="bg1"/>
              </a:solidFill>
              <a:latin typeface="Arial" panose="020B0604020202020204" pitchFamily="34" charset="0"/>
              <a:cs typeface="Arial" panose="020B0604020202020204" pitchFamily="34" charset="0"/>
            </a:rPr>
            <a:t>34</a:t>
          </a:r>
          <a:endParaRPr lang="en-US"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0.53401</cdr:x>
      <cdr:y>0.5</cdr:y>
    </cdr:from>
    <cdr:to>
      <cdr:x>0.60212</cdr:x>
      <cdr:y>0.58812</cdr:y>
    </cdr:to>
    <cdr:sp macro="" textlink="">
      <cdr:nvSpPr>
        <cdr:cNvPr id="3" name="TextBox 21"/>
        <cdr:cNvSpPr txBox="1"/>
      </cdr:nvSpPr>
      <cdr:spPr>
        <a:xfrm xmlns:a="http://schemas.openxmlformats.org/drawingml/2006/main">
          <a:off x="5075071" y="1397000"/>
          <a:ext cx="64731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000" dirty="0" smtClean="0">
              <a:solidFill>
                <a:schemeClr val="bg1"/>
              </a:solidFill>
              <a:latin typeface="Arial" panose="020B0604020202020204" pitchFamily="34" charset="0"/>
              <a:cs typeface="Arial" panose="020B0604020202020204" pitchFamily="34" charset="0"/>
            </a:rPr>
            <a:t>61</a:t>
          </a:r>
          <a:endParaRPr lang="en-US"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0.61362</cdr:x>
      <cdr:y>0.56411</cdr:y>
    </cdr:from>
    <cdr:to>
      <cdr:x>0.68173</cdr:x>
      <cdr:y>0.65224</cdr:y>
    </cdr:to>
    <cdr:sp macro="" textlink="">
      <cdr:nvSpPr>
        <cdr:cNvPr id="4" name="TextBox 21"/>
        <cdr:cNvSpPr txBox="1"/>
      </cdr:nvSpPr>
      <cdr:spPr>
        <a:xfrm xmlns:a="http://schemas.openxmlformats.org/drawingml/2006/main">
          <a:off x="5831724" y="1576136"/>
          <a:ext cx="64731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smtClean="0">
              <a:solidFill>
                <a:schemeClr val="bg1"/>
              </a:solidFill>
              <a:latin typeface="Arial" panose="020B0604020202020204" pitchFamily="34" charset="0"/>
              <a:cs typeface="Arial" panose="020B0604020202020204" pitchFamily="34" charset="0"/>
            </a:rPr>
            <a:t>79</a:t>
          </a:r>
          <a:endParaRPr lang="en-US"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0.69155</cdr:x>
      <cdr:y>0.59952</cdr:y>
    </cdr:from>
    <cdr:to>
      <cdr:x>0.75966</cdr:x>
      <cdr:y>0.68765</cdr:y>
    </cdr:to>
    <cdr:sp macro="" textlink="">
      <cdr:nvSpPr>
        <cdr:cNvPr id="5" name="TextBox 21"/>
        <cdr:cNvSpPr txBox="1"/>
      </cdr:nvSpPr>
      <cdr:spPr>
        <a:xfrm xmlns:a="http://schemas.openxmlformats.org/drawingml/2006/main">
          <a:off x="6572335" y="1675062"/>
          <a:ext cx="64731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smtClean="0">
              <a:solidFill>
                <a:schemeClr val="bg1"/>
              </a:solidFill>
              <a:latin typeface="Arial" panose="020B0604020202020204" pitchFamily="34" charset="0"/>
              <a:cs typeface="Arial" panose="020B0604020202020204" pitchFamily="34" charset="0"/>
            </a:rPr>
            <a:t>93</a:t>
          </a:r>
          <a:endParaRPr lang="en-US" sz="10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0.29661</cdr:x>
      <cdr:y>0.44205</cdr:y>
    </cdr:from>
    <cdr:to>
      <cdr:x>0.36473</cdr:x>
      <cdr:y>0.53017</cdr:y>
    </cdr:to>
    <cdr:sp macro="" textlink="">
      <cdr:nvSpPr>
        <cdr:cNvPr id="6" name="TextBox 21"/>
        <cdr:cNvSpPr txBox="1"/>
      </cdr:nvSpPr>
      <cdr:spPr>
        <a:xfrm xmlns:a="http://schemas.openxmlformats.org/drawingml/2006/main">
          <a:off x="2818949" y="1235078"/>
          <a:ext cx="64731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smtClean="0">
              <a:solidFill>
                <a:schemeClr val="bg1"/>
              </a:solidFill>
              <a:latin typeface="Arial" panose="020B0604020202020204" pitchFamily="34" charset="0"/>
              <a:cs typeface="Arial" panose="020B0604020202020204" pitchFamily="34" charset="0"/>
            </a:rPr>
            <a:t>28</a:t>
          </a:r>
          <a:endParaRPr lang="en-US" sz="1000" dirty="0">
            <a:solidFill>
              <a:schemeClr val="bg1"/>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
            <a:ext cx="12192000"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smtClean="0"/>
              <a:t>Title slide 1</a:t>
            </a:r>
            <a:br>
              <a:rPr lang="en-GB" dirty="0" smtClean="0"/>
            </a:br>
            <a:r>
              <a:rPr lang="en-GB" dirty="0" smtClean="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614457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4688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229082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77866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10032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45024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smtClean="0"/>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endParaRPr lang="en-GB" sz="600" kern="1200" noProof="0" dirty="0">
              <a:solidFill>
                <a:schemeClr val="bg1">
                  <a:lumMod val="65000"/>
                </a:schemeClr>
              </a:solidFill>
              <a:latin typeface="+mn-lt"/>
              <a:ea typeface="+mn-ea"/>
              <a:cs typeface="+mn-cs"/>
            </a:endParaRP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smtClean="0"/>
              <a:t>Title slide 2</a:t>
            </a:r>
            <a:br>
              <a:rPr lang="en-GB" dirty="0" smtClean="0"/>
            </a:br>
            <a:r>
              <a:rPr lang="en-GB" dirty="0" smtClean="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219911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982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62771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11532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smtClean="0"/>
              <a:t>Colors</a:t>
            </a:r>
            <a:endParaRPr lang="en-US" dirty="0"/>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smtClean="0">
                  <a:solidFill>
                    <a:schemeClr val="tx2"/>
                  </a:solidFill>
                </a:rPr>
                <a:t>Primary</a:t>
              </a:r>
              <a:endParaRPr lang="en-GB" sz="1000" b="1" dirty="0">
                <a:solidFill>
                  <a:schemeClr val="tx2"/>
                </a:solidFill>
              </a:endParaRP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smtClean="0">
                  <a:solidFill>
                    <a:schemeClr val="tx2"/>
                  </a:solidFill>
                </a:rPr>
                <a:t>Secondary</a:t>
              </a:r>
              <a:endParaRPr lang="en-GB" sz="1000" b="1" dirty="0">
                <a:solidFill>
                  <a:schemeClr val="tx2"/>
                </a:solidFill>
              </a:endParaRP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smtClean="0">
                  <a:solidFill>
                    <a:schemeClr val="tx2"/>
                  </a:solidFill>
                </a:rPr>
                <a:t>Tertiary</a:t>
              </a:r>
              <a:endParaRPr lang="en-GB" sz="1000" b="1" dirty="0">
                <a:solidFill>
                  <a:schemeClr val="tx2"/>
                </a:solidFill>
              </a:endParaRP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Blue</a:t>
              </a:r>
            </a:p>
            <a:p>
              <a:pPr algn="ctr"/>
              <a:r>
                <a:rPr lang="en-GB" sz="900" dirty="0" smtClean="0">
                  <a:solidFill>
                    <a:schemeClr val="bg1"/>
                  </a:solidFill>
                </a:rPr>
                <a:t>0 / 145 / 218</a:t>
              </a:r>
              <a:endParaRPr lang="en-GB" sz="900" dirty="0">
                <a:solidFill>
                  <a:schemeClr val="bg1"/>
                </a:solidFill>
              </a:endParaRP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Violet</a:t>
              </a:r>
            </a:p>
            <a:p>
              <a:pPr algn="ctr"/>
              <a:r>
                <a:rPr lang="en-GB" sz="900" smtClean="0">
                  <a:solidFill>
                    <a:schemeClr val="bg1"/>
                  </a:solidFill>
                </a:rPr>
                <a:t>72 / 54 / 152</a:t>
              </a:r>
              <a:endParaRPr lang="en-GB" sz="900" dirty="0">
                <a:solidFill>
                  <a:schemeClr val="bg1"/>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Purple</a:t>
              </a:r>
            </a:p>
            <a:p>
              <a:pPr algn="ctr"/>
              <a:r>
                <a:rPr lang="en-GB" sz="900" dirty="0" smtClean="0">
                  <a:solidFill>
                    <a:schemeClr val="bg1"/>
                  </a:solidFill>
                </a:rPr>
                <a:t>71 / 10 / 104</a:t>
              </a:r>
              <a:endParaRPr lang="en-GB" sz="900" dirty="0">
                <a:solidFill>
                  <a:schemeClr val="bg1"/>
                </a:solidFill>
              </a:endParaRP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 Green</a:t>
              </a:r>
            </a:p>
            <a:p>
              <a:pPr algn="ctr"/>
              <a:r>
                <a:rPr lang="en-GB" sz="900" dirty="0" smtClean="0">
                  <a:solidFill>
                    <a:schemeClr val="bg1"/>
                  </a:solidFill>
                </a:rPr>
                <a:t>0 / 154 / 68</a:t>
              </a:r>
              <a:endParaRPr lang="en-GB" sz="900" dirty="0">
                <a:solidFill>
                  <a:schemeClr val="bg1"/>
                </a:solidFill>
              </a:endParaRP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Green</a:t>
              </a:r>
            </a:p>
            <a:p>
              <a:pPr algn="ctr"/>
              <a:r>
                <a:rPr lang="en-GB" sz="900" smtClean="0">
                  <a:solidFill>
                    <a:schemeClr val="bg1"/>
                  </a:solidFill>
                </a:rPr>
                <a:t>67 / 176 / 42</a:t>
              </a:r>
              <a:endParaRPr lang="en-GB" sz="900" dirty="0">
                <a:solidFill>
                  <a:schemeClr val="bg1"/>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Orange</a:t>
              </a:r>
            </a:p>
            <a:p>
              <a:pPr algn="ctr"/>
              <a:r>
                <a:rPr lang="en-GB" sz="900" dirty="0" smtClean="0">
                  <a:solidFill>
                    <a:schemeClr val="bg1"/>
                  </a:solidFill>
                </a:rPr>
                <a:t>246 / 141 / 46</a:t>
              </a:r>
              <a:endParaRPr lang="en-GB" sz="900" dirty="0">
                <a:solidFill>
                  <a:schemeClr val="bg1"/>
                </a:solidFill>
              </a:endParaRP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Red</a:t>
              </a:r>
            </a:p>
            <a:p>
              <a:pPr algn="ctr"/>
              <a:r>
                <a:rPr lang="en-GB" sz="900" smtClean="0">
                  <a:solidFill>
                    <a:schemeClr val="bg1"/>
                  </a:solidFill>
                </a:rPr>
                <a:t>188 / 32 / 75</a:t>
              </a:r>
              <a:endParaRPr lang="en-GB" sz="900" dirty="0">
                <a:solidFill>
                  <a:schemeClr val="bg1"/>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Blue</a:t>
              </a:r>
            </a:p>
            <a:p>
              <a:pPr algn="ctr"/>
              <a:r>
                <a:rPr lang="en-GB" sz="900" smtClean="0">
                  <a:solidFill>
                    <a:schemeClr val="bg1"/>
                  </a:solidFill>
                </a:rPr>
                <a:t>0 / 145 / 218</a:t>
              </a:r>
              <a:endParaRPr lang="en-GB" sz="900" dirty="0">
                <a:solidFill>
                  <a:schemeClr val="bg1"/>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Green</a:t>
              </a:r>
            </a:p>
            <a:p>
              <a:pPr algn="ctr"/>
              <a:r>
                <a:rPr lang="en-GB" sz="900" dirty="0" smtClean="0">
                  <a:solidFill>
                    <a:schemeClr val="bg1"/>
                  </a:solidFill>
                </a:rPr>
                <a:t>67 / 176 / 42</a:t>
              </a:r>
              <a:endParaRPr lang="en-GB" sz="900" dirty="0">
                <a:solidFill>
                  <a:schemeClr val="bg1"/>
                </a:solidFill>
              </a:endParaRP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a:t>
              </a:r>
              <a:r>
                <a:rPr lang="en-GB" sz="900" baseline="0" dirty="0" smtClean="0">
                  <a:solidFill>
                    <a:schemeClr val="bg1"/>
                  </a:solidFill>
                </a:rPr>
                <a:t> Brown</a:t>
              </a:r>
            </a:p>
            <a:p>
              <a:pPr algn="ctr"/>
              <a:r>
                <a:rPr lang="en-GB" sz="900" baseline="0" dirty="0" smtClean="0">
                  <a:solidFill>
                    <a:schemeClr val="bg1"/>
                  </a:solidFill>
                </a:rPr>
                <a:t>117 / 63 / 25</a:t>
              </a:r>
              <a:endParaRPr lang="en-GB" sz="900" dirty="0">
                <a:solidFill>
                  <a:schemeClr val="bg1"/>
                </a:solidFill>
              </a:endParaRP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a:t>
              </a:r>
              <a:r>
                <a:rPr lang="en-GB" sz="900" baseline="0" dirty="0" smtClean="0">
                  <a:solidFill>
                    <a:schemeClr val="bg1"/>
                  </a:solidFill>
                </a:rPr>
                <a:t>Brown</a:t>
              </a:r>
            </a:p>
            <a:p>
              <a:pPr algn="ctr"/>
              <a:r>
                <a:rPr lang="en-GB" sz="900" baseline="0" dirty="0" smtClean="0">
                  <a:solidFill>
                    <a:schemeClr val="bg1"/>
                  </a:solidFill>
                </a:rPr>
                <a:t>155 / 100 / 46</a:t>
              </a:r>
              <a:endParaRPr lang="en-GB" sz="900" dirty="0">
                <a:solidFill>
                  <a:schemeClr val="bg1"/>
                </a:solidFill>
              </a:endParaRP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Beige</a:t>
              </a:r>
            </a:p>
            <a:p>
              <a:pPr algn="ctr"/>
              <a:r>
                <a:rPr lang="en-GB" sz="900" dirty="0" smtClean="0">
                  <a:solidFill>
                    <a:schemeClr val="bg1"/>
                  </a:solidFill>
                </a:rPr>
                <a:t>227 / 188 / 159</a:t>
              </a:r>
              <a:endParaRPr lang="en-GB" sz="900" dirty="0">
                <a:solidFill>
                  <a:schemeClr val="bg1"/>
                </a:solidFill>
              </a:endParaRP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Olive</a:t>
              </a:r>
            </a:p>
            <a:p>
              <a:pPr algn="ctr"/>
              <a:r>
                <a:rPr lang="en-GB" sz="900" dirty="0" smtClean="0">
                  <a:solidFill>
                    <a:schemeClr val="bg1"/>
                  </a:solidFill>
                </a:rPr>
                <a:t>157 / 147 / 117</a:t>
              </a:r>
              <a:endParaRPr lang="en-GB" sz="900" dirty="0">
                <a:solidFill>
                  <a:schemeClr val="bg1"/>
                </a:solidFill>
              </a:endParaRP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Pink</a:t>
              </a:r>
            </a:p>
            <a:p>
              <a:pPr algn="ctr"/>
              <a:r>
                <a:rPr lang="en-GB" sz="900" dirty="0" smtClean="0">
                  <a:solidFill>
                    <a:schemeClr val="bg1"/>
                  </a:solidFill>
                </a:rPr>
                <a:t>227 / 104 /</a:t>
              </a:r>
              <a:r>
                <a:rPr lang="en-GB" sz="900" baseline="0" dirty="0" smtClean="0">
                  <a:solidFill>
                    <a:schemeClr val="bg1"/>
                  </a:solidFill>
                </a:rPr>
                <a:t> 119</a:t>
              </a:r>
              <a:endParaRPr lang="en-GB" sz="900" dirty="0">
                <a:solidFill>
                  <a:schemeClr val="bg1"/>
                </a:solidFill>
              </a:endParaRP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smtClean="0">
                  <a:solidFill>
                    <a:schemeClr val="tx2"/>
                  </a:solidFill>
                </a:rPr>
                <a:t>Colour</a:t>
              </a:r>
              <a:r>
                <a:rPr lang="en-GB" sz="1000" b="1" baseline="0" dirty="0" smtClean="0">
                  <a:solidFill>
                    <a:schemeClr val="tx2"/>
                  </a:solidFill>
                </a:rPr>
                <a:t> o</a:t>
              </a:r>
              <a:r>
                <a:rPr lang="en-GB" sz="1000" b="1" dirty="0" smtClean="0">
                  <a:solidFill>
                    <a:schemeClr val="tx2"/>
                  </a:solidFill>
                </a:rPr>
                <a:t>rder for graphs</a:t>
              </a:r>
              <a:endParaRPr lang="en-GB" sz="1000" b="1" dirty="0">
                <a:solidFill>
                  <a:schemeClr val="tx2"/>
                </a:solidFill>
              </a:endParaRPr>
            </a:p>
          </p:txBody>
        </p:sp>
      </p:grpSp>
    </p:spTree>
    <p:extLst>
      <p:ext uri="{BB962C8B-B14F-4D97-AF65-F5344CB8AC3E}">
        <p14:creationId xmlns:p14="http://schemas.microsoft.com/office/powerpoint/2010/main" val="4128833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Text Placeholder 2"/>
          <p:cNvSpPr>
            <a:spLocks noGrp="1"/>
          </p:cNvSpPr>
          <p:nvPr>
            <p:ph type="body" sz="quarter" idx="11"/>
          </p:nvPr>
        </p:nvSpPr>
        <p:spPr>
          <a:xfrm>
            <a:off x="2729163" y="4771394"/>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4" name="Text Placeholder 2"/>
          <p:cNvSpPr>
            <a:spLocks noGrp="1"/>
          </p:cNvSpPr>
          <p:nvPr>
            <p:ph type="body" sz="quarter" idx="12"/>
          </p:nvPr>
        </p:nvSpPr>
        <p:spPr>
          <a:xfrm>
            <a:off x="2729163" y="5711030"/>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5" name="Text Placeholder 2"/>
          <p:cNvSpPr>
            <a:spLocks noGrp="1"/>
          </p:cNvSpPr>
          <p:nvPr>
            <p:ph type="body" sz="quarter" idx="13"/>
          </p:nvPr>
        </p:nvSpPr>
        <p:spPr>
          <a:xfrm>
            <a:off x="2729163" y="3831758"/>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23" name="Text Placeholder 2"/>
          <p:cNvSpPr>
            <a:spLocks noGrp="1"/>
          </p:cNvSpPr>
          <p:nvPr>
            <p:ph type="body" sz="quarter" idx="14"/>
          </p:nvPr>
        </p:nvSpPr>
        <p:spPr>
          <a:xfrm>
            <a:off x="2729163" y="34800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24" name="Text Placeholder 2"/>
          <p:cNvSpPr>
            <a:spLocks noGrp="1"/>
          </p:cNvSpPr>
          <p:nvPr>
            <p:ph type="body" sz="quarter" idx="15"/>
          </p:nvPr>
        </p:nvSpPr>
        <p:spPr>
          <a:xfrm>
            <a:off x="5920501" y="3480007"/>
            <a:ext cx="236126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26727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p:spPr>
        <p:txBody>
          <a:bodyPr anchor="t" anchorCtr="0"/>
          <a:lstStyle>
            <a:lvl1pPr algn="l">
              <a:defRPr sz="11000" baseline="0">
                <a:solidFill>
                  <a:schemeClr val="bg1"/>
                </a:solidFill>
              </a:defRPr>
            </a:lvl1pPr>
          </a:lstStyle>
          <a:p>
            <a:r>
              <a:rPr lang="en-GB" dirty="0" smtClean="0"/>
              <a:t>Title slide 3</a:t>
            </a:r>
            <a:br>
              <a:rPr lang="en-GB" dirty="0" smtClean="0"/>
            </a:br>
            <a:r>
              <a:rPr lang="en-GB" dirty="0" smtClean="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4862811" y="5390900"/>
            <a:ext cx="642062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962988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p:spPr>
        <p:txBody>
          <a:bodyPr anchor="t" anchorCtr="0"/>
          <a:lstStyle>
            <a:lvl1pPr algn="l">
              <a:defRPr sz="11000" baseline="0">
                <a:solidFill>
                  <a:schemeClr val="bg1"/>
                </a:solidFill>
              </a:defRPr>
            </a:lvl1pPr>
          </a:lstStyle>
          <a:p>
            <a:r>
              <a:rPr lang="en-GB" dirty="0" smtClean="0"/>
              <a:t>Title slide 4</a:t>
            </a:r>
            <a:br>
              <a:rPr lang="en-GB" dirty="0" smtClean="0"/>
            </a:br>
            <a:r>
              <a:rPr lang="en-GB" dirty="0" smtClean="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3925798" y="5390900"/>
            <a:ext cx="726781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822788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7" name="object 3"/>
          <p:cNvSpPr/>
          <p:nvPr userDrawn="1"/>
        </p:nvSpPr>
        <p:spPr>
          <a:xfrm>
            <a:off x="0" y="1"/>
            <a:ext cx="539363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16" name="Freeform 19"/>
          <p:cNvSpPr>
            <a:spLocks noChangeAspect="1" noEditPoints="1"/>
          </p:cNvSpPr>
          <p:nvPr userDrawn="1"/>
        </p:nvSpPr>
        <p:spPr bwMode="auto">
          <a:xfrm>
            <a:off x="414362" y="525546"/>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749463"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94990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3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GB" dirty="0" smtClean="0"/>
              <a:t>Title Slide 6 – </a:t>
            </a:r>
            <a:br>
              <a:rPr lang="en-GB" dirty="0" smtClean="0"/>
            </a:br>
            <a:r>
              <a:rPr lang="en-GB" dirty="0" smtClean="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48723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867071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2234934" y="6266997"/>
            <a:ext cx="5520213"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600" kern="1200" noProof="0" dirty="0" smtClean="0">
                <a:solidFill>
                  <a:schemeClr val="bg1">
                    <a:lumMod val="65000"/>
                  </a:schemeClr>
                </a:solidFill>
                <a:latin typeface="+mn-lt"/>
                <a:ea typeface="+mn-ea"/>
                <a:cs typeface="+mn-cs"/>
              </a:rPr>
              <a:t>© 2016 KPMG Consultoria Ltda., uma sociedade simples brasileira, de responsabilidade limitada, e firma-membro da rede KPMG de firmas-membro independentes e afiliadas à KPMG </a:t>
            </a:r>
            <a:r>
              <a:rPr lang="pt-BR" sz="600" kern="1200" noProof="0" dirty="0" err="1" smtClean="0">
                <a:solidFill>
                  <a:schemeClr val="bg1">
                    <a:lumMod val="65000"/>
                  </a:schemeClr>
                </a:solidFill>
                <a:latin typeface="+mn-lt"/>
                <a:ea typeface="+mn-ea"/>
                <a:cs typeface="+mn-cs"/>
              </a:rPr>
              <a:t>International</a:t>
            </a:r>
            <a:r>
              <a:rPr lang="pt-BR" sz="600" kern="1200" noProof="0" dirty="0" smtClean="0">
                <a:solidFill>
                  <a:schemeClr val="bg1">
                    <a:lumMod val="65000"/>
                  </a:schemeClr>
                </a:solidFill>
                <a:latin typeface="+mn-lt"/>
                <a:ea typeface="+mn-ea"/>
                <a:cs typeface="+mn-cs"/>
              </a:rPr>
              <a:t> </a:t>
            </a:r>
            <a:r>
              <a:rPr lang="pt-BR" sz="600" kern="1200" noProof="0" dirty="0" err="1" smtClean="0">
                <a:solidFill>
                  <a:schemeClr val="bg1">
                    <a:lumMod val="65000"/>
                  </a:schemeClr>
                </a:solidFill>
                <a:latin typeface="+mn-lt"/>
                <a:ea typeface="+mn-ea"/>
                <a:cs typeface="+mn-cs"/>
              </a:rPr>
              <a:t>Cooperative</a:t>
            </a:r>
            <a:r>
              <a:rPr lang="pt-BR" sz="600" kern="1200" noProof="0" dirty="0" smtClean="0">
                <a:solidFill>
                  <a:schemeClr val="bg1">
                    <a:lumMod val="65000"/>
                  </a:schemeClr>
                </a:solidFill>
                <a:latin typeface="+mn-lt"/>
                <a:ea typeface="+mn-ea"/>
                <a:cs typeface="+mn-cs"/>
              </a:rPr>
              <a:t> (“KPMG </a:t>
            </a:r>
            <a:r>
              <a:rPr lang="pt-BR" sz="600" kern="1200" noProof="0" dirty="0" err="1" smtClean="0">
                <a:solidFill>
                  <a:schemeClr val="bg1">
                    <a:lumMod val="65000"/>
                  </a:schemeClr>
                </a:solidFill>
                <a:latin typeface="+mn-lt"/>
                <a:ea typeface="+mn-ea"/>
                <a:cs typeface="+mn-cs"/>
              </a:rPr>
              <a:t>International</a:t>
            </a:r>
            <a:r>
              <a:rPr lang="pt-BR" sz="600" kern="1200" noProof="0" dirty="0" smtClean="0">
                <a:solidFill>
                  <a:schemeClr val="bg1">
                    <a:lumMod val="65000"/>
                  </a:schemeClr>
                </a:solidFill>
                <a:latin typeface="+mn-lt"/>
                <a:ea typeface="+mn-ea"/>
                <a:cs typeface="+mn-cs"/>
              </a:rPr>
              <a:t>”), uma entidade suíça. Todos os direitos reservados. Impresso no Brasil.</a:t>
            </a:r>
            <a:endParaRPr lang="en-GB" sz="600" kern="1200" noProof="0" dirty="0">
              <a:solidFill>
                <a:schemeClr val="bg1">
                  <a:lumMod val="65000"/>
                </a:schemeClr>
              </a:solidFill>
              <a:latin typeface="+mn-lt"/>
              <a:ea typeface="+mn-ea"/>
              <a:cs typeface="+mn-cs"/>
            </a:endParaRPr>
          </a:p>
        </p:txBody>
      </p:sp>
      <p:sp>
        <p:nvSpPr>
          <p:cNvPr id="25" name="TextBox 24"/>
          <p:cNvSpPr txBox="1"/>
          <p:nvPr userDrawn="1"/>
        </p:nvSpPr>
        <p:spPr>
          <a:xfrm>
            <a:off x="2594343" y="6637578"/>
            <a:ext cx="6953693" cy="13536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26"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3" r:id="rId3"/>
    <p:sldLayoutId id="2147483706" r:id="rId4"/>
    <p:sldLayoutId id="2147483675" r:id="rId5"/>
    <p:sldLayoutId id="2147483680" r:id="rId6"/>
    <p:sldLayoutId id="2147483666" r:id="rId7"/>
    <p:sldLayoutId id="2147483664" r:id="rId8"/>
    <p:sldLayoutId id="2147483689" r:id="rId9"/>
    <p:sldLayoutId id="2147483690" r:id="rId10"/>
    <p:sldLayoutId id="2147483691" r:id="rId11"/>
    <p:sldLayoutId id="2147483692" r:id="rId12"/>
    <p:sldLayoutId id="2147483693" r:id="rId13"/>
    <p:sldLayoutId id="2147483694" r:id="rId14"/>
    <p:sldLayoutId id="2147483695" r:id="rId15"/>
    <p:sldLayoutId id="2147483701" r:id="rId16"/>
    <p:sldLayoutId id="2147483697" r:id="rId17"/>
    <p:sldLayoutId id="2147483698" r:id="rId18"/>
    <p:sldLayoutId id="2147483699" r:id="rId19"/>
    <p:sldLayoutId id="2147483700" r:id="rId20"/>
    <p:sldLayoutId id="2147483662" r:id="rId21"/>
    <p:sldLayoutId id="2147483682" r:id="rId22"/>
    <p:sldLayoutId id="2147483683" r:id="rId23"/>
    <p:sldLayoutId id="2147483684" r:id="rId24"/>
    <p:sldLayoutId id="2147483685" r:id="rId25"/>
    <p:sldLayoutId id="2147483702" r:id="rId26"/>
    <p:sldLayoutId id="2147483667" r:id="rId27"/>
  </p:sldLayoutIdLst>
  <p:timing>
    <p:tnLst>
      <p:par>
        <p:cTn id="1" dur="indefinite" restart="never" nodeType="tmRoot"/>
      </p:par>
    </p:tnLst>
  </p:timing>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chart" Target="../charts/chart6.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chart" Target="../charts/chart7.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chart" Target="../charts/chart8.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chart" Target="../charts/chart10.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9.xml"/><Relationship Id="rId5" Type="http://schemas.openxmlformats.org/officeDocument/2006/relationships/slideLayout" Target="../slideLayouts/slideLayout9.xml"/><Relationship Id="rId4"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7321" y="1537540"/>
            <a:ext cx="4517930" cy="2370226"/>
          </a:xfrm>
        </p:spPr>
        <p:txBody>
          <a:bodyPr/>
          <a:lstStyle/>
          <a:p>
            <a:pPr>
              <a:lnSpc>
                <a:spcPts val="6000"/>
              </a:lnSpc>
            </a:pPr>
            <a:r>
              <a:rPr lang="pt-BR" sz="5400" dirty="0" smtClean="0"/>
              <a:t>1º </a:t>
            </a:r>
            <a:r>
              <a:rPr lang="pt-BR" sz="5400" dirty="0"/>
              <a:t>Fórum IBMEC do Agronegócio: Integração e</a:t>
            </a:r>
            <a:br>
              <a:rPr lang="pt-BR" sz="5400" dirty="0"/>
            </a:br>
            <a:r>
              <a:rPr lang="pt-BR" sz="5400" dirty="0"/>
              <a:t>Infraestrutura </a:t>
            </a:r>
            <a:r>
              <a:rPr lang="pt-BR" sz="5400" dirty="0" smtClean="0"/>
              <a:t>Logística</a:t>
            </a:r>
            <a:endParaRPr lang="en-GB" sz="2000" dirty="0">
              <a:latin typeface="+mn-lt"/>
            </a:endParaRPr>
          </a:p>
        </p:txBody>
      </p:sp>
      <p:sp>
        <p:nvSpPr>
          <p:cNvPr id="5" name="Subtitle 4"/>
          <p:cNvSpPr>
            <a:spLocks noGrp="1"/>
          </p:cNvSpPr>
          <p:nvPr>
            <p:ph type="body" sz="quarter" idx="11"/>
          </p:nvPr>
        </p:nvSpPr>
        <p:spPr>
          <a:xfrm>
            <a:off x="437321" y="5390900"/>
            <a:ext cx="3155706" cy="1190204"/>
          </a:xfrm>
        </p:spPr>
        <p:txBody>
          <a:bodyPr/>
          <a:lstStyle/>
          <a:p>
            <a:r>
              <a:rPr lang="en-GB" sz="1600" b="0" dirty="0" smtClean="0"/>
              <a:t>Mauricio Endo</a:t>
            </a:r>
          </a:p>
          <a:p>
            <a:r>
              <a:rPr lang="en-GB" sz="1600" b="0" dirty="0" smtClean="0"/>
              <a:t>KPMG</a:t>
            </a:r>
          </a:p>
          <a:p>
            <a:pPr lvl="1"/>
            <a:r>
              <a:rPr lang="en-GB" sz="1600" dirty="0" smtClean="0"/>
              <a:t>1 de </a:t>
            </a:r>
            <a:r>
              <a:rPr lang="en-GB" sz="1600" dirty="0" err="1" smtClean="0"/>
              <a:t>setembro</a:t>
            </a:r>
            <a:r>
              <a:rPr lang="en-GB" sz="1600" dirty="0" smtClean="0"/>
              <a:t> de </a:t>
            </a:r>
            <a:r>
              <a:rPr lang="en-GB" sz="1600" dirty="0"/>
              <a:t>2016</a:t>
            </a:r>
          </a:p>
        </p:txBody>
      </p:sp>
      <p:sp>
        <p:nvSpPr>
          <p:cNvPr id="2" name="Rectangle 1"/>
          <p:cNvSpPr/>
          <p:nvPr/>
        </p:nvSpPr>
        <p:spPr>
          <a:xfrm>
            <a:off x="347933" y="3985252"/>
            <a:ext cx="4094671" cy="923330"/>
          </a:xfrm>
          <a:prstGeom prst="rect">
            <a:avLst/>
          </a:prstGeom>
        </p:spPr>
        <p:txBody>
          <a:bodyPr wrap="square">
            <a:spAutoFit/>
          </a:bodyPr>
          <a:lstStyle/>
          <a:p>
            <a:r>
              <a:rPr lang="pt-BR" b="1" dirty="0">
                <a:solidFill>
                  <a:schemeClr val="bg1"/>
                </a:solidFill>
              </a:rPr>
              <a:t>Painel 2 - Logística de Escoamento: Rodovias, Ferrovias e</a:t>
            </a:r>
            <a:br>
              <a:rPr lang="pt-BR" b="1" dirty="0">
                <a:solidFill>
                  <a:schemeClr val="bg1"/>
                </a:solidFill>
              </a:rPr>
            </a:br>
            <a:r>
              <a:rPr lang="pt-BR" b="1" dirty="0">
                <a:solidFill>
                  <a:schemeClr val="bg1"/>
                </a:solidFill>
              </a:rPr>
              <a:t>Terminais Portuários</a:t>
            </a:r>
          </a:p>
        </p:txBody>
      </p:sp>
    </p:spTree>
    <p:extLst>
      <p:ext uri="{BB962C8B-B14F-4D97-AF65-F5344CB8AC3E}">
        <p14:creationId xmlns:p14="http://schemas.microsoft.com/office/powerpoint/2010/main" val="43828961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Obrigado</a:t>
            </a:r>
            <a:endParaRPr lang="en-GB" dirty="0"/>
          </a:p>
        </p:txBody>
      </p:sp>
      <p:sp>
        <p:nvSpPr>
          <p:cNvPr id="4" name="Title 2"/>
          <p:cNvSpPr txBox="1">
            <a:spLocks noGrp="1"/>
          </p:cNvSpPr>
          <p:nvPr>
            <p:ph type="body" sz="quarter" idx="11"/>
          </p:nvPr>
        </p:nvSpPr>
        <p:spPr>
          <a:xfrm>
            <a:off x="2709862" y="3043651"/>
            <a:ext cx="5467979" cy="1639887"/>
          </a:xfrm>
          <a:prstGeom prst="rect">
            <a:avLst/>
          </a:prstGeom>
        </p:spPr>
        <p:txBody>
          <a:bodyPr lIns="0" tIns="0" rIns="0" bIns="0" anchor="t" anchorCtr="0"/>
          <a:lstStyle>
            <a:lvl1pPr algn="l" defTabSz="457200" rtl="0" eaLnBrk="1" latinLnBrk="0" hangingPunct="1">
              <a:lnSpc>
                <a:spcPct val="70000"/>
              </a:lnSpc>
              <a:spcBef>
                <a:spcPct val="0"/>
              </a:spcBef>
              <a:buNone/>
              <a:defRPr sz="1500" kern="1200" baseline="0">
                <a:solidFill>
                  <a:schemeClr val="bg1"/>
                </a:solidFill>
                <a:latin typeface="Univers 45 Light" pitchFamily="2" charset="0"/>
                <a:ea typeface="+mj-ea"/>
                <a:cs typeface="Univers 45 Light" pitchFamily="2" charset="0"/>
              </a:defRPr>
            </a:lvl1pPr>
          </a:lstStyle>
          <a:p>
            <a:pPr>
              <a:lnSpc>
                <a:spcPct val="100000"/>
              </a:lnSpc>
            </a:pPr>
            <a:r>
              <a:rPr lang="pt-BR" sz="1600" b="1" dirty="0" smtClean="0">
                <a:solidFill>
                  <a:prstClr val="white"/>
                </a:solidFill>
              </a:rPr>
              <a:t>Mauricio </a:t>
            </a:r>
            <a:r>
              <a:rPr lang="pt-BR" sz="1600" b="1" dirty="0">
                <a:solidFill>
                  <a:prstClr val="white"/>
                </a:solidFill>
              </a:rPr>
              <a:t>Endo</a:t>
            </a:r>
            <a:br>
              <a:rPr lang="pt-BR" sz="1600" b="1" dirty="0">
                <a:solidFill>
                  <a:prstClr val="white"/>
                </a:solidFill>
              </a:rPr>
            </a:br>
            <a:r>
              <a:rPr lang="pt-BR" sz="1600" i="1" dirty="0" err="1" smtClean="0">
                <a:solidFill>
                  <a:prstClr val="white"/>
                </a:solidFill>
              </a:rPr>
              <a:t>Sócio-Líder</a:t>
            </a:r>
            <a:r>
              <a:rPr lang="pt-BR" sz="1600" i="1" dirty="0" smtClean="0">
                <a:solidFill>
                  <a:prstClr val="white"/>
                </a:solidFill>
              </a:rPr>
              <a:t> </a:t>
            </a:r>
            <a:r>
              <a:rPr lang="pt-BR" sz="1600" i="1" dirty="0" smtClean="0">
                <a:solidFill>
                  <a:prstClr val="white"/>
                </a:solidFill>
              </a:rPr>
              <a:t>de Governo e Infraestrutura</a:t>
            </a:r>
          </a:p>
          <a:p>
            <a:pPr>
              <a:lnSpc>
                <a:spcPct val="100000"/>
              </a:lnSpc>
            </a:pPr>
            <a:r>
              <a:rPr lang="pt-BR" sz="1600" b="0" dirty="0" smtClean="0">
                <a:solidFill>
                  <a:prstClr val="white"/>
                </a:solidFill>
              </a:rPr>
              <a:t>KPMG no Brasil </a:t>
            </a:r>
            <a:endParaRPr lang="pt-BR" sz="1600" b="0" dirty="0">
              <a:solidFill>
                <a:prstClr val="white"/>
              </a:solidFill>
            </a:endParaRPr>
          </a:p>
          <a:p>
            <a:pPr>
              <a:lnSpc>
                <a:spcPct val="100000"/>
              </a:lnSpc>
            </a:pPr>
            <a:r>
              <a:rPr lang="pt-BR" sz="1600" b="0" dirty="0">
                <a:solidFill>
                  <a:prstClr val="white"/>
                </a:solidFill>
              </a:rPr>
              <a:t>+ 55 11 3940 </a:t>
            </a:r>
            <a:r>
              <a:rPr lang="pt-BR" sz="1600" b="0" dirty="0" smtClean="0">
                <a:solidFill>
                  <a:prstClr val="white"/>
                </a:solidFill>
              </a:rPr>
              <a:t>8322 </a:t>
            </a:r>
            <a:endParaRPr lang="pt-BR" sz="1600" b="0" dirty="0">
              <a:solidFill>
                <a:prstClr val="white"/>
              </a:solidFill>
            </a:endParaRPr>
          </a:p>
          <a:p>
            <a:pPr>
              <a:lnSpc>
                <a:spcPct val="100000"/>
              </a:lnSpc>
            </a:pPr>
            <a:r>
              <a:rPr lang="pt-BR" sz="1600" b="0" dirty="0" smtClean="0">
                <a:solidFill>
                  <a:prstClr val="white"/>
                </a:solidFill>
              </a:rPr>
              <a:t>mendo@kpmg.com.br</a:t>
            </a:r>
            <a:endParaRPr lang="pt-BR" sz="1600" b="0"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862" y="5554006"/>
            <a:ext cx="1908258" cy="621534"/>
          </a:xfrm>
          <a:prstGeom prst="rect">
            <a:avLst/>
          </a:prstGeom>
        </p:spPr>
      </p:pic>
    </p:spTree>
    <p:extLst>
      <p:ext uri="{BB962C8B-B14F-4D97-AF65-F5344CB8AC3E}">
        <p14:creationId xmlns:p14="http://schemas.microsoft.com/office/powerpoint/2010/main" val="309407260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5"/>
          <p:cNvGraphicFramePr>
            <a:graphicFrameLocks/>
          </p:cNvGraphicFramePr>
          <p:nvPr>
            <p:extLst>
              <p:ext uri="{D42A27DB-BD31-4B8C-83A1-F6EECF244321}">
                <p14:modId xmlns:p14="http://schemas.microsoft.com/office/powerpoint/2010/main" val="260670448"/>
              </p:ext>
            </p:extLst>
          </p:nvPr>
        </p:nvGraphicFramePr>
        <p:xfrm>
          <a:off x="801852" y="1094039"/>
          <a:ext cx="9959927" cy="32543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005619" y="432000"/>
            <a:ext cx="7639200" cy="518400"/>
          </a:xfrm>
        </p:spPr>
        <p:txBody>
          <a:bodyPr/>
          <a:lstStyle/>
          <a:p>
            <a:r>
              <a:rPr lang="en-GB" dirty="0" err="1" smtClean="0"/>
              <a:t>Produção</a:t>
            </a:r>
            <a:r>
              <a:rPr lang="en-GB" dirty="0" smtClean="0"/>
              <a:t> de </a:t>
            </a:r>
            <a:r>
              <a:rPr lang="en-GB" dirty="0" err="1" smtClean="0"/>
              <a:t>soja</a:t>
            </a:r>
            <a:r>
              <a:rPr lang="en-GB" dirty="0" smtClean="0"/>
              <a:t> e </a:t>
            </a:r>
            <a:r>
              <a:rPr lang="en-GB" dirty="0" err="1" smtClean="0"/>
              <a:t>milho</a:t>
            </a:r>
            <a:r>
              <a:rPr lang="en-GB" dirty="0" smtClean="0"/>
              <a:t> no Brasil</a:t>
            </a:r>
            <a:endParaRPr lang="en-GB" dirty="0"/>
          </a:p>
        </p:txBody>
      </p:sp>
      <p:graphicFrame>
        <p:nvGraphicFramePr>
          <p:cNvPr id="8" name="Chart4"/>
          <p:cNvGraphicFramePr>
            <a:graphicFrameLocks/>
          </p:cNvGraphicFramePr>
          <p:nvPr>
            <p:extLst>
              <p:ext uri="{D42A27DB-BD31-4B8C-83A1-F6EECF244321}">
                <p14:modId xmlns:p14="http://schemas.microsoft.com/office/powerpoint/2010/main" val="1290196879"/>
              </p:ext>
            </p:extLst>
          </p:nvPr>
        </p:nvGraphicFramePr>
        <p:xfrm>
          <a:off x="1238492" y="3528423"/>
          <a:ext cx="9523287" cy="279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flipV="1">
            <a:off x="1607591" y="1771457"/>
            <a:ext cx="7813870" cy="520705"/>
          </a:xfrm>
          <a:prstGeom prst="straightConnector1">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10622" y="4070472"/>
            <a:ext cx="7710839" cy="679825"/>
          </a:xfrm>
          <a:prstGeom prst="straightConnector1">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1361721">
            <a:off x="4585093" y="1576393"/>
            <a:ext cx="3491552" cy="211016"/>
          </a:xfrm>
          <a:prstGeom prst="rect">
            <a:avLst/>
          </a:prstGeom>
          <a:noFill/>
        </p:spPr>
        <p:txBody>
          <a:bodyPr wrap="square" lIns="54610" tIns="54610" rIns="54610" bIns="54610" rtlCol="0">
            <a:noAutofit/>
          </a:bodyPr>
          <a:lstStyle/>
          <a:p>
            <a:pPr>
              <a:spcAft>
                <a:spcPts val="600"/>
              </a:spcAft>
            </a:pPr>
            <a:r>
              <a:rPr lang="pt-BR" sz="1200" dirty="0" smtClean="0">
                <a:solidFill>
                  <a:schemeClr val="tx2"/>
                </a:solidFill>
              </a:rPr>
              <a:t>CAGR= 6,4% (Crescimento Total = 75%)</a:t>
            </a:r>
            <a:endParaRPr lang="en-US" sz="1200" dirty="0" err="1" smtClean="0">
              <a:solidFill>
                <a:schemeClr val="tx2"/>
              </a:solidFill>
            </a:endParaRPr>
          </a:p>
        </p:txBody>
      </p:sp>
      <p:sp>
        <p:nvSpPr>
          <p:cNvPr id="13" name="TextBox 12"/>
          <p:cNvSpPr txBox="1"/>
          <p:nvPr/>
        </p:nvSpPr>
        <p:spPr>
          <a:xfrm rot="21340467">
            <a:off x="4828186" y="3955981"/>
            <a:ext cx="3504574" cy="211016"/>
          </a:xfrm>
          <a:prstGeom prst="rect">
            <a:avLst/>
          </a:prstGeom>
          <a:noFill/>
        </p:spPr>
        <p:txBody>
          <a:bodyPr wrap="square" lIns="54610" tIns="54610" rIns="54610" bIns="54610" rtlCol="0">
            <a:noAutofit/>
          </a:bodyPr>
          <a:lstStyle/>
          <a:p>
            <a:pPr>
              <a:spcAft>
                <a:spcPts val="600"/>
              </a:spcAft>
            </a:pPr>
            <a:r>
              <a:rPr lang="pt-BR" sz="1200" dirty="0" smtClean="0">
                <a:solidFill>
                  <a:schemeClr val="tx2"/>
                </a:solidFill>
              </a:rPr>
              <a:t>CAGR= 8,0% (Crescimento Total = 99%)</a:t>
            </a:r>
            <a:endParaRPr lang="en-US" sz="1200" dirty="0" err="1" smtClean="0">
              <a:solidFill>
                <a:schemeClr val="tx2"/>
              </a:solidFill>
            </a:endParaRPr>
          </a:p>
        </p:txBody>
      </p:sp>
      <p:sp>
        <p:nvSpPr>
          <p:cNvPr id="19" name="TextBox 18"/>
          <p:cNvSpPr txBox="1"/>
          <p:nvPr/>
        </p:nvSpPr>
        <p:spPr>
          <a:xfrm>
            <a:off x="957269" y="6039201"/>
            <a:ext cx="1506706" cy="184822"/>
          </a:xfrm>
          <a:prstGeom prst="rect">
            <a:avLst/>
          </a:prstGeom>
          <a:noFill/>
        </p:spPr>
        <p:txBody>
          <a:bodyPr wrap="square" lIns="54610" tIns="54610" rIns="54610" bIns="54610" rtlCol="0">
            <a:noAutofit/>
          </a:bodyPr>
          <a:lstStyle/>
          <a:p>
            <a:pPr>
              <a:spcAft>
                <a:spcPts val="600"/>
              </a:spcAft>
            </a:pPr>
            <a:r>
              <a:rPr lang="pt-BR" sz="900" dirty="0">
                <a:solidFill>
                  <a:schemeClr val="tx2"/>
                </a:solidFill>
              </a:rPr>
              <a:t>Fonte: </a:t>
            </a:r>
            <a:r>
              <a:rPr lang="pt-BR" sz="900" dirty="0" smtClean="0">
                <a:solidFill>
                  <a:schemeClr val="tx2"/>
                </a:solidFill>
              </a:rPr>
              <a:t>CONAB</a:t>
            </a:r>
            <a:endParaRPr lang="en-US" sz="900" dirty="0" err="1">
              <a:solidFill>
                <a:schemeClr val="tx2"/>
              </a:solidFill>
            </a:endParaRPr>
          </a:p>
        </p:txBody>
      </p:sp>
    </p:spTree>
    <p:extLst>
      <p:ext uri="{BB962C8B-B14F-4D97-AF65-F5344CB8AC3E}">
        <p14:creationId xmlns:p14="http://schemas.microsoft.com/office/powerpoint/2010/main" val="353134874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05620" y="432000"/>
            <a:ext cx="7639200" cy="518400"/>
          </a:xfrm>
        </p:spPr>
        <p:txBody>
          <a:bodyPr/>
          <a:lstStyle/>
          <a:p>
            <a:r>
              <a:rPr lang="en-GB" dirty="0" err="1"/>
              <a:t>Maiores</a:t>
            </a:r>
            <a:r>
              <a:rPr lang="en-GB" dirty="0"/>
              <a:t> </a:t>
            </a:r>
            <a:r>
              <a:rPr lang="en-GB" dirty="0" err="1"/>
              <a:t>exportadores</a:t>
            </a:r>
            <a:r>
              <a:rPr lang="en-GB" dirty="0"/>
              <a:t> de </a:t>
            </a:r>
            <a:r>
              <a:rPr lang="en-GB" dirty="0" err="1" smtClean="0"/>
              <a:t>soja</a:t>
            </a:r>
            <a:r>
              <a:rPr lang="en-GB" dirty="0" smtClean="0"/>
              <a:t> e </a:t>
            </a:r>
            <a:r>
              <a:rPr lang="en-GB" dirty="0" err="1" smtClean="0"/>
              <a:t>milho</a:t>
            </a:r>
            <a:endParaRPr lang="en-GB" dirty="0"/>
          </a:p>
        </p:txBody>
      </p:sp>
      <p:sp>
        <p:nvSpPr>
          <p:cNvPr id="9" name="Text Placeholder 2"/>
          <p:cNvSpPr>
            <a:spLocks noGrp="1"/>
          </p:cNvSpPr>
          <p:nvPr>
            <p:ph type="body" sz="quarter" idx="10"/>
          </p:nvPr>
        </p:nvSpPr>
        <p:spPr>
          <a:xfrm>
            <a:off x="1005620" y="1336210"/>
            <a:ext cx="4748199" cy="4594225"/>
          </a:xfrm>
        </p:spPr>
        <p:txBody>
          <a:bodyPr/>
          <a:lstStyle/>
          <a:p>
            <a:r>
              <a:rPr lang="pt-BR" sz="1400" dirty="0" smtClean="0">
                <a:solidFill>
                  <a:srgbClr val="6D2077"/>
                </a:solidFill>
              </a:rPr>
              <a:t>O Brasil é o Segundo maior produtor de Soja no mundo, atrás apenas dos Estados Unidos.</a:t>
            </a:r>
          </a:p>
          <a:p>
            <a:r>
              <a:rPr lang="pt-BR" sz="1400" dirty="0" smtClean="0">
                <a:solidFill>
                  <a:srgbClr val="6D2077"/>
                </a:solidFill>
              </a:rPr>
              <a:t>Porém, o País é o principal exportador mundial e junto com os Estados Unidos somaram 81% das exportações mundiais na safra de 2015/16.</a:t>
            </a:r>
            <a:endParaRPr lang="pt-BR" sz="1400" dirty="0">
              <a:solidFill>
                <a:srgbClr val="6D2077"/>
              </a:solidFill>
            </a:endParaRPr>
          </a:p>
        </p:txBody>
      </p:sp>
      <p:sp>
        <p:nvSpPr>
          <p:cNvPr id="10" name="Text Placeholder 3"/>
          <p:cNvSpPr>
            <a:spLocks noGrp="1"/>
          </p:cNvSpPr>
          <p:nvPr>
            <p:ph type="body" sz="quarter" idx="11"/>
          </p:nvPr>
        </p:nvSpPr>
        <p:spPr>
          <a:xfrm>
            <a:off x="6599208" y="1322142"/>
            <a:ext cx="5037826" cy="4594225"/>
          </a:xfrm>
        </p:spPr>
        <p:txBody>
          <a:bodyPr vert="horz" lIns="0" tIns="0" rIns="0" bIns="0" rtlCol="0" anchor="t" anchorCtr="0">
            <a:noAutofit/>
          </a:bodyPr>
          <a:lstStyle/>
          <a:p>
            <a:r>
              <a:rPr lang="pt-BR" sz="1400" dirty="0">
                <a:solidFill>
                  <a:srgbClr val="6D2077"/>
                </a:solidFill>
              </a:rPr>
              <a:t>Na cultura do milho os Estados Unidos são os maiores produtores e exportadores mundiais, representando 41% do Mercado. </a:t>
            </a:r>
          </a:p>
          <a:p>
            <a:r>
              <a:rPr lang="pt-BR" sz="1400" dirty="0">
                <a:solidFill>
                  <a:srgbClr val="6D2077"/>
                </a:solidFill>
              </a:rPr>
              <a:t>O Brasil é o terceiro maior exportador de milho no mundo com 15% do comércio </a:t>
            </a:r>
            <a:r>
              <a:rPr lang="pt-BR" sz="1400" dirty="0" smtClean="0">
                <a:solidFill>
                  <a:srgbClr val="6D2077"/>
                </a:solidFill>
              </a:rPr>
              <a:t>mundial na safra de 2015/2016</a:t>
            </a:r>
            <a:endParaRPr lang="pt-BR" sz="1400" dirty="0">
              <a:solidFill>
                <a:srgbClr val="6D2077"/>
              </a:solidFill>
            </a:endParaRPr>
          </a:p>
        </p:txBody>
      </p:sp>
      <p:graphicFrame>
        <p:nvGraphicFramePr>
          <p:cNvPr id="15" name="Chart2"/>
          <p:cNvGraphicFramePr>
            <a:graphicFrameLocks/>
          </p:cNvGraphicFramePr>
          <p:nvPr>
            <p:extLst>
              <p:ext uri="{D42A27DB-BD31-4B8C-83A1-F6EECF244321}">
                <p14:modId xmlns:p14="http://schemas.microsoft.com/office/powerpoint/2010/main" val="3932112399"/>
              </p:ext>
            </p:extLst>
          </p:nvPr>
        </p:nvGraphicFramePr>
        <p:xfrm>
          <a:off x="-669701" y="2530312"/>
          <a:ext cx="6601978" cy="3721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3"/>
          <p:cNvGraphicFramePr>
            <a:graphicFrameLocks/>
          </p:cNvGraphicFramePr>
          <p:nvPr>
            <p:extLst>
              <p:ext uri="{D42A27DB-BD31-4B8C-83A1-F6EECF244321}">
                <p14:modId xmlns:p14="http://schemas.microsoft.com/office/powerpoint/2010/main" val="608047160"/>
              </p:ext>
            </p:extLst>
          </p:nvPr>
        </p:nvGraphicFramePr>
        <p:xfrm>
          <a:off x="4923839" y="2530312"/>
          <a:ext cx="6821693" cy="392438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0470637" y="5745613"/>
            <a:ext cx="1506706" cy="184822"/>
          </a:xfrm>
          <a:prstGeom prst="rect">
            <a:avLst/>
          </a:prstGeom>
          <a:noFill/>
        </p:spPr>
        <p:txBody>
          <a:bodyPr wrap="square" lIns="54610" tIns="54610" rIns="54610" bIns="54610" rtlCol="0">
            <a:noAutofit/>
          </a:bodyPr>
          <a:lstStyle/>
          <a:p>
            <a:pPr>
              <a:spcAft>
                <a:spcPts val="600"/>
              </a:spcAft>
            </a:pPr>
            <a:r>
              <a:rPr lang="pt-BR" sz="900" dirty="0" err="1" smtClean="0">
                <a:solidFill>
                  <a:schemeClr val="tx2"/>
                </a:solidFill>
              </a:rPr>
              <a:t>Fonte:FIESP</a:t>
            </a:r>
            <a:endParaRPr lang="en-US" sz="900" dirty="0" err="1">
              <a:solidFill>
                <a:schemeClr val="tx2"/>
              </a:solidFill>
            </a:endParaRPr>
          </a:p>
        </p:txBody>
      </p:sp>
    </p:spTree>
    <p:extLst>
      <p:ext uri="{BB962C8B-B14F-4D97-AF65-F5344CB8AC3E}">
        <p14:creationId xmlns:p14="http://schemas.microsoft.com/office/powerpoint/2010/main" val="147713793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1"/>
          <p:cNvGraphicFramePr>
            <a:graphicFrameLocks/>
          </p:cNvGraphicFramePr>
          <p:nvPr>
            <p:extLst>
              <p:ext uri="{D42A27DB-BD31-4B8C-83A1-F6EECF244321}">
                <p14:modId xmlns:p14="http://schemas.microsoft.com/office/powerpoint/2010/main" val="2968469004"/>
              </p:ext>
            </p:extLst>
          </p:nvPr>
        </p:nvGraphicFramePr>
        <p:xfrm>
          <a:off x="1003200" y="1696634"/>
          <a:ext cx="10044551" cy="38319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Ranking de </a:t>
            </a:r>
            <a:r>
              <a:rPr lang="en-GB" dirty="0" err="1" smtClean="0"/>
              <a:t>Infraestrutura</a:t>
            </a:r>
            <a:r>
              <a:rPr lang="en-GB" dirty="0" smtClean="0"/>
              <a:t> - WEF</a:t>
            </a:r>
            <a:endParaRPr lang="en-GB" dirty="0"/>
          </a:p>
        </p:txBody>
      </p:sp>
      <p:sp>
        <p:nvSpPr>
          <p:cNvPr id="3" name="Text Placeholder 2"/>
          <p:cNvSpPr>
            <a:spLocks noGrp="1"/>
          </p:cNvSpPr>
          <p:nvPr>
            <p:ph type="body" sz="quarter" idx="10"/>
          </p:nvPr>
        </p:nvSpPr>
        <p:spPr>
          <a:xfrm>
            <a:off x="1003200" y="1411166"/>
            <a:ext cx="6907223" cy="285468"/>
          </a:xfrm>
        </p:spPr>
        <p:txBody>
          <a:bodyPr/>
          <a:lstStyle/>
          <a:p>
            <a:pPr algn="just">
              <a:spcBef>
                <a:spcPts val="600"/>
              </a:spcBef>
            </a:pPr>
            <a:r>
              <a:rPr lang="pt-BR" sz="1600" b="0" dirty="0" smtClean="0">
                <a:ea typeface="Verdana" panose="020B0604030504040204" pitchFamily="34" charset="0"/>
                <a:cs typeface="Verdana" panose="020B0604030504040204" pitchFamily="34" charset="0"/>
              </a:rPr>
              <a:t>De acordo </a:t>
            </a:r>
            <a:r>
              <a:rPr lang="pt-BR" sz="1600" b="0" dirty="0">
                <a:ea typeface="Verdana" panose="020B0604030504040204" pitchFamily="34" charset="0"/>
                <a:cs typeface="Verdana" panose="020B0604030504040204" pitchFamily="34" charset="0"/>
              </a:rPr>
              <a:t>com o Ranking de qualidade de infraestrutura do </a:t>
            </a:r>
            <a:r>
              <a:rPr lang="pt-BR" sz="1600" b="0" dirty="0" smtClean="0">
                <a:ea typeface="Verdana" panose="020B0604030504040204" pitchFamily="34" charset="0"/>
                <a:cs typeface="Verdana" panose="020B0604030504040204" pitchFamily="34" charset="0"/>
              </a:rPr>
              <a:t>WEF de 2016, o Brasil está </a:t>
            </a:r>
            <a:r>
              <a:rPr lang="pt-BR" sz="1600" b="0" dirty="0">
                <a:ea typeface="Verdana" panose="020B0604030504040204" pitchFamily="34" charset="0"/>
                <a:cs typeface="Verdana" panose="020B0604030504040204" pitchFamily="34" charset="0"/>
              </a:rPr>
              <a:t>na posição 74 de 140 países.</a:t>
            </a:r>
          </a:p>
        </p:txBody>
      </p:sp>
      <p:sp>
        <p:nvSpPr>
          <p:cNvPr id="15" name="TextBox 14"/>
          <p:cNvSpPr txBox="1"/>
          <p:nvPr/>
        </p:nvSpPr>
        <p:spPr>
          <a:xfrm>
            <a:off x="916936" y="5609517"/>
            <a:ext cx="1506706" cy="184822"/>
          </a:xfrm>
          <a:prstGeom prst="rect">
            <a:avLst/>
          </a:prstGeom>
          <a:noFill/>
        </p:spPr>
        <p:txBody>
          <a:bodyPr wrap="square" lIns="54610" tIns="54610" rIns="54610" bIns="54610" rtlCol="0">
            <a:noAutofit/>
          </a:bodyPr>
          <a:lstStyle/>
          <a:p>
            <a:pPr>
              <a:spcAft>
                <a:spcPts val="600"/>
              </a:spcAft>
            </a:pPr>
            <a:r>
              <a:rPr lang="pt-BR" sz="900" dirty="0">
                <a:solidFill>
                  <a:schemeClr val="tx2"/>
                </a:solidFill>
              </a:rPr>
              <a:t>Fonte: WEF</a:t>
            </a:r>
            <a:endParaRPr lang="en-US" sz="900" dirty="0" err="1">
              <a:solidFill>
                <a:schemeClr val="tx2"/>
              </a:solidFill>
            </a:endParaRPr>
          </a:p>
        </p:txBody>
      </p:sp>
      <p:sp>
        <p:nvSpPr>
          <p:cNvPr id="16" name="TextBox 15"/>
          <p:cNvSpPr txBox="1"/>
          <p:nvPr/>
        </p:nvSpPr>
        <p:spPr>
          <a:xfrm>
            <a:off x="2007588" y="3419252"/>
            <a:ext cx="369794" cy="276999"/>
          </a:xfrm>
          <a:prstGeom prst="rect">
            <a:avLst/>
          </a:prstGeom>
          <a:noFill/>
        </p:spPr>
        <p:txBody>
          <a:bodyPr wrap="square" rtlCol="0">
            <a:spAutoFit/>
          </a:bodyPr>
          <a:lstStyle/>
          <a:p>
            <a:r>
              <a:rPr lang="pt-BR" sz="1200" dirty="0">
                <a:solidFill>
                  <a:schemeClr val="bg1"/>
                </a:solidFill>
                <a:latin typeface="Arial" panose="020B0604020202020204" pitchFamily="34" charset="0"/>
                <a:cs typeface="Arial" panose="020B0604020202020204" pitchFamily="34" charset="0"/>
              </a:rPr>
              <a:t>1</a:t>
            </a:r>
            <a:r>
              <a:rPr lang="pt-BR" sz="1200" dirty="0" smtClean="0">
                <a:solidFill>
                  <a:schemeClr val="bg1"/>
                </a:solidFill>
                <a:latin typeface="Arial" panose="020B0604020202020204" pitchFamily="34" charset="0"/>
                <a:cs typeface="Arial" panose="020B0604020202020204" pitchFamily="34" charset="0"/>
              </a:rPr>
              <a:t>1</a:t>
            </a:r>
            <a:endParaRPr lang="en-US" sz="12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2768611" y="3430085"/>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14</a:t>
            </a:r>
            <a:endParaRPr lang="en-US" sz="12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3445938" y="3485954"/>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16</a:t>
            </a:r>
            <a:endParaRPr lang="en-US" sz="12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4137900" y="3504908"/>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39</a:t>
            </a:r>
            <a:endParaRPr lang="en-US" sz="12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855690" y="3573294"/>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45</a:t>
            </a:r>
            <a:endParaRPr lang="en-US" sz="12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5555223" y="3542362"/>
            <a:ext cx="369794" cy="276999"/>
          </a:xfrm>
          <a:prstGeom prst="rect">
            <a:avLst/>
          </a:prstGeom>
          <a:noFill/>
        </p:spPr>
        <p:txBody>
          <a:bodyPr wrap="square" rtlCol="0">
            <a:spAutoFit/>
          </a:bodyPr>
          <a:lstStyle/>
          <a:p>
            <a:r>
              <a:rPr lang="pt-BR" sz="1200" dirty="0">
                <a:solidFill>
                  <a:schemeClr val="bg1"/>
                </a:solidFill>
                <a:latin typeface="Arial" panose="020B0604020202020204" pitchFamily="34" charset="0"/>
                <a:cs typeface="Arial" panose="020B0604020202020204" pitchFamily="34" charset="0"/>
              </a:rPr>
              <a:t>5</a:t>
            </a:r>
            <a:r>
              <a:rPr lang="pt-BR" sz="1200" dirty="0" smtClean="0">
                <a:solidFill>
                  <a:schemeClr val="bg1"/>
                </a:solidFill>
                <a:latin typeface="Arial" panose="020B0604020202020204" pitchFamily="34" charset="0"/>
                <a:cs typeface="Arial" panose="020B0604020202020204" pitchFamily="34" charset="0"/>
              </a:rPr>
              <a:t>9</a:t>
            </a:r>
            <a:endParaRPr lang="en-US" sz="12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7668222" y="3732175"/>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74</a:t>
            </a:r>
            <a:endParaRPr lang="en-US" sz="1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8367755" y="3732611"/>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84</a:t>
            </a:r>
            <a:endParaRPr lang="en-US" sz="12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9059717" y="3696404"/>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87</a:t>
            </a:r>
            <a:endParaRPr lang="en-US" sz="12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9715887" y="3775500"/>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89</a:t>
            </a:r>
            <a:endParaRPr lang="en-US" sz="12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0435033" y="3819514"/>
            <a:ext cx="58063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118</a:t>
            </a:r>
            <a:endParaRPr lang="en-US" sz="12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6221155" y="3597804"/>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69</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99152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2"/>
          <p:cNvGraphicFramePr>
            <a:graphicFrameLocks/>
          </p:cNvGraphicFramePr>
          <p:nvPr>
            <p:extLst>
              <p:ext uri="{D42A27DB-BD31-4B8C-83A1-F6EECF244321}">
                <p14:modId xmlns:p14="http://schemas.microsoft.com/office/powerpoint/2010/main" val="551351219"/>
              </p:ext>
            </p:extLst>
          </p:nvPr>
        </p:nvGraphicFramePr>
        <p:xfrm>
          <a:off x="759500" y="1720962"/>
          <a:ext cx="10797916" cy="4407868"/>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GB" dirty="0" smtClean="0"/>
              <a:t>Ranking de </a:t>
            </a:r>
            <a:r>
              <a:rPr lang="en-GB" dirty="0" err="1" smtClean="0"/>
              <a:t>Infraestrutura</a:t>
            </a:r>
            <a:r>
              <a:rPr lang="en-GB" dirty="0" smtClean="0"/>
              <a:t> - WEF</a:t>
            </a:r>
            <a:endParaRPr lang="en-GB" dirty="0"/>
          </a:p>
        </p:txBody>
      </p:sp>
      <p:sp>
        <p:nvSpPr>
          <p:cNvPr id="10" name="TextBox 9"/>
          <p:cNvSpPr txBox="1"/>
          <p:nvPr>
            <p:custDataLst>
              <p:tags r:id="rId1"/>
            </p:custDataLst>
          </p:nvPr>
        </p:nvSpPr>
        <p:spPr>
          <a:xfrm>
            <a:off x="921012" y="1385048"/>
            <a:ext cx="4602163" cy="307777"/>
          </a:xfrm>
          <a:prstGeom prst="rect">
            <a:avLst/>
          </a:prstGeom>
          <a:noFill/>
        </p:spPr>
        <p:txBody>
          <a:bodyPr>
            <a:spAutoFit/>
          </a:bodyPr>
          <a:lstStyle/>
          <a:p>
            <a:pPr marL="0" lvl="1" fontAlgn="base">
              <a:spcBef>
                <a:spcPct val="0"/>
              </a:spcBef>
              <a:spcAft>
                <a:spcPts val="300"/>
              </a:spcAft>
              <a:buClr>
                <a:srgbClr val="002060">
                  <a:lumMod val="50000"/>
                </a:srgbClr>
              </a:buClr>
              <a:buSzPct val="120000"/>
              <a:defRPr/>
            </a:pPr>
            <a:r>
              <a:rPr lang="pt-BR" sz="1400" b="1" dirty="0">
                <a:solidFill>
                  <a:srgbClr val="1F497D"/>
                </a:solidFill>
              </a:rPr>
              <a:t>Rodovias – 121ª posição de 140 países</a:t>
            </a:r>
            <a:r>
              <a:rPr lang="pt-BR" sz="1400" dirty="0">
                <a:solidFill>
                  <a:srgbClr val="1F497D"/>
                </a:solidFill>
              </a:rPr>
              <a:t>	</a:t>
            </a:r>
          </a:p>
        </p:txBody>
      </p:sp>
      <p:pic>
        <p:nvPicPr>
          <p:cNvPr id="11" name="Picture 10"/>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blip>
          <a:srcRect/>
          <a:stretch>
            <a:fillRect/>
          </a:stretch>
        </p:blipFill>
        <p:spPr bwMode="auto">
          <a:xfrm>
            <a:off x="4497660" y="1251591"/>
            <a:ext cx="1025515" cy="413346"/>
          </a:xfrm>
          <a:prstGeom prst="rect">
            <a:avLst/>
          </a:prstGeom>
          <a:noFill/>
          <a:ln w="9525">
            <a:noFill/>
            <a:miter lim="800000"/>
            <a:headEnd/>
            <a:tailEnd/>
          </a:ln>
        </p:spPr>
      </p:pic>
      <p:cxnSp>
        <p:nvCxnSpPr>
          <p:cNvPr id="12" name="Straight Connector 6"/>
          <p:cNvCxnSpPr>
            <a:cxnSpLocks noChangeShapeType="1"/>
          </p:cNvCxnSpPr>
          <p:nvPr>
            <p:custDataLst>
              <p:tags r:id="rId3"/>
            </p:custDataLst>
          </p:nvPr>
        </p:nvCxnSpPr>
        <p:spPr bwMode="auto">
          <a:xfrm flipV="1">
            <a:off x="996154" y="1650868"/>
            <a:ext cx="10203659" cy="17745"/>
          </a:xfrm>
          <a:prstGeom prst="line">
            <a:avLst/>
          </a:prstGeom>
          <a:noFill/>
          <a:ln w="9525" algn="ctr">
            <a:solidFill>
              <a:srgbClr val="A6A6A6"/>
            </a:solidFill>
            <a:round/>
            <a:headEnd/>
            <a:tailEnd/>
          </a:ln>
        </p:spPr>
      </p:cxnSp>
      <p:sp>
        <p:nvSpPr>
          <p:cNvPr id="15" name="TextBox 14"/>
          <p:cNvSpPr txBox="1"/>
          <p:nvPr/>
        </p:nvSpPr>
        <p:spPr>
          <a:xfrm>
            <a:off x="921012" y="5668668"/>
            <a:ext cx="1506706" cy="184822"/>
          </a:xfrm>
          <a:prstGeom prst="rect">
            <a:avLst/>
          </a:prstGeom>
          <a:noFill/>
        </p:spPr>
        <p:txBody>
          <a:bodyPr wrap="square" lIns="54610" tIns="54610" rIns="54610" bIns="54610" rtlCol="0">
            <a:noAutofit/>
          </a:bodyPr>
          <a:lstStyle/>
          <a:p>
            <a:pPr>
              <a:spcAft>
                <a:spcPts val="600"/>
              </a:spcAft>
            </a:pPr>
            <a:r>
              <a:rPr lang="pt-BR" sz="900" dirty="0">
                <a:solidFill>
                  <a:schemeClr val="tx2"/>
                </a:solidFill>
              </a:rPr>
              <a:t>Fonte: WEF</a:t>
            </a:r>
            <a:endParaRPr lang="en-US" sz="900" dirty="0" err="1">
              <a:solidFill>
                <a:schemeClr val="tx2"/>
              </a:solidFill>
            </a:endParaRPr>
          </a:p>
        </p:txBody>
      </p:sp>
      <p:sp>
        <p:nvSpPr>
          <p:cNvPr id="27" name="TextBox 26"/>
          <p:cNvSpPr txBox="1"/>
          <p:nvPr/>
        </p:nvSpPr>
        <p:spPr>
          <a:xfrm>
            <a:off x="2046055" y="3869952"/>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14</a:t>
            </a:r>
            <a:endParaRPr lang="en-US" sz="12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2755719" y="3896288"/>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25</a:t>
            </a:r>
            <a:endParaRPr lang="en-US" sz="12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3465383" y="4030863"/>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35</a:t>
            </a:r>
            <a:endParaRPr lang="en-US" sz="12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4167695" y="4089821"/>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41</a:t>
            </a:r>
            <a:endParaRPr lang="en-US" sz="12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4883622" y="4110752"/>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42</a:t>
            </a:r>
            <a:endParaRPr lang="en-US" sz="12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5568838" y="4129664"/>
            <a:ext cx="369794"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54</a:t>
            </a:r>
            <a:endParaRPr lang="en-US" sz="1200"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6909033" y="4277084"/>
            <a:ext cx="436107"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109</a:t>
            </a:r>
            <a:endParaRPr lang="en-US" sz="1200"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7604053" y="4280282"/>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111</a:t>
            </a:r>
            <a:endParaRPr lang="en-US" sz="1200"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8315541" y="4315471"/>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121</a:t>
            </a:r>
            <a:endParaRPr lang="en-US" sz="1200"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9027029" y="4336042"/>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126</a:t>
            </a:r>
            <a:endParaRPr lang="en-US" sz="12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10400432" y="4400194"/>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138</a:t>
            </a:r>
            <a:endParaRPr lang="en-US" sz="12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9691349" y="4400714"/>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132</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5581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3"/>
          <p:cNvGraphicFramePr>
            <a:graphicFrameLocks/>
          </p:cNvGraphicFramePr>
          <p:nvPr>
            <p:extLst>
              <p:ext uri="{D42A27DB-BD31-4B8C-83A1-F6EECF244321}">
                <p14:modId xmlns:p14="http://schemas.microsoft.com/office/powerpoint/2010/main" val="3988204758"/>
              </p:ext>
            </p:extLst>
          </p:nvPr>
        </p:nvGraphicFramePr>
        <p:xfrm>
          <a:off x="1558977" y="1690345"/>
          <a:ext cx="9503764" cy="4485371"/>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GB" dirty="0" smtClean="0"/>
              <a:t>Ranking de </a:t>
            </a:r>
            <a:r>
              <a:rPr lang="en-GB" dirty="0" err="1" smtClean="0"/>
              <a:t>Infraestrutura</a:t>
            </a:r>
            <a:r>
              <a:rPr lang="en-GB" dirty="0" smtClean="0"/>
              <a:t> - WEF</a:t>
            </a:r>
            <a:endParaRPr lang="en-GB" dirty="0"/>
          </a:p>
        </p:txBody>
      </p:sp>
      <p:sp>
        <p:nvSpPr>
          <p:cNvPr id="14" name="TextBox 13"/>
          <p:cNvSpPr txBox="1"/>
          <p:nvPr>
            <p:custDataLst>
              <p:tags r:id="rId1"/>
            </p:custDataLst>
          </p:nvPr>
        </p:nvSpPr>
        <p:spPr>
          <a:xfrm>
            <a:off x="951330" y="1412590"/>
            <a:ext cx="4065588" cy="307777"/>
          </a:xfrm>
          <a:prstGeom prst="rect">
            <a:avLst/>
          </a:prstGeom>
          <a:noFill/>
        </p:spPr>
        <p:txBody>
          <a:bodyPr>
            <a:spAutoFit/>
          </a:bodyPr>
          <a:lstStyle>
            <a:defPPr>
              <a:defRPr lang="en-US"/>
            </a:defPPr>
            <a:lvl2pPr marL="0" lvl="1" fontAlgn="base">
              <a:spcBef>
                <a:spcPct val="0"/>
              </a:spcBef>
              <a:spcAft>
                <a:spcPts val="300"/>
              </a:spcAft>
              <a:buClr>
                <a:srgbClr val="002060">
                  <a:lumMod val="50000"/>
                </a:srgbClr>
              </a:buClr>
              <a:buSzPct val="120000"/>
              <a:defRPr sz="1100" b="1">
                <a:solidFill>
                  <a:srgbClr val="1F497D"/>
                </a:solidFill>
              </a:defRPr>
            </a:lvl2pPr>
          </a:lstStyle>
          <a:p>
            <a:pPr lvl="1"/>
            <a:r>
              <a:rPr lang="pt-BR" sz="1400" dirty="0"/>
              <a:t>Ferrovias – 98ª posição de 108 países</a:t>
            </a:r>
          </a:p>
        </p:txBody>
      </p:sp>
      <p:pic>
        <p:nvPicPr>
          <p:cNvPr id="15" name="Picture 14"/>
          <p:cNvPicPr>
            <a:picLocks noChangeAspect="1" noChangeArrowheads="1"/>
          </p:cNvPicPr>
          <p:nvPr>
            <p:custDataLst>
              <p:tags r:id="rId2"/>
            </p:custDataLst>
          </p:nvPr>
        </p:nvPicPr>
        <p:blipFill>
          <a:blip r:embed="rId6" cstate="print"/>
          <a:srcRect/>
          <a:stretch>
            <a:fillRect/>
          </a:stretch>
        </p:blipFill>
        <p:spPr bwMode="auto">
          <a:xfrm>
            <a:off x="4442464" y="1368294"/>
            <a:ext cx="1761390" cy="316548"/>
          </a:xfrm>
          <a:prstGeom prst="rect">
            <a:avLst/>
          </a:prstGeom>
          <a:noFill/>
          <a:ln w="9525">
            <a:noFill/>
            <a:miter lim="800000"/>
            <a:headEnd/>
            <a:tailEnd/>
          </a:ln>
        </p:spPr>
      </p:pic>
      <p:cxnSp>
        <p:nvCxnSpPr>
          <p:cNvPr id="16" name="Straight Connector 134"/>
          <p:cNvCxnSpPr>
            <a:cxnSpLocks noChangeShapeType="1"/>
          </p:cNvCxnSpPr>
          <p:nvPr>
            <p:custDataLst>
              <p:tags r:id="rId3"/>
            </p:custDataLst>
          </p:nvPr>
        </p:nvCxnSpPr>
        <p:spPr bwMode="auto">
          <a:xfrm>
            <a:off x="1017565" y="1687966"/>
            <a:ext cx="10171235" cy="191"/>
          </a:xfrm>
          <a:prstGeom prst="line">
            <a:avLst/>
          </a:prstGeom>
          <a:noFill/>
          <a:ln w="9525" algn="ctr">
            <a:solidFill>
              <a:srgbClr val="A6A6A6"/>
            </a:solidFill>
            <a:round/>
            <a:headEnd/>
            <a:tailEnd/>
          </a:ln>
        </p:spPr>
      </p:cxnSp>
      <p:sp>
        <p:nvSpPr>
          <p:cNvPr id="12" name="TextBox 11"/>
          <p:cNvSpPr txBox="1"/>
          <p:nvPr/>
        </p:nvSpPr>
        <p:spPr>
          <a:xfrm>
            <a:off x="951330" y="5842254"/>
            <a:ext cx="1506706" cy="184822"/>
          </a:xfrm>
          <a:prstGeom prst="rect">
            <a:avLst/>
          </a:prstGeom>
          <a:noFill/>
        </p:spPr>
        <p:txBody>
          <a:bodyPr wrap="square" lIns="54610" tIns="54610" rIns="54610" bIns="54610" rtlCol="0">
            <a:noAutofit/>
          </a:bodyPr>
          <a:lstStyle/>
          <a:p>
            <a:pPr>
              <a:spcAft>
                <a:spcPts val="600"/>
              </a:spcAft>
            </a:pPr>
            <a:r>
              <a:rPr lang="pt-BR" sz="900" dirty="0">
                <a:solidFill>
                  <a:schemeClr val="tx2"/>
                </a:solidFill>
              </a:rPr>
              <a:t>Fonte: WEF</a:t>
            </a:r>
            <a:endParaRPr lang="en-US" sz="900" dirty="0" err="1">
              <a:solidFill>
                <a:schemeClr val="tx2"/>
              </a:solidFill>
            </a:endParaRPr>
          </a:p>
        </p:txBody>
      </p:sp>
      <p:sp>
        <p:nvSpPr>
          <p:cNvPr id="22" name="TextBox 21"/>
          <p:cNvSpPr txBox="1"/>
          <p:nvPr/>
        </p:nvSpPr>
        <p:spPr>
          <a:xfrm>
            <a:off x="2056481" y="3348811"/>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15</a:t>
            </a:r>
            <a:endParaRPr lang="en-US" sz="1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813476" y="3438366"/>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16</a:t>
            </a:r>
            <a:endParaRPr lang="en-US" sz="12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3569231" y="3508137"/>
            <a:ext cx="647319" cy="276999"/>
          </a:xfrm>
          <a:prstGeom prst="rect">
            <a:avLst/>
          </a:prstGeom>
          <a:noFill/>
        </p:spPr>
        <p:txBody>
          <a:bodyPr wrap="square" rtlCol="0">
            <a:spAutoFit/>
          </a:bodyPr>
          <a:lstStyle/>
          <a:p>
            <a:r>
              <a:rPr lang="pt-BR" sz="1200" dirty="0" smtClean="0">
                <a:solidFill>
                  <a:schemeClr val="bg1"/>
                </a:solidFill>
                <a:latin typeface="Arial" panose="020B0604020202020204" pitchFamily="34" charset="0"/>
                <a:cs typeface="Arial" panose="020B0604020202020204" pitchFamily="34" charset="0"/>
              </a:rPr>
              <a:t>19</a:t>
            </a:r>
            <a:endParaRPr lang="en-US" sz="1200" dirty="0">
              <a:solidFill>
                <a:schemeClr val="bg1"/>
              </a:solidFill>
              <a:latin typeface="Arial" panose="020B0604020202020204" pitchFamily="34" charset="0"/>
              <a:cs typeface="Arial" panose="020B0604020202020204" pitchFamily="34" charset="0"/>
            </a:endParaRPr>
          </a:p>
        </p:txBody>
      </p:sp>
      <p:sp>
        <p:nvSpPr>
          <p:cNvPr id="25" name="TextBox 21"/>
          <p:cNvSpPr txBox="1"/>
          <p:nvPr/>
        </p:nvSpPr>
        <p:spPr>
          <a:xfrm>
            <a:off x="8916594" y="4486593"/>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schemeClr val="bg1"/>
                </a:solidFill>
                <a:latin typeface="Arial" panose="020B0604020202020204" pitchFamily="34" charset="0"/>
                <a:cs typeface="Arial" panose="020B0604020202020204" pitchFamily="34" charset="0"/>
              </a:rPr>
              <a:t>94</a:t>
            </a:r>
            <a:endParaRPr lang="en-US" sz="1200" dirty="0">
              <a:solidFill>
                <a:schemeClr val="bg1"/>
              </a:solidFill>
              <a:latin typeface="Arial" panose="020B0604020202020204" pitchFamily="34" charset="0"/>
              <a:cs typeface="Arial" panose="020B0604020202020204" pitchFamily="34" charset="0"/>
            </a:endParaRPr>
          </a:p>
        </p:txBody>
      </p:sp>
      <p:sp>
        <p:nvSpPr>
          <p:cNvPr id="26" name="TextBox 21"/>
          <p:cNvSpPr txBox="1"/>
          <p:nvPr/>
        </p:nvSpPr>
        <p:spPr>
          <a:xfrm>
            <a:off x="9666007" y="4486593"/>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schemeClr val="bg1"/>
                </a:solidFill>
                <a:latin typeface="Arial" panose="020B0604020202020204" pitchFamily="34" charset="0"/>
                <a:cs typeface="Arial" panose="020B0604020202020204" pitchFamily="34" charset="0"/>
              </a:rPr>
              <a:t>98</a:t>
            </a:r>
            <a:endParaRPr lang="en-US" sz="1200" dirty="0">
              <a:solidFill>
                <a:schemeClr val="bg1"/>
              </a:solidFill>
              <a:latin typeface="Arial" panose="020B0604020202020204" pitchFamily="34" charset="0"/>
              <a:cs typeface="Arial" panose="020B0604020202020204" pitchFamily="34" charset="0"/>
            </a:endParaRPr>
          </a:p>
        </p:txBody>
      </p:sp>
      <p:sp>
        <p:nvSpPr>
          <p:cNvPr id="27" name="TextBox 21"/>
          <p:cNvSpPr txBox="1"/>
          <p:nvPr/>
        </p:nvSpPr>
        <p:spPr>
          <a:xfrm>
            <a:off x="10415422" y="4536692"/>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schemeClr val="bg1"/>
                </a:solidFill>
                <a:latin typeface="Arial" panose="020B0604020202020204" pitchFamily="34" charset="0"/>
                <a:cs typeface="Arial" panose="020B0604020202020204" pitchFamily="34" charset="0"/>
              </a:rPr>
              <a:t>104</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29055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5"/>
          <p:cNvGraphicFramePr>
            <a:graphicFrameLocks/>
          </p:cNvGraphicFramePr>
          <p:nvPr>
            <p:extLst>
              <p:ext uri="{D42A27DB-BD31-4B8C-83A1-F6EECF244321}">
                <p14:modId xmlns:p14="http://schemas.microsoft.com/office/powerpoint/2010/main" val="3022453806"/>
              </p:ext>
            </p:extLst>
          </p:nvPr>
        </p:nvGraphicFramePr>
        <p:xfrm>
          <a:off x="1751264" y="1933600"/>
          <a:ext cx="9165265" cy="4214847"/>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GB" dirty="0" smtClean="0"/>
              <a:t>Ranking de </a:t>
            </a:r>
            <a:r>
              <a:rPr lang="en-GB" dirty="0" err="1" smtClean="0"/>
              <a:t>Infraestrutura</a:t>
            </a:r>
            <a:r>
              <a:rPr lang="en-GB" dirty="0" smtClean="0"/>
              <a:t> - WEF</a:t>
            </a:r>
            <a:endParaRPr lang="en-GB" dirty="0"/>
          </a:p>
        </p:txBody>
      </p:sp>
      <p:sp>
        <p:nvSpPr>
          <p:cNvPr id="18" name="TextBox 17"/>
          <p:cNvSpPr txBox="1"/>
          <p:nvPr>
            <p:custDataLst>
              <p:tags r:id="rId1"/>
            </p:custDataLst>
          </p:nvPr>
        </p:nvSpPr>
        <p:spPr>
          <a:xfrm>
            <a:off x="952460" y="1412326"/>
            <a:ext cx="4013435" cy="307777"/>
          </a:xfrm>
          <a:prstGeom prst="rect">
            <a:avLst/>
          </a:prstGeom>
          <a:noFill/>
        </p:spPr>
        <p:txBody>
          <a:bodyPr wrap="square">
            <a:spAutoFit/>
          </a:bodyPr>
          <a:lstStyle>
            <a:defPPr>
              <a:defRPr lang="en-US"/>
            </a:defPPr>
            <a:lvl2pPr marL="0" lvl="1" fontAlgn="base">
              <a:spcBef>
                <a:spcPct val="0"/>
              </a:spcBef>
              <a:spcAft>
                <a:spcPts val="300"/>
              </a:spcAft>
              <a:buClr>
                <a:srgbClr val="002060">
                  <a:lumMod val="50000"/>
                </a:srgbClr>
              </a:buClr>
              <a:buSzPct val="120000"/>
              <a:defRPr sz="1100" b="1">
                <a:solidFill>
                  <a:srgbClr val="1F497D"/>
                </a:solidFill>
              </a:defRPr>
            </a:lvl2pPr>
          </a:lstStyle>
          <a:p>
            <a:pPr lvl="1"/>
            <a:r>
              <a:rPr lang="pt-BR" sz="1400" dirty="0"/>
              <a:t>Portos – 120ª posição de 140 países</a:t>
            </a:r>
            <a:r>
              <a:rPr lang="pt-BR" sz="1400" b="0" dirty="0"/>
              <a:t>	</a:t>
            </a:r>
          </a:p>
        </p:txBody>
      </p:sp>
      <p:pic>
        <p:nvPicPr>
          <p:cNvPr id="19" name="Picture 9"/>
          <p:cNvPicPr>
            <a:picLocks noChangeAspect="1" noChangeArrowheads="1"/>
          </p:cNvPicPr>
          <p:nvPr>
            <p:custDataLst>
              <p:tags r:id="rId2"/>
            </p:custDataLst>
          </p:nvPr>
        </p:nvPicPr>
        <p:blipFill>
          <a:blip r:embed="rId6" cstate="print"/>
          <a:srcRect/>
          <a:stretch>
            <a:fillRect/>
          </a:stretch>
        </p:blipFill>
        <p:spPr bwMode="auto">
          <a:xfrm>
            <a:off x="4432826" y="1235475"/>
            <a:ext cx="1090178" cy="461669"/>
          </a:xfrm>
          <a:prstGeom prst="rect">
            <a:avLst/>
          </a:prstGeom>
          <a:noFill/>
          <a:ln w="9525">
            <a:noFill/>
            <a:miter lim="800000"/>
            <a:headEnd/>
            <a:tailEnd/>
          </a:ln>
        </p:spPr>
      </p:pic>
      <p:cxnSp>
        <p:nvCxnSpPr>
          <p:cNvPr id="20" name="Straight Connector 6"/>
          <p:cNvCxnSpPr>
            <a:cxnSpLocks noChangeShapeType="1"/>
          </p:cNvCxnSpPr>
          <p:nvPr>
            <p:custDataLst>
              <p:tags r:id="rId3"/>
            </p:custDataLst>
          </p:nvPr>
        </p:nvCxnSpPr>
        <p:spPr bwMode="auto">
          <a:xfrm>
            <a:off x="1024030" y="1696490"/>
            <a:ext cx="10164770" cy="3780"/>
          </a:xfrm>
          <a:prstGeom prst="line">
            <a:avLst/>
          </a:prstGeom>
          <a:noFill/>
          <a:ln w="9525" algn="ctr">
            <a:solidFill>
              <a:srgbClr val="A6A6A6"/>
            </a:solidFill>
            <a:round/>
            <a:headEnd/>
            <a:tailEnd/>
          </a:ln>
        </p:spPr>
      </p:cxnSp>
      <p:sp>
        <p:nvSpPr>
          <p:cNvPr id="12" name="TextBox 11"/>
          <p:cNvSpPr txBox="1"/>
          <p:nvPr/>
        </p:nvSpPr>
        <p:spPr>
          <a:xfrm>
            <a:off x="957269" y="5599253"/>
            <a:ext cx="1506706" cy="184822"/>
          </a:xfrm>
          <a:prstGeom prst="rect">
            <a:avLst/>
          </a:prstGeom>
          <a:noFill/>
        </p:spPr>
        <p:txBody>
          <a:bodyPr wrap="square" lIns="54610" tIns="54610" rIns="54610" bIns="54610" rtlCol="0">
            <a:noAutofit/>
          </a:bodyPr>
          <a:lstStyle/>
          <a:p>
            <a:pPr>
              <a:spcAft>
                <a:spcPts val="600"/>
              </a:spcAft>
            </a:pPr>
            <a:r>
              <a:rPr lang="pt-BR" sz="900" dirty="0">
                <a:solidFill>
                  <a:srgbClr val="00338D"/>
                </a:solidFill>
              </a:rPr>
              <a:t>Fonte: WEF</a:t>
            </a:r>
            <a:endParaRPr lang="en-US" sz="900" dirty="0" err="1">
              <a:solidFill>
                <a:srgbClr val="00338D"/>
              </a:solidFill>
            </a:endParaRPr>
          </a:p>
        </p:txBody>
      </p:sp>
      <p:sp>
        <p:nvSpPr>
          <p:cNvPr id="28" name="TextBox 21"/>
          <p:cNvSpPr txBox="1"/>
          <p:nvPr/>
        </p:nvSpPr>
        <p:spPr>
          <a:xfrm>
            <a:off x="2014276" y="3851114"/>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10</a:t>
            </a:r>
            <a:endParaRPr lang="en-US" sz="1200" dirty="0">
              <a:solidFill>
                <a:prstClr val="white"/>
              </a:solidFill>
              <a:cs typeface="Arial" panose="020B0604020202020204" pitchFamily="34" charset="0"/>
            </a:endParaRPr>
          </a:p>
        </p:txBody>
      </p:sp>
      <p:sp>
        <p:nvSpPr>
          <p:cNvPr id="29" name="TextBox 21"/>
          <p:cNvSpPr txBox="1"/>
          <p:nvPr/>
        </p:nvSpPr>
        <p:spPr>
          <a:xfrm>
            <a:off x="2702405" y="3907968"/>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21</a:t>
            </a:r>
            <a:endParaRPr lang="en-US" sz="1200" dirty="0">
              <a:solidFill>
                <a:prstClr val="white"/>
              </a:solidFill>
              <a:cs typeface="Arial" panose="020B0604020202020204" pitchFamily="34" charset="0"/>
            </a:endParaRPr>
          </a:p>
        </p:txBody>
      </p:sp>
      <p:sp>
        <p:nvSpPr>
          <p:cNvPr id="30" name="TextBox 21"/>
          <p:cNvSpPr txBox="1"/>
          <p:nvPr/>
        </p:nvSpPr>
        <p:spPr>
          <a:xfrm>
            <a:off x="3407985" y="3937810"/>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a:solidFill>
                  <a:prstClr val="white"/>
                </a:solidFill>
                <a:cs typeface="Arial" panose="020B0604020202020204" pitchFamily="34" charset="0"/>
              </a:rPr>
              <a:t>3</a:t>
            </a:r>
            <a:r>
              <a:rPr lang="pt-BR" sz="1200" dirty="0" smtClean="0">
                <a:solidFill>
                  <a:prstClr val="white"/>
                </a:solidFill>
                <a:cs typeface="Arial" panose="020B0604020202020204" pitchFamily="34" charset="0"/>
              </a:rPr>
              <a:t>2</a:t>
            </a:r>
            <a:endParaRPr lang="en-US" sz="1200" dirty="0">
              <a:solidFill>
                <a:prstClr val="white"/>
              </a:solidFill>
              <a:cs typeface="Arial" panose="020B0604020202020204" pitchFamily="34" charset="0"/>
            </a:endParaRPr>
          </a:p>
        </p:txBody>
      </p:sp>
      <p:sp>
        <p:nvSpPr>
          <p:cNvPr id="31" name="TextBox 21"/>
          <p:cNvSpPr txBox="1"/>
          <p:nvPr/>
        </p:nvSpPr>
        <p:spPr>
          <a:xfrm>
            <a:off x="4113565" y="4031078"/>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35</a:t>
            </a:r>
            <a:endParaRPr lang="en-US" sz="1200" dirty="0">
              <a:solidFill>
                <a:prstClr val="white"/>
              </a:solidFill>
              <a:cs typeface="Arial" panose="020B0604020202020204" pitchFamily="34" charset="0"/>
            </a:endParaRPr>
          </a:p>
        </p:txBody>
      </p:sp>
      <p:sp>
        <p:nvSpPr>
          <p:cNvPr id="32" name="TextBox 21"/>
          <p:cNvSpPr txBox="1"/>
          <p:nvPr/>
        </p:nvSpPr>
        <p:spPr>
          <a:xfrm>
            <a:off x="4809602" y="4087431"/>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50</a:t>
            </a:r>
            <a:endParaRPr lang="en-US" sz="1200" dirty="0">
              <a:solidFill>
                <a:prstClr val="white"/>
              </a:solidFill>
              <a:cs typeface="Arial" panose="020B0604020202020204" pitchFamily="34" charset="0"/>
            </a:endParaRPr>
          </a:p>
        </p:txBody>
      </p:sp>
      <p:sp>
        <p:nvSpPr>
          <p:cNvPr id="33" name="TextBox 21"/>
          <p:cNvSpPr txBox="1"/>
          <p:nvPr/>
        </p:nvSpPr>
        <p:spPr>
          <a:xfrm>
            <a:off x="5512138" y="4133614"/>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57</a:t>
            </a:r>
            <a:endParaRPr lang="en-US" sz="1200" dirty="0">
              <a:solidFill>
                <a:prstClr val="white"/>
              </a:solidFill>
              <a:cs typeface="Arial" panose="020B0604020202020204" pitchFamily="34" charset="0"/>
            </a:endParaRPr>
          </a:p>
        </p:txBody>
      </p:sp>
      <p:sp>
        <p:nvSpPr>
          <p:cNvPr id="34" name="TextBox 21"/>
          <p:cNvSpPr txBox="1"/>
          <p:nvPr/>
        </p:nvSpPr>
        <p:spPr>
          <a:xfrm>
            <a:off x="6894644" y="4256724"/>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81</a:t>
            </a:r>
            <a:endParaRPr lang="en-US" sz="1200" dirty="0">
              <a:solidFill>
                <a:prstClr val="white"/>
              </a:solidFill>
              <a:cs typeface="Arial" panose="020B0604020202020204" pitchFamily="34" charset="0"/>
            </a:endParaRPr>
          </a:p>
        </p:txBody>
      </p:sp>
      <p:sp>
        <p:nvSpPr>
          <p:cNvPr id="35" name="TextBox 21"/>
          <p:cNvSpPr txBox="1"/>
          <p:nvPr/>
        </p:nvSpPr>
        <p:spPr>
          <a:xfrm>
            <a:off x="7606132" y="4267756"/>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85</a:t>
            </a:r>
            <a:endParaRPr lang="en-US" sz="1200" dirty="0">
              <a:solidFill>
                <a:prstClr val="white"/>
              </a:solidFill>
              <a:cs typeface="Arial" panose="020B0604020202020204" pitchFamily="34" charset="0"/>
            </a:endParaRPr>
          </a:p>
        </p:txBody>
      </p:sp>
      <p:sp>
        <p:nvSpPr>
          <p:cNvPr id="36" name="TextBox 21"/>
          <p:cNvSpPr txBox="1"/>
          <p:nvPr/>
        </p:nvSpPr>
        <p:spPr>
          <a:xfrm>
            <a:off x="8317620" y="4287718"/>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93</a:t>
            </a:r>
            <a:endParaRPr lang="en-US" sz="1200" dirty="0">
              <a:solidFill>
                <a:prstClr val="white"/>
              </a:solidFill>
              <a:cs typeface="Arial" panose="020B0604020202020204" pitchFamily="34" charset="0"/>
            </a:endParaRPr>
          </a:p>
        </p:txBody>
      </p:sp>
      <p:sp>
        <p:nvSpPr>
          <p:cNvPr id="37" name="TextBox 21"/>
          <p:cNvSpPr txBox="1"/>
          <p:nvPr/>
        </p:nvSpPr>
        <p:spPr>
          <a:xfrm>
            <a:off x="8980982" y="4332357"/>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108</a:t>
            </a:r>
            <a:endParaRPr lang="en-US" sz="1200" dirty="0">
              <a:solidFill>
                <a:prstClr val="white"/>
              </a:solidFill>
              <a:cs typeface="Arial" panose="020B0604020202020204" pitchFamily="34" charset="0"/>
            </a:endParaRPr>
          </a:p>
        </p:txBody>
      </p:sp>
      <p:sp>
        <p:nvSpPr>
          <p:cNvPr id="38" name="TextBox 21"/>
          <p:cNvSpPr txBox="1"/>
          <p:nvPr/>
        </p:nvSpPr>
        <p:spPr>
          <a:xfrm>
            <a:off x="9683517" y="4350225"/>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110</a:t>
            </a:r>
            <a:endParaRPr lang="en-US" sz="1200" dirty="0">
              <a:solidFill>
                <a:prstClr val="white"/>
              </a:solidFill>
              <a:cs typeface="Arial" panose="020B0604020202020204" pitchFamily="34" charset="0"/>
            </a:endParaRPr>
          </a:p>
        </p:txBody>
      </p:sp>
      <p:sp>
        <p:nvSpPr>
          <p:cNvPr id="39" name="TextBox 21"/>
          <p:cNvSpPr txBox="1"/>
          <p:nvPr/>
        </p:nvSpPr>
        <p:spPr>
          <a:xfrm>
            <a:off x="10373218" y="4410828"/>
            <a:ext cx="64731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dirty="0" smtClean="0">
                <a:solidFill>
                  <a:prstClr val="white"/>
                </a:solidFill>
                <a:cs typeface="Arial" panose="020B0604020202020204" pitchFamily="34" charset="0"/>
              </a:rPr>
              <a:t>120</a:t>
            </a:r>
            <a:endParaRPr 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358952792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3"/>
          <p:cNvGraphicFramePr>
            <a:graphicFrameLocks/>
          </p:cNvGraphicFramePr>
          <p:nvPr>
            <p:extLst>
              <p:ext uri="{D42A27DB-BD31-4B8C-83A1-F6EECF244321}">
                <p14:modId xmlns:p14="http://schemas.microsoft.com/office/powerpoint/2010/main" val="800317432"/>
              </p:ext>
            </p:extLst>
          </p:nvPr>
        </p:nvGraphicFramePr>
        <p:xfrm>
          <a:off x="1171074" y="3858929"/>
          <a:ext cx="9529010" cy="2961065"/>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lstStyle/>
          <a:p>
            <a:r>
              <a:rPr lang="en-GB" dirty="0" err="1" smtClean="0"/>
              <a:t>Densidade</a:t>
            </a:r>
            <a:r>
              <a:rPr lang="en-GB" dirty="0" smtClean="0"/>
              <a:t> de </a:t>
            </a:r>
            <a:r>
              <a:rPr lang="en-GB" dirty="0" err="1" smtClean="0"/>
              <a:t>infraestrutura</a:t>
            </a:r>
            <a:r>
              <a:rPr lang="en-GB" dirty="0" smtClean="0"/>
              <a:t> </a:t>
            </a:r>
            <a:r>
              <a:rPr lang="en-GB" dirty="0" err="1" smtClean="0"/>
              <a:t>rodoviária</a:t>
            </a:r>
            <a:r>
              <a:rPr lang="en-GB" dirty="0" smtClean="0"/>
              <a:t> e </a:t>
            </a:r>
            <a:r>
              <a:rPr lang="en-GB" dirty="0" err="1" smtClean="0"/>
              <a:t>ferroviária</a:t>
            </a:r>
            <a:endParaRPr lang="en-GB" dirty="0"/>
          </a:p>
        </p:txBody>
      </p:sp>
      <p:sp>
        <p:nvSpPr>
          <p:cNvPr id="12" name="TextBox 11"/>
          <p:cNvSpPr txBox="1"/>
          <p:nvPr/>
        </p:nvSpPr>
        <p:spPr>
          <a:xfrm>
            <a:off x="10548610" y="5964695"/>
            <a:ext cx="1506706" cy="184822"/>
          </a:xfrm>
          <a:prstGeom prst="rect">
            <a:avLst/>
          </a:prstGeom>
          <a:noFill/>
        </p:spPr>
        <p:txBody>
          <a:bodyPr wrap="square" lIns="54610" tIns="54610" rIns="54610" bIns="54610" rtlCol="0">
            <a:noAutofit/>
          </a:bodyPr>
          <a:lstStyle/>
          <a:p>
            <a:pPr>
              <a:spcAft>
                <a:spcPts val="600"/>
              </a:spcAft>
            </a:pPr>
            <a:r>
              <a:rPr lang="pt-BR" sz="900" dirty="0">
                <a:solidFill>
                  <a:schemeClr val="tx2"/>
                </a:solidFill>
              </a:rPr>
              <a:t>Fonte: CNT</a:t>
            </a:r>
            <a:endParaRPr lang="en-US" sz="900" dirty="0" err="1">
              <a:solidFill>
                <a:schemeClr val="tx2"/>
              </a:solidFill>
            </a:endParaRPr>
          </a:p>
        </p:txBody>
      </p:sp>
      <p:sp>
        <p:nvSpPr>
          <p:cNvPr id="5" name="TextBox 4"/>
          <p:cNvSpPr txBox="1"/>
          <p:nvPr>
            <p:custDataLst>
              <p:tags r:id="rId1"/>
            </p:custDataLst>
          </p:nvPr>
        </p:nvSpPr>
        <p:spPr>
          <a:xfrm>
            <a:off x="919248" y="1159366"/>
            <a:ext cx="8407632" cy="307777"/>
          </a:xfrm>
          <a:prstGeom prst="rect">
            <a:avLst/>
          </a:prstGeom>
          <a:noFill/>
        </p:spPr>
        <p:txBody>
          <a:bodyPr wrap="square">
            <a:spAutoFit/>
          </a:bodyPr>
          <a:lstStyle>
            <a:defPPr>
              <a:defRPr lang="en-US"/>
            </a:defPPr>
            <a:lvl2pPr marL="0" lvl="1" fontAlgn="base">
              <a:spcBef>
                <a:spcPct val="0"/>
              </a:spcBef>
              <a:spcAft>
                <a:spcPts val="300"/>
              </a:spcAft>
              <a:buClr>
                <a:srgbClr val="002060">
                  <a:lumMod val="50000"/>
                </a:srgbClr>
              </a:buClr>
              <a:buSzPct val="120000"/>
              <a:defRPr sz="1100" b="1">
                <a:solidFill>
                  <a:srgbClr val="1F497D"/>
                </a:solidFill>
              </a:defRPr>
            </a:lvl2pPr>
          </a:lstStyle>
          <a:p>
            <a:pPr lvl="1"/>
            <a:r>
              <a:rPr lang="pt-BR" sz="1400" dirty="0">
                <a:solidFill>
                  <a:srgbClr val="6D2077"/>
                </a:solidFill>
              </a:rPr>
              <a:t>Densidade de Infraestrutura Rodoviária dos maiores exportadores de Soja e Milho no mundo</a:t>
            </a:r>
          </a:p>
        </p:txBody>
      </p:sp>
      <p:cxnSp>
        <p:nvCxnSpPr>
          <p:cNvPr id="6" name="Straight Connector 134"/>
          <p:cNvCxnSpPr>
            <a:cxnSpLocks noChangeShapeType="1"/>
          </p:cNvCxnSpPr>
          <p:nvPr>
            <p:custDataLst>
              <p:tags r:id="rId2"/>
            </p:custDataLst>
          </p:nvPr>
        </p:nvCxnSpPr>
        <p:spPr bwMode="auto">
          <a:xfrm>
            <a:off x="1007445" y="1427041"/>
            <a:ext cx="9919393" cy="0"/>
          </a:xfrm>
          <a:prstGeom prst="line">
            <a:avLst/>
          </a:prstGeom>
          <a:noFill/>
          <a:ln w="9525" algn="ctr">
            <a:solidFill>
              <a:srgbClr val="A6A6A6"/>
            </a:solidFill>
            <a:round/>
            <a:headEnd/>
            <a:tailEnd/>
          </a:ln>
        </p:spPr>
      </p:cxnSp>
      <p:graphicFrame>
        <p:nvGraphicFramePr>
          <p:cNvPr id="7" name="Chart2"/>
          <p:cNvGraphicFramePr>
            <a:graphicFrameLocks/>
          </p:cNvGraphicFramePr>
          <p:nvPr>
            <p:extLst>
              <p:ext uri="{D42A27DB-BD31-4B8C-83A1-F6EECF244321}">
                <p14:modId xmlns:p14="http://schemas.microsoft.com/office/powerpoint/2010/main" val="2792220729"/>
              </p:ext>
            </p:extLst>
          </p:nvPr>
        </p:nvGraphicFramePr>
        <p:xfrm>
          <a:off x="1171074" y="1350636"/>
          <a:ext cx="10017726" cy="2660882"/>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p:cNvSpPr txBox="1"/>
          <p:nvPr>
            <p:custDataLst>
              <p:tags r:id="rId3"/>
            </p:custDataLst>
          </p:nvPr>
        </p:nvSpPr>
        <p:spPr>
          <a:xfrm>
            <a:off x="912883" y="3759130"/>
            <a:ext cx="8407632" cy="307777"/>
          </a:xfrm>
          <a:prstGeom prst="rect">
            <a:avLst/>
          </a:prstGeom>
          <a:noFill/>
        </p:spPr>
        <p:txBody>
          <a:bodyPr wrap="square">
            <a:spAutoFit/>
          </a:bodyPr>
          <a:lstStyle>
            <a:defPPr>
              <a:defRPr lang="en-US"/>
            </a:defPPr>
            <a:lvl2pPr marL="0" lvl="1" fontAlgn="base">
              <a:spcBef>
                <a:spcPct val="0"/>
              </a:spcBef>
              <a:spcAft>
                <a:spcPts val="300"/>
              </a:spcAft>
              <a:buClr>
                <a:srgbClr val="002060">
                  <a:lumMod val="50000"/>
                </a:srgbClr>
              </a:buClr>
              <a:buSzPct val="120000"/>
              <a:defRPr sz="1100" b="1">
                <a:solidFill>
                  <a:srgbClr val="1F497D"/>
                </a:solidFill>
              </a:defRPr>
            </a:lvl2pPr>
          </a:lstStyle>
          <a:p>
            <a:pPr lvl="1"/>
            <a:r>
              <a:rPr lang="pt-BR" sz="1400" dirty="0">
                <a:solidFill>
                  <a:srgbClr val="6D2077"/>
                </a:solidFill>
              </a:rPr>
              <a:t>Densidade de Infraestrutura </a:t>
            </a:r>
            <a:r>
              <a:rPr lang="pt-BR" sz="1400" dirty="0" smtClean="0">
                <a:solidFill>
                  <a:srgbClr val="6D2077"/>
                </a:solidFill>
              </a:rPr>
              <a:t>Ferroviária </a:t>
            </a:r>
            <a:r>
              <a:rPr lang="pt-BR" sz="1400" dirty="0">
                <a:solidFill>
                  <a:srgbClr val="6D2077"/>
                </a:solidFill>
              </a:rPr>
              <a:t>dos maiores exportadores de Soja e Milho no mundo</a:t>
            </a:r>
          </a:p>
        </p:txBody>
      </p:sp>
      <p:cxnSp>
        <p:nvCxnSpPr>
          <p:cNvPr id="9" name="Straight Connector 134"/>
          <p:cNvCxnSpPr>
            <a:cxnSpLocks noChangeShapeType="1"/>
          </p:cNvCxnSpPr>
          <p:nvPr>
            <p:custDataLst>
              <p:tags r:id="rId4"/>
            </p:custDataLst>
          </p:nvPr>
        </p:nvCxnSpPr>
        <p:spPr bwMode="auto">
          <a:xfrm>
            <a:off x="995984" y="4008377"/>
            <a:ext cx="9944922" cy="0"/>
          </a:xfrm>
          <a:prstGeom prst="line">
            <a:avLst/>
          </a:prstGeom>
          <a:noFill/>
          <a:ln w="9525" algn="ctr">
            <a:solidFill>
              <a:srgbClr val="A6A6A6"/>
            </a:solidFill>
            <a:round/>
            <a:headEnd/>
            <a:tailEnd/>
          </a:ln>
        </p:spPr>
      </p:cxnSp>
    </p:spTree>
    <p:extLst>
      <p:ext uri="{BB962C8B-B14F-4D97-AF65-F5344CB8AC3E}">
        <p14:creationId xmlns:p14="http://schemas.microsoft.com/office/powerpoint/2010/main" val="104534123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05619" y="432000"/>
            <a:ext cx="7639200" cy="518400"/>
          </a:xfrm>
        </p:spPr>
        <p:txBody>
          <a:bodyPr/>
          <a:lstStyle/>
          <a:p>
            <a:r>
              <a:rPr lang="en-GB" dirty="0" err="1" smtClean="0"/>
              <a:t>Investimento</a:t>
            </a:r>
            <a:r>
              <a:rPr lang="en-GB" dirty="0" smtClean="0"/>
              <a:t> em </a:t>
            </a:r>
            <a:r>
              <a:rPr lang="en-GB" dirty="0" err="1" smtClean="0"/>
              <a:t>infraestrutura</a:t>
            </a:r>
            <a:r>
              <a:rPr lang="en-GB" dirty="0" smtClean="0"/>
              <a:t>  </a:t>
            </a:r>
            <a:endParaRPr lang="en-GB" dirty="0"/>
          </a:p>
        </p:txBody>
      </p:sp>
      <p:sp>
        <p:nvSpPr>
          <p:cNvPr id="19" name="TextBox 18"/>
          <p:cNvSpPr txBox="1"/>
          <p:nvPr/>
        </p:nvSpPr>
        <p:spPr>
          <a:xfrm>
            <a:off x="10429073" y="5925989"/>
            <a:ext cx="1506706" cy="184822"/>
          </a:xfrm>
          <a:prstGeom prst="rect">
            <a:avLst/>
          </a:prstGeom>
          <a:noFill/>
        </p:spPr>
        <p:txBody>
          <a:bodyPr wrap="square" lIns="54610" tIns="54610" rIns="54610" bIns="54610" rtlCol="0">
            <a:noAutofit/>
          </a:bodyPr>
          <a:lstStyle/>
          <a:p>
            <a:pPr>
              <a:spcAft>
                <a:spcPts val="600"/>
              </a:spcAft>
            </a:pPr>
            <a:r>
              <a:rPr lang="pt-BR" sz="900" dirty="0">
                <a:solidFill>
                  <a:schemeClr val="tx2"/>
                </a:solidFill>
              </a:rPr>
              <a:t>Fonte: </a:t>
            </a:r>
            <a:r>
              <a:rPr lang="pt-BR" sz="900" dirty="0" smtClean="0">
                <a:solidFill>
                  <a:schemeClr val="tx2"/>
                </a:solidFill>
              </a:rPr>
              <a:t>ABDIB</a:t>
            </a:r>
            <a:endParaRPr lang="en-US" sz="900" dirty="0" err="1">
              <a:solidFill>
                <a:schemeClr val="tx2"/>
              </a:solidFill>
            </a:endParaRPr>
          </a:p>
        </p:txBody>
      </p:sp>
      <p:graphicFrame>
        <p:nvGraphicFramePr>
          <p:cNvPr id="15" name="Chart 14"/>
          <p:cNvGraphicFramePr>
            <a:graphicFrameLocks noGrp="1"/>
          </p:cNvGraphicFramePr>
          <p:nvPr>
            <p:extLst>
              <p:ext uri="{D42A27DB-BD31-4B8C-83A1-F6EECF244321}">
                <p14:modId xmlns:p14="http://schemas.microsoft.com/office/powerpoint/2010/main" val="1797853968"/>
              </p:ext>
            </p:extLst>
          </p:nvPr>
        </p:nvGraphicFramePr>
        <p:xfrm>
          <a:off x="839936" y="1195754"/>
          <a:ext cx="10428860" cy="4730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751036"/>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Wide"/>
  <p:tag name="KEYWORD" val="SCREENWIDE"/>
  <p:tag name="TEMPLATEVERSION" val="03/03/2016 06:40:0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9VadGmjeEWfq6tpMdtE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ztEDIL5y0ehYBuxzDvb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9VadGmjeEWfq6tpMdtE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ztEDIL5y0ehYBuxzDvb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9VadGmjeEWfq6tpMdtE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ztEDIL5y0ehYBuxzDvb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qrZuxOM3kOpCM0iL5zC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9VadGmjeEWfq6tpMdtE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ztEDIL5y0ehYBuxzDvb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7OI8ALJjEmkCcoLf9XJ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9VadGmjeEWfq6tpMdtE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ztEDIL5y0ehYBuxzDvb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pWqbgEVAk.xsBLn_ptP5A"/>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docProps/app.xml><?xml version="1.0" encoding="utf-8"?>
<Properties xmlns="http://schemas.openxmlformats.org/officeDocument/2006/extended-properties" xmlns:vt="http://schemas.openxmlformats.org/officeDocument/2006/docPropsVTypes">
  <Template>KPMG Widescreen Standard Template</Template>
  <TotalTime>264</TotalTime>
  <Words>379</Words>
  <Application>Microsoft Office PowerPoint</Application>
  <PresentationFormat>Widescreen</PresentationFormat>
  <Paragraphs>97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KPMG Extralight</vt:lpstr>
      <vt:lpstr>Univers 45 Light</vt:lpstr>
      <vt:lpstr>Univers for KPMG</vt:lpstr>
      <vt:lpstr>Verdana</vt:lpstr>
      <vt:lpstr>KPMG_Widescreen_16:9 02/02/2016</vt:lpstr>
      <vt:lpstr>1º Fórum IBMEC do Agronegócio: Integração e Infraestrutura Logística</vt:lpstr>
      <vt:lpstr>Produção de soja e milho no Brasil</vt:lpstr>
      <vt:lpstr>Maiores exportadores de soja e milho</vt:lpstr>
      <vt:lpstr>Ranking de Infraestrutura - WEF</vt:lpstr>
      <vt:lpstr>Ranking de Infraestrutura - WEF</vt:lpstr>
      <vt:lpstr>Ranking de Infraestrutura - WEF</vt:lpstr>
      <vt:lpstr>Ranking de Infraestrutura - WEF</vt:lpstr>
      <vt:lpstr>Densidade de infraestrutura rodoviária e ferroviária</vt:lpstr>
      <vt:lpstr>Investimento em infraestrutura  </vt:lpstr>
      <vt:lpstr>Obrigado</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Silva, Mateus</dc:creator>
  <cp:lastModifiedBy>Lopes, Eros R</cp:lastModifiedBy>
  <cp:revision>40</cp:revision>
  <dcterms:created xsi:type="dcterms:W3CDTF">2016-08-30T14:41:11Z</dcterms:created>
  <dcterms:modified xsi:type="dcterms:W3CDTF">2016-08-31T19:48:49Z</dcterms:modified>
  <cp:category>KPMG Confidential</cp:category>
</cp:coreProperties>
</file>