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764" r:id="rId2"/>
    <p:sldId id="784" r:id="rId3"/>
    <p:sldId id="786" r:id="rId4"/>
    <p:sldId id="765" r:id="rId5"/>
    <p:sldId id="766" r:id="rId6"/>
    <p:sldId id="767" r:id="rId7"/>
    <p:sldId id="785" r:id="rId8"/>
    <p:sldId id="768" r:id="rId9"/>
    <p:sldId id="769" r:id="rId10"/>
    <p:sldId id="788" r:id="rId11"/>
    <p:sldId id="776" r:id="rId12"/>
    <p:sldId id="777" r:id="rId13"/>
    <p:sldId id="778" r:id="rId14"/>
    <p:sldId id="789" r:id="rId15"/>
    <p:sldId id="805" r:id="rId16"/>
    <p:sldId id="800" r:id="rId17"/>
    <p:sldId id="801" r:id="rId18"/>
    <p:sldId id="790" r:id="rId19"/>
    <p:sldId id="799" r:id="rId20"/>
    <p:sldId id="782" r:id="rId21"/>
    <p:sldId id="783" r:id="rId22"/>
    <p:sldId id="804" r:id="rId23"/>
    <p:sldId id="792" r:id="rId24"/>
    <p:sldId id="793" r:id="rId25"/>
    <p:sldId id="797" r:id="rId26"/>
    <p:sldId id="796" r:id="rId27"/>
  </p:sldIdLst>
  <p:sldSz cx="12192000" cy="6858000"/>
  <p:notesSz cx="6737350" cy="98694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48" y="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6273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4D68D-9487-4763-B0EE-1D42DC966375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735" y="4688007"/>
            <a:ext cx="538988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6273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DEE71-BD15-4F7F-9EAB-679C7BA3E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48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35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11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87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5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51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15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64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45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86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8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12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451DA-0FD0-403D-BBEA-76398F043142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422FF-D935-48CC-96FC-ECCB8B57C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63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crocca@uol.com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+mn-lt"/>
              </a:rPr>
              <a:t>I Fórum IBMEC de Agronegócio, Infraestrutura,    </a:t>
            </a:r>
            <a:br>
              <a:rPr lang="pt-BR" sz="3600" b="1" dirty="0">
                <a:latin typeface="+mn-lt"/>
              </a:rPr>
            </a:br>
            <a:r>
              <a:rPr lang="pt-BR" sz="3600" b="1" dirty="0">
                <a:latin typeface="+mn-lt"/>
              </a:rPr>
              <a:t>            Integração e Mercado de Capitais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83140"/>
            <a:ext cx="10515600" cy="4593823"/>
          </a:xfrm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		</a:t>
            </a:r>
            <a:r>
              <a:rPr lang="pt-BR" sz="8400" b="1" dirty="0"/>
              <a:t>Financiamento privado de infraestrutura  </a:t>
            </a:r>
          </a:p>
          <a:p>
            <a:pPr marL="0" indent="0">
              <a:buNone/>
            </a:pPr>
            <a:r>
              <a:rPr lang="pt-BR" sz="8400" b="1" dirty="0"/>
              <a:t>    </a:t>
            </a:r>
          </a:p>
          <a:p>
            <a:pPr marL="0" indent="0">
              <a:buNone/>
            </a:pPr>
            <a:r>
              <a:rPr lang="pt-BR" sz="8400" b="1" dirty="0"/>
              <a:t>	Mercado de capitais  e a nova politica de concessões </a:t>
            </a:r>
          </a:p>
          <a:p>
            <a:pPr marL="0" indent="0">
              <a:buNone/>
            </a:pPr>
            <a:r>
              <a:rPr lang="pt-BR" sz="8400" b="1" dirty="0"/>
              <a:t>			</a:t>
            </a:r>
          </a:p>
          <a:p>
            <a:pPr marL="0" indent="0">
              <a:buNone/>
            </a:pPr>
            <a:endParaRPr lang="pt-BR" sz="8400" b="1" dirty="0"/>
          </a:p>
          <a:p>
            <a:pPr marL="0" indent="0">
              <a:buNone/>
            </a:pPr>
            <a:r>
              <a:rPr lang="pt-BR" sz="6000" b="1" dirty="0"/>
              <a:t>São Paulo 01/09/2016 			Carlos A. Rocca</a:t>
            </a:r>
          </a:p>
          <a:p>
            <a:pPr marL="0" indent="0">
              <a:buNone/>
            </a:pPr>
            <a:r>
              <a:rPr lang="pt-BR" sz="6000" b="1" dirty="0"/>
              <a:t>			                    CEMEC – Centro de Estudos do Instituto IBMEC</a:t>
            </a:r>
          </a:p>
          <a:p>
            <a:pPr marL="0" indent="0">
              <a:buNone/>
            </a:pPr>
            <a:r>
              <a:rPr lang="pt-BR" sz="6000" b="1" dirty="0"/>
              <a:t>				                   	Diretor   </a:t>
            </a:r>
          </a:p>
          <a:p>
            <a:pPr marL="0" indent="0">
              <a:buNone/>
            </a:pPr>
            <a:r>
              <a:rPr lang="pt-BR" sz="4000" b="1" dirty="0"/>
              <a:t>   </a:t>
            </a:r>
          </a:p>
          <a:p>
            <a:pPr marL="0" indent="0">
              <a:buNone/>
            </a:pPr>
            <a:endParaRPr lang="pt-BR" sz="40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6D25-25FE-4B23-90D5-2548C0FB3BE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01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sz="3200" dirty="0"/>
          </a:p>
          <a:p>
            <a:pPr marL="0" indent="0">
              <a:buNone/>
            </a:pPr>
            <a:r>
              <a:rPr lang="pt-BR" sz="3200" b="1" dirty="0"/>
              <a:t>3. Anúncios da nova politica de concessões: </a:t>
            </a:r>
          </a:p>
          <a:p>
            <a:pPr marL="0" indent="0">
              <a:buNone/>
            </a:pPr>
            <a:r>
              <a:rPr lang="pt-BR" sz="3200" b="1" dirty="0"/>
              <a:t>	 alguns pontos positivos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96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ANUNCIOS DA NOVA POLITICA DE  CONCESSÕES 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24759"/>
            <a:ext cx="10515600" cy="5596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dirty="0"/>
              <a:t>MP 727 de 12/05/2016: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Cria o PPI – Programa de Parcerias de Investimentos  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Cria o Conselho do PPI da Presidência da Republica-  funções : </a:t>
            </a:r>
          </a:p>
          <a:p>
            <a:pPr marL="1428750" lvl="2" indent="-514350">
              <a:buAutoNum type="arabicPeriod"/>
            </a:pPr>
            <a:r>
              <a:rPr lang="pt-BR" sz="2800" b="1" dirty="0"/>
              <a:t>Órgão gestor das </a:t>
            </a:r>
            <a:r>
              <a:rPr lang="pt-BR" sz="2800" b="1" dirty="0" err="1"/>
              <a:t>PPPs</a:t>
            </a:r>
            <a:r>
              <a:rPr lang="pt-BR" sz="2800" b="1" dirty="0"/>
              <a:t> federais (Lei 11.079/2004)</a:t>
            </a:r>
          </a:p>
          <a:p>
            <a:pPr marL="1428750" lvl="2" indent="-514350">
              <a:buAutoNum type="arabicPeriod"/>
            </a:pPr>
            <a:r>
              <a:rPr lang="pt-BR" sz="2800" b="1" dirty="0"/>
              <a:t>Cons. Nacional de Integração de Politicas de Transporte (Lei 10.233/2001)  </a:t>
            </a:r>
          </a:p>
          <a:p>
            <a:pPr marL="1428750" lvl="2" indent="-514350">
              <a:buAutoNum type="arabicPeriod"/>
            </a:pPr>
            <a:r>
              <a:rPr lang="pt-BR" sz="2800" b="1" dirty="0"/>
              <a:t>Conselho Nacional de Desestatização  (Lei 9491 de 1997)</a:t>
            </a:r>
          </a:p>
          <a:p>
            <a:pPr marL="0" lvl="2" indent="0">
              <a:buNone/>
            </a:pPr>
            <a:r>
              <a:rPr lang="pt-BR" sz="2800" b="1" dirty="0"/>
              <a:t>        3. Membros:</a:t>
            </a:r>
          </a:p>
          <a:p>
            <a:pPr marL="0" lvl="2" indent="0">
              <a:buNone/>
            </a:pPr>
            <a:r>
              <a:rPr lang="pt-BR" sz="2800" b="1" dirty="0"/>
              <a:t>	Presidência:  Presidente da Republica</a:t>
            </a:r>
          </a:p>
          <a:p>
            <a:pPr marL="0" lvl="2" indent="0">
              <a:buNone/>
            </a:pPr>
            <a:r>
              <a:rPr lang="pt-BR" sz="2800" b="1" dirty="0"/>
              <a:t>	Secretario Executivo do PPI</a:t>
            </a:r>
          </a:p>
          <a:p>
            <a:pPr marL="0" lvl="2" indent="0">
              <a:buNone/>
            </a:pPr>
            <a:r>
              <a:rPr lang="pt-BR" sz="2800" b="1" dirty="0"/>
              <a:t>	Ministros: Fazenda, Planejamento, Transportes, Meio         ambiente, Pres. BNDES</a:t>
            </a:r>
          </a:p>
          <a:p>
            <a:pPr marL="0" lvl="2" indent="0">
              <a:buNone/>
            </a:pPr>
            <a:r>
              <a:rPr lang="pt-BR" sz="2800" b="1" dirty="0"/>
              <a:t>       4. Primeira reunião: 13 de setembro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00373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0805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ANUNCIOS DA NOVA POLITICA DE  CONCESSÕES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51338"/>
            <a:ext cx="10515600" cy="539706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t-BR" sz="2600" b="1" dirty="0"/>
              <a:t>Mitigação de riscos :</a:t>
            </a:r>
          </a:p>
          <a:p>
            <a:pPr marL="971550" lvl="1" indent="-514350">
              <a:buAutoNum type="arabicPeriod"/>
            </a:pPr>
            <a:r>
              <a:rPr lang="pt-BR" sz="2600" b="1" dirty="0"/>
              <a:t>Segurança jurídica e regulatória:  agencias reguladoras  e  poder concedente </a:t>
            </a:r>
          </a:p>
          <a:p>
            <a:pPr marL="971550" lvl="1" indent="-514350">
              <a:buAutoNum type="arabicPeriod"/>
            </a:pPr>
            <a:r>
              <a:rPr lang="pt-BR" sz="2600" b="1" dirty="0"/>
              <a:t>Edital somente após licença ambiental  prévia </a:t>
            </a:r>
          </a:p>
          <a:p>
            <a:pPr marL="971550" lvl="1" indent="-514350">
              <a:buAutoNum type="arabicPeriod"/>
            </a:pPr>
            <a:r>
              <a:rPr lang="pt-BR" sz="2600" b="1" dirty="0"/>
              <a:t>Projetos de boa qualidade   </a:t>
            </a:r>
          </a:p>
          <a:p>
            <a:pPr marL="971550" lvl="1" indent="-514350">
              <a:buAutoNum type="arabicPeriod"/>
            </a:pPr>
            <a:r>
              <a:rPr lang="pt-BR" sz="2600" b="1" dirty="0"/>
              <a:t>FGIE (Fundo Garantidor de  Infraestrutura) da  ABGF (Agencia Brasileira Gestora de Fundos Garantidores ): riscos não gerenciáveis    </a:t>
            </a:r>
          </a:p>
          <a:p>
            <a:pPr marL="514350" indent="-514350">
              <a:buAutoNum type="arabicPeriod"/>
            </a:pPr>
            <a:r>
              <a:rPr lang="pt-BR" sz="2600" b="1" dirty="0"/>
              <a:t>Estimulo à concorrência nos leilões</a:t>
            </a:r>
          </a:p>
          <a:p>
            <a:pPr marL="971550" lvl="1" indent="-514350">
              <a:buAutoNum type="arabicPeriod"/>
            </a:pPr>
            <a:r>
              <a:rPr lang="pt-BR" sz="2600" b="1" dirty="0"/>
              <a:t>Empresas estrangeiras : criação de ambiente  favorável</a:t>
            </a:r>
          </a:p>
          <a:p>
            <a:pPr marL="971550" lvl="1" indent="-514350">
              <a:buAutoNum type="arabicPeriod"/>
            </a:pPr>
            <a:r>
              <a:rPr lang="pt-BR" sz="2600" b="1" dirty="0"/>
              <a:t>Contrato de concessão não é contrato de obra: proibição e ou limitações  de contratos entre partes relacionadas (apoio do CADE)</a:t>
            </a:r>
          </a:p>
          <a:p>
            <a:pPr marL="0" lvl="1" indent="0">
              <a:buNone/>
            </a:pPr>
            <a:r>
              <a:rPr lang="pt-BR" sz="2600" b="1" dirty="0"/>
              <a:t>       3.    Prazos:  45 para 100 dias- edital/ leilão; 1 ano na área de óleo e gás</a:t>
            </a:r>
          </a:p>
          <a:p>
            <a:pPr marL="0" lvl="1" indent="0">
              <a:buNone/>
            </a:pPr>
            <a:r>
              <a:rPr lang="pt-BR" sz="2700" b="1" dirty="0"/>
              <a:t>  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86467" y="6248400"/>
            <a:ext cx="6160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/>
              <a:t>Fonte: Entrevistas do Min. Moreira Franco Secretario Executivo do PPI </a:t>
            </a:r>
          </a:p>
        </p:txBody>
      </p:sp>
    </p:spTree>
    <p:extLst>
      <p:ext uri="{BB962C8B-B14F-4D97-AF65-F5344CB8AC3E}">
        <p14:creationId xmlns:p14="http://schemas.microsoft.com/office/powerpoint/2010/main" val="283545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ANUNCIOS DA NOVA POLITICA DE  CONCESSÕES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34533"/>
            <a:ext cx="10515600" cy="5042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3</a:t>
            </a:r>
            <a:r>
              <a:rPr lang="pt-BR" dirty="0"/>
              <a:t>. </a:t>
            </a:r>
            <a:r>
              <a:rPr lang="pt-BR" b="1" dirty="0"/>
              <a:t>Tarifas e taxas de retorno</a:t>
            </a:r>
          </a:p>
          <a:p>
            <a:pPr marL="0" indent="0">
              <a:buNone/>
            </a:pPr>
            <a:r>
              <a:rPr lang="pt-BR" b="1" dirty="0"/>
              <a:t>	a. Tarifa realista versus foco exclusivo em modicidade tarifária </a:t>
            </a:r>
          </a:p>
          <a:p>
            <a:pPr marL="0" indent="0">
              <a:buNone/>
            </a:pPr>
            <a:r>
              <a:rPr lang="pt-BR" b="1" dirty="0"/>
              <a:t>	b. Não tabelar taxas de retorno</a:t>
            </a:r>
          </a:p>
          <a:p>
            <a:pPr marL="0" indent="0">
              <a:buNone/>
            </a:pPr>
            <a:r>
              <a:rPr lang="pt-BR" b="1" dirty="0"/>
              <a:t>4. Modelo de financiamento a ser definido: </a:t>
            </a:r>
          </a:p>
          <a:p>
            <a:pPr marL="0" indent="0">
              <a:buNone/>
            </a:pPr>
            <a:r>
              <a:rPr lang="pt-BR" b="1" dirty="0"/>
              <a:t>	a. BNDES: maior participação como coordenador e garantidor *</a:t>
            </a:r>
          </a:p>
          <a:p>
            <a:pPr marL="0" indent="0">
              <a:buNone/>
            </a:pPr>
            <a:r>
              <a:rPr lang="pt-BR" b="1" dirty="0"/>
              <a:t>	b Recursos do FI FGTS: hipótese aquisição de LF  dos bancos  	 </a:t>
            </a:r>
          </a:p>
          <a:p>
            <a:pPr marL="0" indent="0">
              <a:buNone/>
            </a:pPr>
            <a:r>
              <a:rPr lang="pt-BR" b="1" dirty="0"/>
              <a:t>               comerciais; bancos financiam projetos;    </a:t>
            </a:r>
          </a:p>
          <a:p>
            <a:pPr marL="0" indent="0">
              <a:buNone/>
            </a:pPr>
            <a:r>
              <a:rPr lang="pt-BR" b="1" dirty="0"/>
              <a:t>	e.  depósitos judiciais   </a:t>
            </a:r>
          </a:p>
          <a:p>
            <a:pPr marL="0" indent="0">
              <a:buNone/>
            </a:pPr>
            <a:r>
              <a:rPr lang="pt-BR" b="1" dirty="0"/>
              <a:t>		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84394" y="6204228"/>
            <a:ext cx="7807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(*) Entrevistas de Maria Silvia Bastos Marques – Presidente  do BNDES   </a:t>
            </a:r>
          </a:p>
        </p:txBody>
      </p:sp>
    </p:spTree>
    <p:extLst>
      <p:ext uri="{BB962C8B-B14F-4D97-AF65-F5344CB8AC3E}">
        <p14:creationId xmlns:p14="http://schemas.microsoft.com/office/powerpoint/2010/main" val="254548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sz="3200" b="1" dirty="0"/>
              <a:t>4</a:t>
            </a:r>
            <a:r>
              <a:rPr lang="pt-BR" sz="3200" dirty="0"/>
              <a:t>. M</a:t>
            </a:r>
            <a:r>
              <a:rPr lang="pt-BR" sz="3200" b="1" dirty="0"/>
              <a:t>ercado de capitais e  a  concorrência dos títulos públicos     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97972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200" b="1" dirty="0"/>
              <a:t>4.1 Mercado de capitais  mostra potencial  </a:t>
            </a:r>
          </a:p>
          <a:p>
            <a:pPr marL="0" indent="0">
              <a:buNone/>
            </a:pPr>
            <a:r>
              <a:rPr lang="pt-BR" sz="3200" b="1" dirty="0"/>
              <a:t>para  financiar infraestrutura </a:t>
            </a:r>
          </a:p>
        </p:txBody>
      </p:sp>
    </p:spTree>
    <p:extLst>
      <p:ext uri="{BB962C8B-B14F-4D97-AF65-F5344CB8AC3E}">
        <p14:creationId xmlns:p14="http://schemas.microsoft.com/office/powerpoint/2010/main" val="18458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5270" y="352769"/>
            <a:ext cx="10515600" cy="672841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latin typeface="+mn-lt"/>
              </a:rPr>
              <a:t>Participação  de debentures no financiamento  é relevante </a:t>
            </a:r>
            <a:br>
              <a:rPr lang="pt-BR" sz="3200" b="1" dirty="0">
                <a:latin typeface="+mn-lt"/>
              </a:rPr>
            </a:br>
            <a:r>
              <a:rPr lang="pt-BR" sz="2000" b="1" dirty="0">
                <a:latin typeface="+mn-lt"/>
              </a:rPr>
              <a:t>Fonte: Secretaria de Acompanhamento Econômico MF  06/2016	</a:t>
            </a:r>
            <a:br>
              <a:rPr lang="pt-BR" sz="2000" dirty="0">
                <a:latin typeface="+mn-lt"/>
              </a:rPr>
            </a:br>
            <a:endParaRPr lang="pt-BR" sz="2000" b="1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401930"/>
              </p:ext>
            </p:extLst>
          </p:nvPr>
        </p:nvGraphicFramePr>
        <p:xfrm>
          <a:off x="653766" y="943218"/>
          <a:ext cx="10267519" cy="5715162"/>
        </p:xfrm>
        <a:graphic>
          <a:graphicData uri="http://schemas.openxmlformats.org/drawingml/2006/table">
            <a:tbl>
              <a:tblPr/>
              <a:tblGrid>
                <a:gridCol w="354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3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/>
                          <a:ea typeface="Times New Roman"/>
                        </a:rPr>
                        <a:t>Setores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/>
                          <a:ea typeface="Times New Roman"/>
                        </a:rPr>
                        <a:t>Invest. R$ Milhões Total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/>
                          <a:ea typeface="Times New Roman"/>
                        </a:rPr>
                        <a:t>Debêntures Incentivadas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Rodovias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21.548,66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5.553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Ferrovias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19.612,96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3.293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Transmissão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2.518,63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   806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UHE -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Hidrelétricas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18.440,55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1.487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UTE -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Termelétrica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43865" lvl="3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329,38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   300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PCH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43865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233,50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   165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Gás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Canalizado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4.242,96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   734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Eólica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5.368,98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1.146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Comunicações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4.262,14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   640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Saneamento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43865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288,09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   190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Aeroportos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8.887,90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   900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 marL="60960" marR="112395" algn="l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Portos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2.551,85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     436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17,1%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2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/>
                          <a:ea typeface="Times New Roman"/>
                        </a:rPr>
                        <a:t>TOTAL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88.285,60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   15.650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29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90279"/>
              </p:ext>
            </p:extLst>
          </p:nvPr>
        </p:nvGraphicFramePr>
        <p:xfrm>
          <a:off x="1320799" y="5500478"/>
          <a:ext cx="9716395" cy="1308735"/>
        </p:xfrm>
        <a:graphic>
          <a:graphicData uri="http://schemas.openxmlformats.org/drawingml/2006/table">
            <a:tbl>
              <a:tblPr/>
              <a:tblGrid>
                <a:gridCol w="971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acordo com o disposto na Lei 12.431/11 os Fundos FIRF-IE (Fundo de Investimento em Renda Fixa) deverão aplicar no mínimo 85% do PL. em ativos de Infraestrutura.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Porém, nos dois primeiros anos contados da data da primeira integralização o percentual mínimo de ativos de Infraestrutura poderá ser mantido na casa de 67% do PL.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 prazo máximo para esse enquadramento no percentual mínimo de investimento é de 180 dias contados a partir da primeira integralização.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808"/>
              </p:ext>
            </p:extLst>
          </p:nvPr>
        </p:nvGraphicFramePr>
        <p:xfrm>
          <a:off x="1274740" y="792965"/>
          <a:ext cx="9401846" cy="4629046"/>
        </p:xfrm>
        <a:graphic>
          <a:graphicData uri="http://schemas.openxmlformats.org/drawingml/2006/table">
            <a:tbl>
              <a:tblPr/>
              <a:tblGrid>
                <a:gridCol w="4524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Fundos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Infraestrutura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Debêntures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Incentivadas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Patrimônio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Líquido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Debêntures Incentivadas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Bradesco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XP Crédito Privado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CSHG AS 7.7 Infra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CSHG 392 - Infra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143.938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TFO CSHG - Infra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Azienda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CSHG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Omega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Infra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CA Indosuez Infra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44.564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Brasil Plural Master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Bonsucesso Crédito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Alocação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44.745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Fator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59.622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83.975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XP HEDGE Multimercado C. Privado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Infra Incentivado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FIC-IE RB Capital Master C. Privado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FIRF-IE SDEUX Multimercado C. Privado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925.401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1257835" y="122957"/>
            <a:ext cx="9341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Surgem  16  Fundos de Infraestrutura  Lei nº 12.431/2011  R$ mil </a:t>
            </a:r>
          </a:p>
          <a:p>
            <a:pPr algn="ctr"/>
            <a:r>
              <a:rPr lang="pt-BR" sz="2000" b="1" dirty="0"/>
              <a:t>06/2016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99989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4716"/>
            <a:ext cx="10515600" cy="121465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Debentures incentivadas:  institucionais e estrangeiros ainda   </a:t>
            </a:r>
            <a:br>
              <a:rPr lang="pt-BR" sz="3200" b="1" dirty="0">
                <a:latin typeface="+mn-lt"/>
              </a:rPr>
            </a:br>
            <a:r>
              <a:rPr lang="pt-BR" sz="3200" b="1" dirty="0">
                <a:latin typeface="+mn-lt"/>
              </a:rPr>
              <a:t> não entraram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497596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pt-BR" b="1" dirty="0"/>
              <a:t>Volume pequeno (R$ 15,6 bilhões) e sem continuidade de emissões; </a:t>
            </a:r>
          </a:p>
          <a:p>
            <a:pPr marL="514350" indent="-514350">
              <a:buAutoNum type="arabicPeriod"/>
            </a:pPr>
            <a:r>
              <a:rPr lang="pt-BR" b="1" dirty="0"/>
              <a:t>Forte demanda de pessoas físicas (3x oferta) comprimiu  spread</a:t>
            </a:r>
          </a:p>
          <a:p>
            <a:pPr marL="514350" indent="-514350">
              <a:buAutoNum type="arabicPeriod"/>
            </a:pPr>
            <a:r>
              <a:rPr lang="pt-BR" b="1" dirty="0"/>
              <a:t>Desafios: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Institucionais não entraram: prêmios de risco x NTN-B, avaliação de risco de crédito; liquidez;  carteira  R$ 3,1 trilhões; 64% </a:t>
            </a:r>
            <a:r>
              <a:rPr lang="pt-BR" sz="2800" b="1" dirty="0" err="1"/>
              <a:t>tit</a:t>
            </a:r>
            <a:r>
              <a:rPr lang="pt-BR" sz="2800" b="1" dirty="0"/>
              <a:t>. públicos   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Estrangeiros: carteira de títulos públicos  R$ 466 bilhões;   86% </a:t>
            </a:r>
            <a:r>
              <a:rPr lang="pt-BR" sz="2800" b="1" dirty="0" err="1"/>
              <a:t>pre</a:t>
            </a:r>
            <a:r>
              <a:rPr lang="pt-BR" sz="2800" b="1" dirty="0"/>
              <a:t> fixados 20%+ de  5 anos.com risco cambial;  mas não compram  debentures;  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Liquidez no mercado secundário  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Concorrência de títulos públicos:  destinação de poupança, taxa de juros  </a:t>
            </a:r>
          </a:p>
          <a:p>
            <a:pPr marL="0" lvl="1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11562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5855" y="1983281"/>
            <a:ext cx="10515600" cy="4351338"/>
          </a:xfrm>
        </p:spPr>
        <p:txBody>
          <a:bodyPr/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200" b="1" dirty="0"/>
              <a:t>Títulos públicos:</a:t>
            </a:r>
          </a:p>
          <a:p>
            <a:pPr marL="0" indent="0">
              <a:buNone/>
            </a:pPr>
            <a:r>
              <a:rPr lang="pt-BR" sz="3200" b="1" dirty="0"/>
              <a:t>	Com baixo risco de crédito, alta liquidez, altas taxas de	juros, absorvem a maior parte da poupança financeira e    </a:t>
            </a:r>
          </a:p>
          <a:p>
            <a:pPr marL="0" indent="0">
              <a:buNone/>
            </a:pPr>
            <a:r>
              <a:rPr lang="pt-BR" sz="3200" b="1" dirty="0"/>
              <a:t>          aumentam custo de capital e tarifas de serviços   </a:t>
            </a:r>
          </a:p>
        </p:txBody>
      </p:sp>
    </p:spTree>
    <p:extLst>
      <p:ext uri="{BB962C8B-B14F-4D97-AF65-F5344CB8AC3E}">
        <p14:creationId xmlns:p14="http://schemas.microsoft.com/office/powerpoint/2010/main" val="321162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9143" y="392421"/>
            <a:ext cx="10515600" cy="1067890"/>
          </a:xfrm>
        </p:spPr>
        <p:txBody>
          <a:bodyPr/>
          <a:lstStyle/>
          <a:p>
            <a:r>
              <a:rPr lang="pt-BR" dirty="0"/>
              <a:t>				</a:t>
            </a:r>
            <a:r>
              <a:rPr lang="pt-BR" b="1" dirty="0">
                <a:latin typeface="+mn-lt"/>
              </a:rPr>
              <a:t>INDICE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8300"/>
            <a:ext cx="10515600" cy="494866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sz="3200" b="1" dirty="0"/>
              <a:t>Investimento em infraestrutura,  crescimento e participação do setor privado  </a:t>
            </a:r>
          </a:p>
          <a:p>
            <a:pPr marL="514350" indent="-514350">
              <a:buAutoNum type="arabicPeriod"/>
            </a:pPr>
            <a:r>
              <a:rPr lang="pt-BR" sz="3200" b="1" dirty="0"/>
              <a:t>Condições para o financiamento privado de infraestrutura</a:t>
            </a:r>
          </a:p>
          <a:p>
            <a:pPr marL="514350" indent="-514350">
              <a:buAutoNum type="arabicPeriod"/>
            </a:pPr>
            <a:r>
              <a:rPr lang="pt-BR" sz="3200" b="1" dirty="0"/>
              <a:t>Anúncios da nova politica de concessões:  alguns pontos positivos</a:t>
            </a:r>
          </a:p>
          <a:p>
            <a:pPr marL="0" indent="0">
              <a:buNone/>
            </a:pPr>
            <a:r>
              <a:rPr lang="pt-BR" sz="3200" b="1" dirty="0"/>
              <a:t>4</a:t>
            </a:r>
            <a:r>
              <a:rPr lang="pt-BR" sz="3200" dirty="0"/>
              <a:t>.  </a:t>
            </a:r>
            <a:r>
              <a:rPr lang="pt-BR" sz="3200" b="1" dirty="0"/>
              <a:t>Mercado de capitais e  a  concorrência dos títulos públicos     </a:t>
            </a:r>
          </a:p>
          <a:p>
            <a:pPr marL="0" indent="0">
              <a:buNone/>
            </a:pPr>
            <a:r>
              <a:rPr lang="pt-BR" sz="3200" b="1" dirty="0"/>
              <a:t>5. Conclusões  </a:t>
            </a:r>
          </a:p>
          <a:p>
            <a:pPr marL="514350" indent="-514350">
              <a:buAutoNum type="arabicPeriod"/>
            </a:pPr>
            <a:endParaRPr lang="pt-BR" sz="3200" b="1" dirty="0"/>
          </a:p>
          <a:p>
            <a:pPr marL="514350" indent="-51435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4562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1" y="476672"/>
            <a:ext cx="12126499" cy="5674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780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" y="707132"/>
            <a:ext cx="11972608" cy="56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23082" y="6371156"/>
            <a:ext cx="1170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Hipóteses: PIB : cenário FOCUS; correlação  entre divida/PIB e  fluxo de poupança apropriado pelo Governo  </a:t>
            </a:r>
          </a:p>
        </p:txBody>
      </p:sp>
    </p:spTree>
    <p:extLst>
      <p:ext uri="{BB962C8B-B14F-4D97-AF65-F5344CB8AC3E}">
        <p14:creationId xmlns:p14="http://schemas.microsoft.com/office/powerpoint/2010/main" val="1621273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90142"/>
              </p:ext>
            </p:extLst>
          </p:nvPr>
        </p:nvGraphicFramePr>
        <p:xfrm>
          <a:off x="848696" y="725214"/>
          <a:ext cx="10281758" cy="5390832"/>
        </p:xfrm>
        <a:graphic>
          <a:graphicData uri="http://schemas.openxmlformats.org/drawingml/2006/table">
            <a:tbl>
              <a:tblPr/>
              <a:tblGrid>
                <a:gridCol w="6058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5618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</a:t>
                      </a:r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Cenário</a:t>
                      </a:r>
                    </a:p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Ajuste</a:t>
                      </a:r>
                      <a:r>
                        <a:rPr lang="pt-BR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fiscal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NTN_B (10 anos)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 Capital Próprio Real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 de Mercado Real (</a:t>
                      </a:r>
                      <a:r>
                        <a:rPr lang="pt-BR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debênt</a:t>
                      </a:r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 de Mercado Real (ex IR)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WACC (70% de Terceiros)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5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Tarifa do serviço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+ 52%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34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sz="3200" b="1" dirty="0"/>
              <a:t>5</a:t>
            </a:r>
            <a:r>
              <a:rPr lang="pt-BR" b="1" dirty="0"/>
              <a:t>. </a:t>
            </a:r>
            <a:r>
              <a:rPr lang="pt-BR" sz="3200" b="1" dirty="0"/>
              <a:t>Conclusões  </a:t>
            </a:r>
          </a:p>
        </p:txBody>
      </p:sp>
    </p:spTree>
    <p:extLst>
      <p:ext uri="{BB962C8B-B14F-4D97-AF65-F5344CB8AC3E}">
        <p14:creationId xmlns:p14="http://schemas.microsoft.com/office/powerpoint/2010/main" val="2406089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Conclusões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486677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t-BR" sz="3200" b="1" dirty="0"/>
              <a:t>Investimento em infraestrutura é o principal instrumento de retomada do crescimento  e do aumento de produtividade </a:t>
            </a:r>
          </a:p>
          <a:p>
            <a:pPr marL="514350" indent="-514350">
              <a:buAutoNum type="arabicPeriod"/>
            </a:pPr>
            <a:r>
              <a:rPr lang="pt-BR" sz="3200" b="1" dirty="0"/>
              <a:t>Financiamento privado de infraestrutura :  novo modelo requer participação predominante do mercado de capitais;</a:t>
            </a:r>
          </a:p>
          <a:p>
            <a:pPr marL="514350" indent="-514350">
              <a:buAutoNum type="arabicPeriod"/>
            </a:pPr>
            <a:r>
              <a:rPr lang="pt-BR" sz="3200" b="1" dirty="0"/>
              <a:t>Projetos financiáveis: condições para  </a:t>
            </a:r>
            <a:r>
              <a:rPr lang="pt-BR" sz="3200" b="1" dirty="0" err="1"/>
              <a:t>project</a:t>
            </a:r>
            <a:r>
              <a:rPr lang="pt-BR" sz="3200" b="1" dirty="0"/>
              <a:t> </a:t>
            </a:r>
            <a:r>
              <a:rPr lang="pt-BR" sz="3200" b="1" dirty="0" err="1"/>
              <a:t>finance</a:t>
            </a:r>
            <a:r>
              <a:rPr lang="pt-BR" sz="3200" b="1" dirty="0"/>
              <a:t>  </a:t>
            </a:r>
          </a:p>
          <a:p>
            <a:pPr marL="0" indent="0">
              <a:buNone/>
            </a:pPr>
            <a:r>
              <a:rPr lang="pt-BR" sz="3200" b="1" dirty="0"/>
              <a:t>	 a. projetos de qualidade, com  mitigação de riscos de   </a:t>
            </a:r>
          </a:p>
          <a:p>
            <a:pPr marL="0" indent="0">
              <a:buNone/>
            </a:pPr>
            <a:r>
              <a:rPr lang="pt-BR" sz="3200" b="1" dirty="0"/>
              <a:t>               construção (seguro garantia, performance </a:t>
            </a:r>
            <a:r>
              <a:rPr lang="pt-BR" sz="3200" b="1" dirty="0" err="1"/>
              <a:t>bond</a:t>
            </a:r>
            <a:r>
              <a:rPr lang="pt-BR" sz="3200" b="1" dirty="0"/>
              <a:t>); </a:t>
            </a:r>
          </a:p>
          <a:p>
            <a:pPr marL="0" indent="0">
              <a:buNone/>
            </a:pPr>
            <a:r>
              <a:rPr lang="pt-BR" sz="3200" b="1" dirty="0"/>
              <a:t>	 b. desenvolvimento do mercado segurador </a:t>
            </a:r>
          </a:p>
          <a:p>
            <a:pPr marL="0" indent="0">
              <a:buNone/>
            </a:pPr>
            <a:r>
              <a:rPr lang="pt-BR" sz="3200" b="1" dirty="0"/>
              <a:t>	 c. segurança jurídica e regulatória; </a:t>
            </a:r>
          </a:p>
          <a:p>
            <a:pPr marL="0" indent="0">
              <a:buNone/>
            </a:pPr>
            <a:r>
              <a:rPr lang="pt-BR" sz="3200" b="1" dirty="0"/>
              <a:t>	 d. otimização de sinergia entre BNDES, CEF,  mercado de   </a:t>
            </a:r>
          </a:p>
          <a:p>
            <a:pPr marL="0" indent="0">
              <a:buNone/>
            </a:pPr>
            <a:r>
              <a:rPr lang="pt-BR" sz="3200" b="1" dirty="0"/>
              <a:t>               capitais  , bancos comerciais.</a:t>
            </a:r>
          </a:p>
        </p:txBody>
      </p:sp>
    </p:spTree>
    <p:extLst>
      <p:ext uri="{BB962C8B-B14F-4D97-AF65-F5344CB8AC3E}">
        <p14:creationId xmlns:p14="http://schemas.microsoft.com/office/powerpoint/2010/main" val="494835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102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latin typeface="+mn-lt"/>
              </a:rPr>
              <a:t>Conclusões</a:t>
            </a:r>
            <a:r>
              <a:rPr lang="pt-BR" dirty="0"/>
              <a:t>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30166"/>
            <a:ext cx="10515600" cy="5754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4. Anúncios da nova politica tem vários pontos positivos para gerar  </a:t>
            </a:r>
          </a:p>
          <a:p>
            <a:pPr marL="0" indent="0">
              <a:buNone/>
            </a:pPr>
            <a:r>
              <a:rPr lang="pt-BR" b="1" dirty="0"/>
              <a:t>     projetos financiáveis; reunião do Conselho do PPI em 13/09/2016.  </a:t>
            </a:r>
          </a:p>
          <a:p>
            <a:pPr marL="0" indent="0">
              <a:buNone/>
            </a:pPr>
            <a:r>
              <a:rPr lang="pt-BR" b="1" dirty="0"/>
              <a:t>5. Mercado de capitais - alguns desafios :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Ajuste fiscal e recuperação da poupança do setor publico  reduz  custo de capital e tarifas 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Debentures incentivadas: </a:t>
            </a:r>
          </a:p>
          <a:p>
            <a:pPr marL="1428750" lvl="2" indent="-514350">
              <a:buAutoNum type="arabicPeriod"/>
            </a:pPr>
            <a:r>
              <a:rPr lang="pt-BR" sz="2600" b="1" dirty="0"/>
              <a:t>Entrada de institucionais: revisão de   incentivos fiscais </a:t>
            </a:r>
          </a:p>
          <a:p>
            <a:pPr marL="1428750" lvl="2" indent="-514350">
              <a:buAutoNum type="arabicPeriod"/>
            </a:pPr>
            <a:r>
              <a:rPr lang="pt-BR" sz="2600" b="1" dirty="0"/>
              <a:t>Estrangeiros : grande  potencial: taxas baixas no mundo; carteira de R$ 466 bilhões de </a:t>
            </a:r>
            <a:r>
              <a:rPr lang="pt-BR" sz="2600" b="1" dirty="0" err="1"/>
              <a:t>tit</a:t>
            </a:r>
            <a:r>
              <a:rPr lang="pt-BR" sz="2600" b="1" dirty="0"/>
              <a:t>. públicos (86% </a:t>
            </a:r>
            <a:r>
              <a:rPr lang="pt-BR" sz="2600" b="1" dirty="0" err="1"/>
              <a:t>pré</a:t>
            </a:r>
            <a:r>
              <a:rPr lang="pt-BR" sz="2600" b="1" dirty="0"/>
              <a:t>) com risco cambial   </a:t>
            </a:r>
          </a:p>
          <a:p>
            <a:pPr marL="1428750" lvl="2" indent="-514350">
              <a:buAutoNum type="arabicPeriod"/>
            </a:pPr>
            <a:r>
              <a:rPr lang="pt-BR" sz="2600" b="1" dirty="0"/>
              <a:t>Mitigação de riscos de construção, regulatórios e jurídicos</a:t>
            </a:r>
          </a:p>
          <a:p>
            <a:pPr marL="1428750" lvl="2" indent="-514350">
              <a:buAutoNum type="arabicPeriod"/>
            </a:pPr>
            <a:r>
              <a:rPr lang="pt-BR" sz="2600" b="1" dirty="0"/>
              <a:t>Pipeline: planejamento; banco de projetos</a:t>
            </a:r>
          </a:p>
          <a:p>
            <a:pPr marL="1428750" lvl="2" indent="-514350">
              <a:buAutoNum type="arabicPeriod"/>
            </a:pPr>
            <a:r>
              <a:rPr lang="pt-BR" sz="2600" b="1" dirty="0"/>
              <a:t>BNDES: selo de qualidade (=IFC); garantias na  fase construção </a:t>
            </a:r>
          </a:p>
          <a:p>
            <a:pPr marL="914400" lvl="2" indent="0">
              <a:buNone/>
            </a:pPr>
            <a:r>
              <a:rPr lang="pt-BR" sz="2600" b="1" dirty="0"/>
              <a:t>6.    Liquidez no mercado secundário </a:t>
            </a:r>
          </a:p>
        </p:txBody>
      </p:sp>
    </p:spTree>
    <p:extLst>
      <p:ext uri="{BB962C8B-B14F-4D97-AF65-F5344CB8AC3E}">
        <p14:creationId xmlns:p14="http://schemas.microsoft.com/office/powerpoint/2010/main" val="3972460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200" b="1" dirty="0"/>
              <a:t>OBRIGADO</a:t>
            </a:r>
          </a:p>
          <a:p>
            <a:pPr marL="0" indent="0">
              <a:buNone/>
            </a:pPr>
            <a:endParaRPr lang="pt-BR" sz="3200" b="1" dirty="0"/>
          </a:p>
          <a:p>
            <a:pPr marL="0" indent="0">
              <a:buNone/>
            </a:pPr>
            <a:endParaRPr lang="pt-BR" sz="3200" b="1" dirty="0"/>
          </a:p>
          <a:p>
            <a:pPr marL="0" indent="0">
              <a:buNone/>
            </a:pPr>
            <a:r>
              <a:rPr lang="pt-BR" sz="3200" b="1" dirty="0">
                <a:hlinkClick r:id="rId2"/>
              </a:rPr>
              <a:t>crocca@uol.com.br</a:t>
            </a:r>
            <a:r>
              <a:rPr lang="pt-BR" sz="3200" b="1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06098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514350" indent="-514350">
              <a:buAutoNum type="arabicPeriod"/>
            </a:pPr>
            <a:r>
              <a:rPr lang="pt-BR" sz="3200" b="1" dirty="0"/>
              <a:t>Investimento em infraestrutura,  crescimento e participação do setor privado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51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9259" y="121061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3200" b="1" dirty="0"/>
              <a:t>Investimento em infraestrutura:</a:t>
            </a:r>
          </a:p>
          <a:p>
            <a:pPr marL="971550" lvl="1" indent="-514350" algn="just">
              <a:buAutoNum type="alphaLcPeriod"/>
            </a:pPr>
            <a:r>
              <a:rPr lang="pt-BR" sz="3200" b="1" dirty="0"/>
              <a:t>Não tem problemas de insuficiência de demanda; questão é insuficiência de oferta;  últimos 15 anos Brasil investe 2,2% do PIB; 3% para cobrir depreciação;  necessidade de 4 a 6% do PIB próximos 20 anos (*)  </a:t>
            </a:r>
          </a:p>
          <a:p>
            <a:pPr marL="971550" lvl="1" indent="-514350" algn="just">
              <a:buAutoNum type="alphaLcPeriod"/>
            </a:pPr>
            <a:r>
              <a:rPr lang="pt-BR" sz="3200" b="1" dirty="0"/>
              <a:t>Curto prazo: efeito multiplicador: mais renda e emprego;</a:t>
            </a:r>
          </a:p>
          <a:p>
            <a:pPr marL="971550" lvl="1" indent="-514350" algn="just">
              <a:buAutoNum type="alphaLcPeriod"/>
            </a:pPr>
            <a:r>
              <a:rPr lang="pt-BR" sz="3200" b="1" dirty="0"/>
              <a:t>Médio e longo prazo: menos custo, mais produtividade, melhor qualidade de vida;</a:t>
            </a:r>
          </a:p>
          <a:p>
            <a:pPr marL="971550" lvl="1" indent="-514350" algn="just">
              <a:buAutoNum type="alphaLcPeriod"/>
            </a:pPr>
            <a:r>
              <a:rPr lang="pt-BR" sz="3200" b="1" dirty="0"/>
              <a:t>Impacto positivo em longa cadeia de oferta industrial</a:t>
            </a:r>
          </a:p>
          <a:p>
            <a:pPr marL="971550" lvl="1" indent="-514350" algn="just">
              <a:buAutoNum type="alphaLcPeriod"/>
            </a:pPr>
            <a:r>
              <a:rPr lang="pt-BR" sz="3200" b="1" dirty="0"/>
              <a:t>Componente  estratégico para  aumentar  investimentos  e retomar crescimento.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1618" y="184821"/>
            <a:ext cx="12080382" cy="102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  <a:cs typeface="Arial" panose="020B0604020202020204" pitchFamily="34" charset="0"/>
              </a:rPr>
              <a:t>Investimentos em infraestrutura e retomada do crescimento</a:t>
            </a:r>
            <a:endParaRPr lang="pt-BR" sz="3600" dirty="0">
              <a:latin typeface="+mn-lt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6D25-25FE-4B23-90D5-2548C0FB3BE4}" type="slidenum">
              <a:rPr lang="pt-BR" smtClean="0"/>
              <a:t>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873458" y="5950424"/>
            <a:ext cx="1053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(*) Fonte: (2016) CNI - Financiamento do investimento  em infraestrutura no Brasil : um a agenda para sua expansão sustentada  </a:t>
            </a:r>
          </a:p>
        </p:txBody>
      </p:sp>
    </p:spTree>
    <p:extLst>
      <p:ext uri="{BB962C8B-B14F-4D97-AF65-F5344CB8AC3E}">
        <p14:creationId xmlns:p14="http://schemas.microsoft.com/office/powerpoint/2010/main" val="341495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Participação  do setor privado é essencial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  <a:tabLst>
                <a:tab pos="10668000" algn="l"/>
              </a:tabLst>
            </a:pPr>
            <a:r>
              <a:rPr lang="pt-BR" sz="12800" b="1" dirty="0"/>
              <a:t>Limitações do setor público:</a:t>
            </a:r>
          </a:p>
          <a:p>
            <a:pPr marL="971550" lvl="1" indent="-514350" algn="just">
              <a:lnSpc>
                <a:spcPct val="110000"/>
              </a:lnSpc>
              <a:buFont typeface="Arial" panose="020B0604020202020204" pitchFamily="34" charset="0"/>
              <a:buAutoNum type="alphaLcPeriod"/>
              <a:tabLst>
                <a:tab pos="10668000" algn="l"/>
              </a:tabLst>
            </a:pPr>
            <a:r>
              <a:rPr lang="pt-BR" sz="12800" b="1" dirty="0"/>
              <a:t>Não tem recursos  para financiar: poupança negativa, dívida  bruta /PIB crescendo;</a:t>
            </a:r>
          </a:p>
          <a:p>
            <a:pPr marL="971550" lvl="1" indent="-514350" algn="just">
              <a:lnSpc>
                <a:spcPct val="110000"/>
              </a:lnSpc>
              <a:buFont typeface="Arial" panose="020B0604020202020204" pitchFamily="34" charset="0"/>
              <a:buAutoNum type="alphaLcPeriod"/>
              <a:tabLst>
                <a:tab pos="10668000" algn="l"/>
              </a:tabLst>
            </a:pPr>
            <a:r>
              <a:rPr lang="pt-BR" sz="12800" b="1" dirty="0"/>
              <a:t>Execução de projetos nos últimos anos: menos de 50% do orçamento  existente.</a:t>
            </a:r>
          </a:p>
          <a:p>
            <a:pPr marL="514350" indent="-514350">
              <a:buAutoNum type="arabicPeriod"/>
            </a:pPr>
            <a:r>
              <a:rPr lang="pt-BR" sz="12800" b="1" dirty="0"/>
              <a:t>  Participação do setor privado é essencial: </a:t>
            </a:r>
          </a:p>
          <a:p>
            <a:pPr marL="971550" lvl="1" indent="-514350" algn="just">
              <a:lnSpc>
                <a:spcPct val="110000"/>
              </a:lnSpc>
              <a:buFont typeface="Arial" panose="020B0604020202020204" pitchFamily="34" charset="0"/>
              <a:buAutoNum type="alphaLcPeriod"/>
              <a:tabLst>
                <a:tab pos="10668000" algn="l"/>
              </a:tabLst>
            </a:pPr>
            <a:r>
              <a:rPr lang="pt-BR" sz="12800" b="1" dirty="0"/>
              <a:t>Recursos de poupança</a:t>
            </a:r>
          </a:p>
          <a:p>
            <a:pPr marL="971550" lvl="1" indent="-514350" algn="just">
              <a:lnSpc>
                <a:spcPct val="110000"/>
              </a:lnSpc>
              <a:buFont typeface="Arial" panose="020B0604020202020204" pitchFamily="34" charset="0"/>
              <a:buAutoNum type="alphaLcPeriod"/>
              <a:tabLst>
                <a:tab pos="10668000" algn="l"/>
              </a:tabLst>
            </a:pPr>
            <a:r>
              <a:rPr lang="pt-BR" sz="12800" b="1" dirty="0"/>
              <a:t>Capacidade  de execução</a:t>
            </a:r>
          </a:p>
          <a:p>
            <a:pPr marL="971550" lvl="1" indent="-514350" algn="just">
              <a:lnSpc>
                <a:spcPct val="110000"/>
              </a:lnSpc>
              <a:buFont typeface="Arial" panose="020B0604020202020204" pitchFamily="34" charset="0"/>
              <a:buAutoNum type="alphaLcPeriod"/>
              <a:tabLst>
                <a:tab pos="10668000" algn="l"/>
              </a:tabLst>
            </a:pPr>
            <a:r>
              <a:rPr lang="pt-BR" sz="12800" b="1" dirty="0"/>
              <a:t>Melhor governança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6D25-25FE-4B23-90D5-2548C0FB3BE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41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789" y="365126"/>
            <a:ext cx="11964473" cy="931411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+mn-lt"/>
              </a:rPr>
              <a:t>Modelo antigo  de concessões  reforça dependência  de     </a:t>
            </a:r>
            <a:br>
              <a:rPr lang="pt-BR" b="1" dirty="0">
                <a:latin typeface="+mn-lt"/>
              </a:rPr>
            </a:br>
            <a:r>
              <a:rPr lang="pt-BR" b="1" dirty="0">
                <a:latin typeface="+mn-lt"/>
              </a:rPr>
              <a:t>                   recursos públicos 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788" y="1351128"/>
            <a:ext cx="11964473" cy="5506873"/>
          </a:xfrm>
        </p:spPr>
        <p:txBody>
          <a:bodyPr>
            <a:noAutofit/>
          </a:bodyPr>
          <a:lstStyle/>
          <a:p>
            <a:pPr marL="971550" lvl="1" indent="-514350">
              <a:buAutoNum type="arabicPeriod"/>
            </a:pPr>
            <a:r>
              <a:rPr lang="pt-BR" sz="3200" b="1" dirty="0"/>
              <a:t>2013: Execução do programa de concessões  em  rodovias, aeroportos  foi acelerada;</a:t>
            </a:r>
          </a:p>
          <a:p>
            <a:pPr marL="971550" lvl="1" indent="-514350">
              <a:buAutoNum type="arabicPeriod"/>
            </a:pPr>
            <a:r>
              <a:rPr lang="pt-BR" sz="3200" b="1" dirty="0"/>
              <a:t>Modelo não favorece financiamento privado:</a:t>
            </a:r>
          </a:p>
          <a:p>
            <a:pPr marL="1428750" lvl="2" indent="-514350" algn="just">
              <a:buAutoNum type="alphaLcPeriod"/>
            </a:pPr>
            <a:r>
              <a:rPr lang="pt-BR" sz="3200" b="1" dirty="0"/>
              <a:t>Dominância do critério de  modicidade tarifaria impõe tarifas inferiores ao  custo de produção;</a:t>
            </a:r>
          </a:p>
          <a:p>
            <a:pPr marL="1428750" lvl="2" indent="-514350" algn="just">
              <a:buAutoNum type="alphaLcPeriod"/>
            </a:pPr>
            <a:r>
              <a:rPr lang="pt-BR" sz="3200" b="1" dirty="0"/>
              <a:t>Taxas de retorno  são inferiores às de mercado; maior participação do BNDES,CEF, Tesouro (*) </a:t>
            </a:r>
          </a:p>
          <a:p>
            <a:pPr marL="1428750" lvl="2" indent="-514350" algn="just">
              <a:buAutoNum type="alphaLcPeriod"/>
            </a:pPr>
            <a:r>
              <a:rPr lang="pt-BR" sz="3200" b="1" dirty="0"/>
              <a:t>Qualidade dos projetos e  insegurança jurídica e  regulatória aumentam premio de risco e elevam taxa de retorno requerida  por  investidores privados e tarifas do serviço. 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6D25-25FE-4B23-90D5-2548C0FB3BE4}" type="slidenum">
              <a:rPr lang="pt-BR" smtClean="0"/>
              <a:t>6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68490" y="6332561"/>
            <a:ext cx="1197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(*)Em 2014 BNDES, CEF + recursos com garantia do Tesouro:  83%  da divida  - Fonte: Carta de Infraestrutura 18072016   </a:t>
            </a:r>
          </a:p>
        </p:txBody>
      </p:sp>
    </p:spTree>
    <p:extLst>
      <p:ext uri="{BB962C8B-B14F-4D97-AF65-F5344CB8AC3E}">
        <p14:creationId xmlns:p14="http://schemas.microsoft.com/office/powerpoint/2010/main" val="227862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sz="3200" b="1" dirty="0"/>
              <a:t>2. Condições para o financiamento privado de infraestrutura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77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1674" y="145168"/>
            <a:ext cx="12093261" cy="923779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+mn-lt"/>
              </a:rPr>
              <a:t>Desafio: Novo modelo de financiamento  de  infraestrutura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1895" y="1282891"/>
            <a:ext cx="11237493" cy="5575110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pt-BR" sz="3200" b="1" dirty="0"/>
              <a:t>Novo modelo de  concessão deve promover: </a:t>
            </a:r>
          </a:p>
          <a:p>
            <a:pPr marL="457200" lvl="1" indent="0">
              <a:buNone/>
            </a:pPr>
            <a:r>
              <a:rPr lang="pt-BR" sz="3200" b="1" dirty="0"/>
              <a:t> a. Maior aumento de  investimentos de infraestrutura  nos     </a:t>
            </a:r>
          </a:p>
          <a:p>
            <a:pPr marL="457200" lvl="1" indent="0">
              <a:buNone/>
            </a:pPr>
            <a:r>
              <a:rPr lang="pt-BR" sz="3200" b="1" dirty="0"/>
              <a:t>      próximos anos;</a:t>
            </a:r>
          </a:p>
          <a:p>
            <a:pPr marL="457200" lvl="1" indent="0">
              <a:buNone/>
            </a:pPr>
            <a:r>
              <a:rPr lang="pt-BR" sz="3200" b="1" dirty="0"/>
              <a:t>b. Participação  preponderante  de poupança e investidores privados: sustentável a preços de mercado;</a:t>
            </a:r>
          </a:p>
          <a:p>
            <a:pPr marL="457200" lvl="1" indent="0">
              <a:buNone/>
            </a:pPr>
            <a:r>
              <a:rPr lang="pt-BR" sz="3200" b="1" dirty="0"/>
              <a:t>c. Respeitar critérios de tarifa realista, equidade e eficiência  econômica;</a:t>
            </a:r>
          </a:p>
          <a:p>
            <a:pPr marL="457200" lvl="1" indent="0">
              <a:buNone/>
            </a:pPr>
            <a:r>
              <a:rPr lang="pt-BR" sz="3200" b="1" dirty="0"/>
              <a:t>d. Concessão de subsídios: com transparência no orçamento quando existir (PPP).</a:t>
            </a:r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6D25-25FE-4B23-90D5-2548C0FB3BE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48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45017"/>
            <a:ext cx="11959388" cy="5046601"/>
          </a:xfrm>
        </p:spPr>
        <p:txBody>
          <a:bodyPr>
            <a:normAutofit fontScale="77500" lnSpcReduction="20000"/>
          </a:bodyPr>
          <a:lstStyle/>
          <a:p>
            <a:pPr marL="971550" lvl="1" indent="-514350" algn="just">
              <a:lnSpc>
                <a:spcPct val="100000"/>
              </a:lnSpc>
              <a:buFont typeface="+mj-lt"/>
              <a:buAutoNum type="arabicPeriod" startAt="2"/>
            </a:pPr>
            <a:r>
              <a:rPr lang="pt-BR" sz="3200" b="1" dirty="0"/>
              <a:t>Compatibilizar tarifa justa com  retorno de mercado para investidores</a:t>
            </a:r>
          </a:p>
          <a:p>
            <a:pPr marL="1428750" lvl="2" indent="-514350" algn="just">
              <a:buFont typeface="Arial" panose="020B0604020202020204" pitchFamily="34" charset="0"/>
              <a:buAutoNum type="alphaLcPeriod"/>
            </a:pPr>
            <a:r>
              <a:rPr lang="pt-BR" sz="3200" b="1" dirty="0"/>
              <a:t>Induzir forte  concorrência nos leilões;</a:t>
            </a:r>
          </a:p>
          <a:p>
            <a:pPr marL="1428750" lvl="2" indent="-514350" algn="just">
              <a:buFont typeface="Arial" panose="020B0604020202020204" pitchFamily="34" charset="0"/>
              <a:buAutoNum type="alphaLcPeriod"/>
            </a:pPr>
            <a:r>
              <a:rPr lang="pt-BR" sz="3200" b="1" dirty="0"/>
              <a:t>Mitigar  riscos para reduzir  taxa de retorno  e prêmios de risco requeridos por investidores,  tarifas menores e viabilizar modelo  de </a:t>
            </a:r>
            <a:r>
              <a:rPr lang="pt-BR" sz="3200" b="1" dirty="0" err="1"/>
              <a:t>project</a:t>
            </a:r>
            <a:r>
              <a:rPr lang="pt-BR" sz="3200" b="1" dirty="0"/>
              <a:t>  </a:t>
            </a:r>
            <a:r>
              <a:rPr lang="pt-BR" sz="3200" b="1" dirty="0" err="1"/>
              <a:t>finance</a:t>
            </a:r>
            <a:r>
              <a:rPr lang="pt-BR" sz="3200" b="1" dirty="0"/>
              <a:t> : </a:t>
            </a:r>
          </a:p>
          <a:p>
            <a:pPr marL="914400" lvl="2" indent="0" algn="just">
              <a:buNone/>
            </a:pPr>
            <a:r>
              <a:rPr lang="pt-BR" sz="3200" b="1" dirty="0"/>
              <a:t>       i.   projetos de alta qualidade, seguros garantia, performance </a:t>
            </a:r>
            <a:r>
              <a:rPr lang="pt-BR" sz="3200" b="1" dirty="0" err="1"/>
              <a:t>bond</a:t>
            </a:r>
            <a:r>
              <a:rPr lang="pt-BR" sz="3200" b="1" dirty="0"/>
              <a:t> (*)</a:t>
            </a:r>
          </a:p>
          <a:p>
            <a:pPr marL="1371600" lvl="3" indent="0">
              <a:buNone/>
            </a:pPr>
            <a:r>
              <a:rPr lang="pt-BR" sz="3000" b="1" dirty="0"/>
              <a:t> </a:t>
            </a:r>
            <a:r>
              <a:rPr lang="pt-BR" sz="3200" b="1" dirty="0"/>
              <a:t>ii.  marcos regulatórios funcionais;</a:t>
            </a:r>
          </a:p>
          <a:p>
            <a:pPr marL="1371600" lvl="3" indent="0">
              <a:buNone/>
            </a:pPr>
            <a:r>
              <a:rPr lang="pt-BR" sz="2800" b="1" dirty="0"/>
              <a:t> </a:t>
            </a:r>
            <a:r>
              <a:rPr lang="pt-BR" sz="2800" b="1" dirty="0" err="1"/>
              <a:t>iii</a:t>
            </a:r>
            <a:r>
              <a:rPr lang="pt-BR" sz="2800" b="1" dirty="0"/>
              <a:t>.  </a:t>
            </a:r>
            <a:r>
              <a:rPr lang="pt-BR" sz="3200" b="1" dirty="0"/>
              <a:t>segurança jurídica e regulatória; agencias reguladoras independentes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pt-BR" sz="3200" b="1" dirty="0"/>
              <a:t>3. Financiamento dos investimentos: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pt-BR" sz="3200" b="1" dirty="0"/>
              <a:t>		a. recuperar poupança do setor  publico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pt-BR" sz="3200" b="1" dirty="0"/>
              <a:t>		b. desenvolver mercado segurador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pt-BR" sz="3200" b="1" dirty="0"/>
              <a:t>	  	c. otimizar sinergia  de BNDES, bancos privados, cias. de  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pt-BR" sz="3200" b="1" dirty="0"/>
              <a:t>                     seguros e  instrumentos  do mercado de  capitais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pt-BR" sz="3200" b="1" dirty="0"/>
              <a:t>		d. criar condições favoráveis  para investidores institucionais e estrangeiros 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85706" y="158047"/>
            <a:ext cx="12093261" cy="923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+mn-lt"/>
              </a:rPr>
              <a:t>Desafio: Novo modelo de financiamento  de infraestrutura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6D25-25FE-4B23-90D5-2548C0FB3BE4}" type="slidenum">
              <a:rPr lang="pt-BR" smtClean="0"/>
              <a:t>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37433" y="6119757"/>
            <a:ext cx="11454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(*) Dados de 20 projetos de infraestrutura: prazo médio + 106%; custo + 49%. Fonte  Inter B – Valor Setorial 05/2016 ;</a:t>
            </a:r>
          </a:p>
          <a:p>
            <a:r>
              <a:rPr lang="pt-BR" b="1" dirty="0"/>
              <a:t>      Posição do Brasil no processo de  contratação de obras 169 total de 183 países  – </a:t>
            </a:r>
            <a:r>
              <a:rPr lang="pt-BR" b="1" dirty="0" err="1"/>
              <a:t>Doing</a:t>
            </a:r>
            <a:r>
              <a:rPr lang="pt-BR" b="1" dirty="0"/>
              <a:t> Business Banco Mundial </a:t>
            </a:r>
          </a:p>
        </p:txBody>
      </p:sp>
    </p:spTree>
    <p:extLst>
      <p:ext uri="{BB962C8B-B14F-4D97-AF65-F5344CB8AC3E}">
        <p14:creationId xmlns:p14="http://schemas.microsoft.com/office/powerpoint/2010/main" val="2586423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8131</TotalTime>
  <Words>1506</Words>
  <Application>Microsoft Office PowerPoint</Application>
  <PresentationFormat>Widescreen</PresentationFormat>
  <Paragraphs>327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Tema do Office</vt:lpstr>
      <vt:lpstr>I Fórum IBMEC de Agronegócio, Infraestrutura,                 Integração e Mercado de Capitais </vt:lpstr>
      <vt:lpstr>    INDICE </vt:lpstr>
      <vt:lpstr>Apresentação do PowerPoint</vt:lpstr>
      <vt:lpstr>Apresentação do PowerPoint</vt:lpstr>
      <vt:lpstr>Participação  do setor privado é essencial</vt:lpstr>
      <vt:lpstr>Modelo antigo  de concessões  reforça dependência  de                         recursos públicos   </vt:lpstr>
      <vt:lpstr>Apresentação do PowerPoint</vt:lpstr>
      <vt:lpstr>Desafio: Novo modelo de financiamento  de  infraestrutura </vt:lpstr>
      <vt:lpstr>Apresentação do PowerPoint</vt:lpstr>
      <vt:lpstr>Apresentação do PowerPoint</vt:lpstr>
      <vt:lpstr>ANUNCIOS DA NOVA POLITICA DE  CONCESSÕES   </vt:lpstr>
      <vt:lpstr>ANUNCIOS DA NOVA POLITICA DE  CONCESSÕES </vt:lpstr>
      <vt:lpstr>ANUNCIOS DA NOVA POLITICA DE  CONCESSÕES </vt:lpstr>
      <vt:lpstr>Apresentação do PowerPoint</vt:lpstr>
      <vt:lpstr>Apresentação do PowerPoint</vt:lpstr>
      <vt:lpstr>Participação  de debentures no financiamento  é relevante  Fonte: Secretaria de Acompanhamento Econômico MF  06/2016  </vt:lpstr>
      <vt:lpstr>Apresentação do PowerPoint</vt:lpstr>
      <vt:lpstr>Debentures incentivadas:  institucionais e estrangeiros ainda     não entraram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Conclusões </vt:lpstr>
      <vt:lpstr>Conclusões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Lauro Santos Junior</dc:creator>
  <cp:lastModifiedBy>USER</cp:lastModifiedBy>
  <cp:revision>589</cp:revision>
  <cp:lastPrinted>2015-04-06T19:55:16Z</cp:lastPrinted>
  <dcterms:created xsi:type="dcterms:W3CDTF">2014-02-17T19:04:59Z</dcterms:created>
  <dcterms:modified xsi:type="dcterms:W3CDTF">2016-08-31T18:54:27Z</dcterms:modified>
</cp:coreProperties>
</file>