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409" r:id="rId2"/>
    <p:sldId id="676" r:id="rId3"/>
    <p:sldId id="700" r:id="rId4"/>
    <p:sldId id="699" r:id="rId5"/>
    <p:sldId id="695" r:id="rId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BBB59"/>
    <a:srgbClr val="4BACC6"/>
    <a:srgbClr val="638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6433" autoAdjust="0"/>
  </p:normalViewPr>
  <p:slideViewPr>
    <p:cSldViewPr snapToGrid="0" snapToObjects="1">
      <p:cViewPr varScale="1">
        <p:scale>
          <a:sx n="48" d="100"/>
          <a:sy n="48" d="100"/>
        </p:scale>
        <p:origin x="1262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D779AB-8BC7-44D1-A014-E32CB68FC977}" type="doc">
      <dgm:prSet loTypeId="urn:microsoft.com/office/officeart/2005/8/layout/hProcess9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C902A1A-20EB-4F6E-820F-92ABE9D70DC2}">
      <dgm:prSet phldrT="[Texto]"/>
      <dgm:spPr/>
      <dgm:t>
        <a:bodyPr/>
        <a:lstStyle/>
        <a:p>
          <a:r>
            <a:rPr lang="pt-BR" dirty="0"/>
            <a:t>Insumos</a:t>
          </a:r>
        </a:p>
      </dgm:t>
    </dgm:pt>
    <dgm:pt modelId="{4CEE6D77-7728-4A3A-B4BC-5DD72331A55B}" type="parTrans" cxnId="{4B75EA40-02B2-49E0-B6AB-ED5F06162078}">
      <dgm:prSet/>
      <dgm:spPr/>
      <dgm:t>
        <a:bodyPr/>
        <a:lstStyle/>
        <a:p>
          <a:endParaRPr lang="pt-BR"/>
        </a:p>
      </dgm:t>
    </dgm:pt>
    <dgm:pt modelId="{92DF4BB9-EC6E-4C73-B034-2BECD04227CE}" type="sibTrans" cxnId="{4B75EA40-02B2-49E0-B6AB-ED5F06162078}">
      <dgm:prSet/>
      <dgm:spPr/>
      <dgm:t>
        <a:bodyPr/>
        <a:lstStyle/>
        <a:p>
          <a:endParaRPr lang="pt-BR"/>
        </a:p>
      </dgm:t>
    </dgm:pt>
    <dgm:pt modelId="{8E0AA8B3-1D75-456A-B048-F3DA36E07AC2}">
      <dgm:prSet phldrT="[Texto]"/>
      <dgm:spPr/>
      <dgm:t>
        <a:bodyPr/>
        <a:lstStyle/>
        <a:p>
          <a:r>
            <a:rPr lang="pt-BR" dirty="0" err="1"/>
            <a:t>Originação</a:t>
          </a:r>
          <a:endParaRPr lang="pt-BR" dirty="0"/>
        </a:p>
      </dgm:t>
    </dgm:pt>
    <dgm:pt modelId="{1395B922-C949-445C-88BB-F77CA6478505}" type="parTrans" cxnId="{ADC662CE-0F83-4F08-99BE-212700A1A432}">
      <dgm:prSet/>
      <dgm:spPr/>
      <dgm:t>
        <a:bodyPr/>
        <a:lstStyle/>
        <a:p>
          <a:endParaRPr lang="pt-BR"/>
        </a:p>
      </dgm:t>
    </dgm:pt>
    <dgm:pt modelId="{53CA6569-3790-41B5-B5BF-5E2C4B3E5C14}" type="sibTrans" cxnId="{ADC662CE-0F83-4F08-99BE-212700A1A432}">
      <dgm:prSet/>
      <dgm:spPr/>
      <dgm:t>
        <a:bodyPr/>
        <a:lstStyle/>
        <a:p>
          <a:endParaRPr lang="pt-BR"/>
        </a:p>
      </dgm:t>
    </dgm:pt>
    <dgm:pt modelId="{4FD422D7-EF2D-4571-9CA6-B809B76A9A4D}">
      <dgm:prSet phldrT="[Texto]"/>
      <dgm:spPr/>
      <dgm:t>
        <a:bodyPr/>
        <a:lstStyle/>
        <a:p>
          <a:r>
            <a:rPr lang="pt-BR" dirty="0"/>
            <a:t>Armazenagem</a:t>
          </a:r>
        </a:p>
      </dgm:t>
    </dgm:pt>
    <dgm:pt modelId="{A83A45C0-EAC7-4FC7-B50B-D3C659DB051F}" type="parTrans" cxnId="{7B29C507-8B3B-427F-9131-E83441A0E24F}">
      <dgm:prSet/>
      <dgm:spPr/>
      <dgm:t>
        <a:bodyPr/>
        <a:lstStyle/>
        <a:p>
          <a:endParaRPr lang="pt-BR"/>
        </a:p>
      </dgm:t>
    </dgm:pt>
    <dgm:pt modelId="{51285FD4-2708-45E2-8E5F-97D99210642D}" type="sibTrans" cxnId="{7B29C507-8B3B-427F-9131-E83441A0E24F}">
      <dgm:prSet/>
      <dgm:spPr/>
      <dgm:t>
        <a:bodyPr/>
        <a:lstStyle/>
        <a:p>
          <a:endParaRPr lang="pt-BR"/>
        </a:p>
      </dgm:t>
    </dgm:pt>
    <dgm:pt modelId="{10BDA4A1-EFD7-4CC7-8410-EB89ED6EDCA7}">
      <dgm:prSet/>
      <dgm:spPr/>
      <dgm:t>
        <a:bodyPr/>
        <a:lstStyle/>
        <a:p>
          <a:r>
            <a:rPr lang="pt-BR" dirty="0"/>
            <a:t>Agro industrialização</a:t>
          </a:r>
        </a:p>
      </dgm:t>
    </dgm:pt>
    <dgm:pt modelId="{85926885-5F4D-458C-A75B-174C12C87E8B}" type="parTrans" cxnId="{74B7FA61-6542-457C-89D3-84C693A3F1CB}">
      <dgm:prSet/>
      <dgm:spPr/>
      <dgm:t>
        <a:bodyPr/>
        <a:lstStyle/>
        <a:p>
          <a:endParaRPr lang="pt-BR"/>
        </a:p>
      </dgm:t>
    </dgm:pt>
    <dgm:pt modelId="{25E23233-3DDB-4D1D-B462-392373385FE3}" type="sibTrans" cxnId="{74B7FA61-6542-457C-89D3-84C693A3F1CB}">
      <dgm:prSet/>
      <dgm:spPr/>
      <dgm:t>
        <a:bodyPr/>
        <a:lstStyle/>
        <a:p>
          <a:endParaRPr lang="pt-BR"/>
        </a:p>
      </dgm:t>
    </dgm:pt>
    <dgm:pt modelId="{5B374D61-1526-49E6-8D08-E893506D772C}">
      <dgm:prSet/>
      <dgm:spPr/>
      <dgm:t>
        <a:bodyPr/>
        <a:lstStyle/>
        <a:p>
          <a:r>
            <a:rPr lang="pt-BR" dirty="0"/>
            <a:t>Comercialização</a:t>
          </a:r>
        </a:p>
      </dgm:t>
    </dgm:pt>
    <dgm:pt modelId="{4AFBB210-867C-4CEA-9B40-BC691D2566BE}" type="parTrans" cxnId="{249C3675-F948-408A-ADA5-4E4D983CC54C}">
      <dgm:prSet/>
      <dgm:spPr/>
      <dgm:t>
        <a:bodyPr/>
        <a:lstStyle/>
        <a:p>
          <a:endParaRPr lang="pt-BR"/>
        </a:p>
      </dgm:t>
    </dgm:pt>
    <dgm:pt modelId="{A753A2B5-A0A8-4A2D-8765-F30FD9D222A2}" type="sibTrans" cxnId="{249C3675-F948-408A-ADA5-4E4D983CC54C}">
      <dgm:prSet/>
      <dgm:spPr/>
      <dgm:t>
        <a:bodyPr/>
        <a:lstStyle/>
        <a:p>
          <a:endParaRPr lang="pt-BR"/>
        </a:p>
      </dgm:t>
    </dgm:pt>
    <dgm:pt modelId="{4AAD1D8E-B158-4205-9CEF-73E9F605EB6A}" type="pres">
      <dgm:prSet presAssocID="{B3D779AB-8BC7-44D1-A014-E32CB68FC977}" presName="CompostProcess" presStyleCnt="0">
        <dgm:presLayoutVars>
          <dgm:dir/>
          <dgm:resizeHandles val="exact"/>
        </dgm:presLayoutVars>
      </dgm:prSet>
      <dgm:spPr/>
    </dgm:pt>
    <dgm:pt modelId="{32CFC2E2-C61E-4647-B7B9-8F3A7E36B2C2}" type="pres">
      <dgm:prSet presAssocID="{B3D779AB-8BC7-44D1-A014-E32CB68FC977}" presName="arrow" presStyleLbl="bgShp" presStyleIdx="0" presStyleCnt="1" custScaleX="102404"/>
      <dgm:spPr/>
    </dgm:pt>
    <dgm:pt modelId="{4D428387-6BD5-4DD3-9DA6-47D2AFFB2CC5}" type="pres">
      <dgm:prSet presAssocID="{B3D779AB-8BC7-44D1-A014-E32CB68FC977}" presName="linearProcess" presStyleCnt="0"/>
      <dgm:spPr/>
    </dgm:pt>
    <dgm:pt modelId="{CF3CD1D0-8639-4698-8F78-2AA73B5838CF}" type="pres">
      <dgm:prSet presAssocID="{2C902A1A-20EB-4F6E-820F-92ABE9D70DC2}" presName="textNode" presStyleLbl="node1" presStyleIdx="0" presStyleCnt="5">
        <dgm:presLayoutVars>
          <dgm:bulletEnabled val="1"/>
        </dgm:presLayoutVars>
      </dgm:prSet>
      <dgm:spPr/>
    </dgm:pt>
    <dgm:pt modelId="{0F7FE2B6-C540-480E-9071-A773714E9DB7}" type="pres">
      <dgm:prSet presAssocID="{92DF4BB9-EC6E-4C73-B034-2BECD04227CE}" presName="sibTrans" presStyleCnt="0"/>
      <dgm:spPr/>
    </dgm:pt>
    <dgm:pt modelId="{65F9CFB4-CA78-4C52-9615-4F0F9E86EB3B}" type="pres">
      <dgm:prSet presAssocID="{8E0AA8B3-1D75-456A-B048-F3DA36E07AC2}" presName="textNode" presStyleLbl="node1" presStyleIdx="1" presStyleCnt="5">
        <dgm:presLayoutVars>
          <dgm:bulletEnabled val="1"/>
        </dgm:presLayoutVars>
      </dgm:prSet>
      <dgm:spPr/>
    </dgm:pt>
    <dgm:pt modelId="{4D7F7915-57C2-4F97-BA94-42EBEC4CFC86}" type="pres">
      <dgm:prSet presAssocID="{53CA6569-3790-41B5-B5BF-5E2C4B3E5C14}" presName="sibTrans" presStyleCnt="0"/>
      <dgm:spPr/>
    </dgm:pt>
    <dgm:pt modelId="{99FE1022-2159-4C6B-88F5-488B7F093512}" type="pres">
      <dgm:prSet presAssocID="{4FD422D7-EF2D-4571-9CA6-B809B76A9A4D}" presName="textNode" presStyleLbl="node1" presStyleIdx="2" presStyleCnt="5">
        <dgm:presLayoutVars>
          <dgm:bulletEnabled val="1"/>
        </dgm:presLayoutVars>
      </dgm:prSet>
      <dgm:spPr/>
    </dgm:pt>
    <dgm:pt modelId="{5D8772E8-D2DA-473E-9C92-22D371CE7999}" type="pres">
      <dgm:prSet presAssocID="{51285FD4-2708-45E2-8E5F-97D99210642D}" presName="sibTrans" presStyleCnt="0"/>
      <dgm:spPr/>
    </dgm:pt>
    <dgm:pt modelId="{BF5B6527-4367-41AD-A85E-E71A0D1EBA77}" type="pres">
      <dgm:prSet presAssocID="{10BDA4A1-EFD7-4CC7-8410-EB89ED6EDCA7}" presName="textNode" presStyleLbl="node1" presStyleIdx="3" presStyleCnt="5">
        <dgm:presLayoutVars>
          <dgm:bulletEnabled val="1"/>
        </dgm:presLayoutVars>
      </dgm:prSet>
      <dgm:spPr/>
    </dgm:pt>
    <dgm:pt modelId="{7D7E257D-9834-4FA2-948D-B8F1BD032876}" type="pres">
      <dgm:prSet presAssocID="{25E23233-3DDB-4D1D-B462-392373385FE3}" presName="sibTrans" presStyleCnt="0"/>
      <dgm:spPr/>
    </dgm:pt>
    <dgm:pt modelId="{C9E6DEF7-CB7B-4490-B0F2-F0C25430E30B}" type="pres">
      <dgm:prSet presAssocID="{5B374D61-1526-49E6-8D08-E893506D772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58D60967-1FD8-4299-90B9-B9E6417A00A3}" type="presOf" srcId="{5B374D61-1526-49E6-8D08-E893506D772C}" destId="{C9E6DEF7-CB7B-4490-B0F2-F0C25430E30B}" srcOrd="0" destOrd="0" presId="urn:microsoft.com/office/officeart/2005/8/layout/hProcess9"/>
    <dgm:cxn modelId="{4F12FB9E-B1A8-4CA7-9991-EC027AB36EA7}" type="presOf" srcId="{B3D779AB-8BC7-44D1-A014-E32CB68FC977}" destId="{4AAD1D8E-B158-4205-9CEF-73E9F605EB6A}" srcOrd="0" destOrd="0" presId="urn:microsoft.com/office/officeart/2005/8/layout/hProcess9"/>
    <dgm:cxn modelId="{249C3675-F948-408A-ADA5-4E4D983CC54C}" srcId="{B3D779AB-8BC7-44D1-A014-E32CB68FC977}" destId="{5B374D61-1526-49E6-8D08-E893506D772C}" srcOrd="4" destOrd="0" parTransId="{4AFBB210-867C-4CEA-9B40-BC691D2566BE}" sibTransId="{A753A2B5-A0A8-4A2D-8765-F30FD9D222A2}"/>
    <dgm:cxn modelId="{ADC662CE-0F83-4F08-99BE-212700A1A432}" srcId="{B3D779AB-8BC7-44D1-A014-E32CB68FC977}" destId="{8E0AA8B3-1D75-456A-B048-F3DA36E07AC2}" srcOrd="1" destOrd="0" parTransId="{1395B922-C949-445C-88BB-F77CA6478505}" sibTransId="{53CA6569-3790-41B5-B5BF-5E2C4B3E5C14}"/>
    <dgm:cxn modelId="{6C2EBD8E-C537-4F36-B13B-D6B23577F5BF}" type="presOf" srcId="{2C902A1A-20EB-4F6E-820F-92ABE9D70DC2}" destId="{CF3CD1D0-8639-4698-8F78-2AA73B5838CF}" srcOrd="0" destOrd="0" presId="urn:microsoft.com/office/officeart/2005/8/layout/hProcess9"/>
    <dgm:cxn modelId="{74B7FA61-6542-457C-89D3-84C693A3F1CB}" srcId="{B3D779AB-8BC7-44D1-A014-E32CB68FC977}" destId="{10BDA4A1-EFD7-4CC7-8410-EB89ED6EDCA7}" srcOrd="3" destOrd="0" parTransId="{85926885-5F4D-458C-A75B-174C12C87E8B}" sibTransId="{25E23233-3DDB-4D1D-B462-392373385FE3}"/>
    <dgm:cxn modelId="{7B29C507-8B3B-427F-9131-E83441A0E24F}" srcId="{B3D779AB-8BC7-44D1-A014-E32CB68FC977}" destId="{4FD422D7-EF2D-4571-9CA6-B809B76A9A4D}" srcOrd="2" destOrd="0" parTransId="{A83A45C0-EAC7-4FC7-B50B-D3C659DB051F}" sibTransId="{51285FD4-2708-45E2-8E5F-97D99210642D}"/>
    <dgm:cxn modelId="{966C2C77-D2FB-4C71-8DC3-35930DC2D52F}" type="presOf" srcId="{10BDA4A1-EFD7-4CC7-8410-EB89ED6EDCA7}" destId="{BF5B6527-4367-41AD-A85E-E71A0D1EBA77}" srcOrd="0" destOrd="0" presId="urn:microsoft.com/office/officeart/2005/8/layout/hProcess9"/>
    <dgm:cxn modelId="{4B75EA40-02B2-49E0-B6AB-ED5F06162078}" srcId="{B3D779AB-8BC7-44D1-A014-E32CB68FC977}" destId="{2C902A1A-20EB-4F6E-820F-92ABE9D70DC2}" srcOrd="0" destOrd="0" parTransId="{4CEE6D77-7728-4A3A-B4BC-5DD72331A55B}" sibTransId="{92DF4BB9-EC6E-4C73-B034-2BECD04227CE}"/>
    <dgm:cxn modelId="{CE140940-ED1C-42B4-8DDB-D192D7B887DA}" type="presOf" srcId="{4FD422D7-EF2D-4571-9CA6-B809B76A9A4D}" destId="{99FE1022-2159-4C6B-88F5-488B7F093512}" srcOrd="0" destOrd="0" presId="urn:microsoft.com/office/officeart/2005/8/layout/hProcess9"/>
    <dgm:cxn modelId="{A81DA29C-33A8-4DFE-9964-51DC97053E23}" type="presOf" srcId="{8E0AA8B3-1D75-456A-B048-F3DA36E07AC2}" destId="{65F9CFB4-CA78-4C52-9615-4F0F9E86EB3B}" srcOrd="0" destOrd="0" presId="urn:microsoft.com/office/officeart/2005/8/layout/hProcess9"/>
    <dgm:cxn modelId="{63320174-F3D0-4F30-A121-F142BD52D6F5}" type="presParOf" srcId="{4AAD1D8E-B158-4205-9CEF-73E9F605EB6A}" destId="{32CFC2E2-C61E-4647-B7B9-8F3A7E36B2C2}" srcOrd="0" destOrd="0" presId="urn:microsoft.com/office/officeart/2005/8/layout/hProcess9"/>
    <dgm:cxn modelId="{57C9A40F-FAAA-44FE-BC72-D0E6722FAEB6}" type="presParOf" srcId="{4AAD1D8E-B158-4205-9CEF-73E9F605EB6A}" destId="{4D428387-6BD5-4DD3-9DA6-47D2AFFB2CC5}" srcOrd="1" destOrd="0" presId="urn:microsoft.com/office/officeart/2005/8/layout/hProcess9"/>
    <dgm:cxn modelId="{EC95F843-78F0-4646-A5D9-49DB58C5E0B4}" type="presParOf" srcId="{4D428387-6BD5-4DD3-9DA6-47D2AFFB2CC5}" destId="{CF3CD1D0-8639-4698-8F78-2AA73B5838CF}" srcOrd="0" destOrd="0" presId="urn:microsoft.com/office/officeart/2005/8/layout/hProcess9"/>
    <dgm:cxn modelId="{27A75F08-5F7A-4C02-9AB1-544015F42BA8}" type="presParOf" srcId="{4D428387-6BD5-4DD3-9DA6-47D2AFFB2CC5}" destId="{0F7FE2B6-C540-480E-9071-A773714E9DB7}" srcOrd="1" destOrd="0" presId="urn:microsoft.com/office/officeart/2005/8/layout/hProcess9"/>
    <dgm:cxn modelId="{5701E481-39B2-4721-A39C-32186CDB670F}" type="presParOf" srcId="{4D428387-6BD5-4DD3-9DA6-47D2AFFB2CC5}" destId="{65F9CFB4-CA78-4C52-9615-4F0F9E86EB3B}" srcOrd="2" destOrd="0" presId="urn:microsoft.com/office/officeart/2005/8/layout/hProcess9"/>
    <dgm:cxn modelId="{3CE66F31-6415-4598-8661-30210E0876F0}" type="presParOf" srcId="{4D428387-6BD5-4DD3-9DA6-47D2AFFB2CC5}" destId="{4D7F7915-57C2-4F97-BA94-42EBEC4CFC86}" srcOrd="3" destOrd="0" presId="urn:microsoft.com/office/officeart/2005/8/layout/hProcess9"/>
    <dgm:cxn modelId="{37EC1A26-0E4D-471D-BA03-D9913149F9C4}" type="presParOf" srcId="{4D428387-6BD5-4DD3-9DA6-47D2AFFB2CC5}" destId="{99FE1022-2159-4C6B-88F5-488B7F093512}" srcOrd="4" destOrd="0" presId="urn:microsoft.com/office/officeart/2005/8/layout/hProcess9"/>
    <dgm:cxn modelId="{C811C00B-72A4-4ACA-8502-9BFB00BD7062}" type="presParOf" srcId="{4D428387-6BD5-4DD3-9DA6-47D2AFFB2CC5}" destId="{5D8772E8-D2DA-473E-9C92-22D371CE7999}" srcOrd="5" destOrd="0" presId="urn:microsoft.com/office/officeart/2005/8/layout/hProcess9"/>
    <dgm:cxn modelId="{47F7AA8B-13D7-4116-BBE3-14B907E5F3F4}" type="presParOf" srcId="{4D428387-6BD5-4DD3-9DA6-47D2AFFB2CC5}" destId="{BF5B6527-4367-41AD-A85E-E71A0D1EBA77}" srcOrd="6" destOrd="0" presId="urn:microsoft.com/office/officeart/2005/8/layout/hProcess9"/>
    <dgm:cxn modelId="{3FDC7E9A-1D66-4DBA-A518-25D34B867CFD}" type="presParOf" srcId="{4D428387-6BD5-4DD3-9DA6-47D2AFFB2CC5}" destId="{7D7E257D-9834-4FA2-948D-B8F1BD032876}" srcOrd="7" destOrd="0" presId="urn:microsoft.com/office/officeart/2005/8/layout/hProcess9"/>
    <dgm:cxn modelId="{E6BCEB2C-9599-48B7-850E-6A729D71EE7F}" type="presParOf" srcId="{4D428387-6BD5-4DD3-9DA6-47D2AFFB2CC5}" destId="{C9E6DEF7-CB7B-4490-B0F2-F0C25430E30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FC2E2-C61E-4647-B7B9-8F3A7E36B2C2}">
      <dsp:nvSpPr>
        <dsp:cNvPr id="0" name=""/>
        <dsp:cNvSpPr/>
      </dsp:nvSpPr>
      <dsp:spPr>
        <a:xfrm>
          <a:off x="506325" y="0"/>
          <a:ext cx="6803063" cy="115576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3CD1D0-8639-4698-8F78-2AA73B5838CF}">
      <dsp:nvSpPr>
        <dsp:cNvPr id="0" name=""/>
        <dsp:cNvSpPr/>
      </dsp:nvSpPr>
      <dsp:spPr>
        <a:xfrm>
          <a:off x="799" y="346729"/>
          <a:ext cx="1430169" cy="4623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Insumos</a:t>
          </a:r>
        </a:p>
      </dsp:txBody>
      <dsp:txXfrm>
        <a:off x="23367" y="369297"/>
        <a:ext cx="1385033" cy="417170"/>
      </dsp:txXfrm>
    </dsp:sp>
    <dsp:sp modelId="{65F9CFB4-CA78-4C52-9615-4F0F9E86EB3B}">
      <dsp:nvSpPr>
        <dsp:cNvPr id="0" name=""/>
        <dsp:cNvSpPr/>
      </dsp:nvSpPr>
      <dsp:spPr>
        <a:xfrm>
          <a:off x="1596785" y="346729"/>
          <a:ext cx="1430169" cy="4623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 err="1"/>
            <a:t>Originação</a:t>
          </a:r>
          <a:endParaRPr lang="pt-BR" sz="1200" kern="1200" dirty="0"/>
        </a:p>
      </dsp:txBody>
      <dsp:txXfrm>
        <a:off x="1619353" y="369297"/>
        <a:ext cx="1385033" cy="417170"/>
      </dsp:txXfrm>
    </dsp:sp>
    <dsp:sp modelId="{99FE1022-2159-4C6B-88F5-488B7F093512}">
      <dsp:nvSpPr>
        <dsp:cNvPr id="0" name=""/>
        <dsp:cNvSpPr/>
      </dsp:nvSpPr>
      <dsp:spPr>
        <a:xfrm>
          <a:off x="3192772" y="346729"/>
          <a:ext cx="1430169" cy="4623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Armazenagem</a:t>
          </a:r>
        </a:p>
      </dsp:txBody>
      <dsp:txXfrm>
        <a:off x="3215340" y="369297"/>
        <a:ext cx="1385033" cy="417170"/>
      </dsp:txXfrm>
    </dsp:sp>
    <dsp:sp modelId="{BF5B6527-4367-41AD-A85E-E71A0D1EBA77}">
      <dsp:nvSpPr>
        <dsp:cNvPr id="0" name=""/>
        <dsp:cNvSpPr/>
      </dsp:nvSpPr>
      <dsp:spPr>
        <a:xfrm>
          <a:off x="4788758" y="346729"/>
          <a:ext cx="1430169" cy="4623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Agro industrialização</a:t>
          </a:r>
        </a:p>
      </dsp:txBody>
      <dsp:txXfrm>
        <a:off x="4811326" y="369297"/>
        <a:ext cx="1385033" cy="417170"/>
      </dsp:txXfrm>
    </dsp:sp>
    <dsp:sp modelId="{C9E6DEF7-CB7B-4490-B0F2-F0C25430E30B}">
      <dsp:nvSpPr>
        <dsp:cNvPr id="0" name=""/>
        <dsp:cNvSpPr/>
      </dsp:nvSpPr>
      <dsp:spPr>
        <a:xfrm>
          <a:off x="6384745" y="346729"/>
          <a:ext cx="1430169" cy="4623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Comercialização</a:t>
          </a:r>
        </a:p>
      </dsp:txBody>
      <dsp:txXfrm>
        <a:off x="6407313" y="369297"/>
        <a:ext cx="1385033" cy="417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2"/>
          </a:xfrm>
          <a:prstGeom prst="rect">
            <a:avLst/>
          </a:prstGeom>
        </p:spPr>
        <p:txBody>
          <a:bodyPr vert="horz" lIns="95554" tIns="47777" rIns="95554" bIns="47777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6332"/>
          </a:xfrm>
          <a:prstGeom prst="rect">
            <a:avLst/>
          </a:prstGeom>
        </p:spPr>
        <p:txBody>
          <a:bodyPr vert="horz" lIns="95554" tIns="47777" rIns="95554" bIns="47777" rtlCol="0"/>
          <a:lstStyle>
            <a:lvl1pPr algn="r">
              <a:defRPr sz="1300"/>
            </a:lvl1pPr>
          </a:lstStyle>
          <a:p>
            <a:fld id="{A02B5024-1F93-43EE-A9D7-B249B155ADE4}" type="datetimeFigureOut">
              <a:rPr lang="pt-BR" smtClean="0"/>
              <a:pPr/>
              <a:t>31/08/2016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5554" tIns="47777" rIns="95554" bIns="47777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5554" tIns="47777" rIns="95554" bIns="47777" rtlCol="0" anchor="b"/>
          <a:lstStyle>
            <a:lvl1pPr algn="r">
              <a:defRPr sz="1300"/>
            </a:lvl1pPr>
          </a:lstStyle>
          <a:p>
            <a:fld id="{A0A03C0B-E9F3-4016-8B6F-D298B875E6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4823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2"/>
          </a:xfrm>
          <a:prstGeom prst="rect">
            <a:avLst/>
          </a:prstGeom>
        </p:spPr>
        <p:txBody>
          <a:bodyPr vert="horz" lIns="95554" tIns="47777" rIns="95554" bIns="47777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332"/>
          </a:xfrm>
          <a:prstGeom prst="rect">
            <a:avLst/>
          </a:prstGeom>
        </p:spPr>
        <p:txBody>
          <a:bodyPr vert="horz" lIns="95554" tIns="47777" rIns="95554" bIns="47777" rtlCol="0"/>
          <a:lstStyle>
            <a:lvl1pPr algn="r">
              <a:defRPr sz="1300"/>
            </a:lvl1pPr>
          </a:lstStyle>
          <a:p>
            <a:fld id="{004676C7-1ABF-495C-9A80-D1B825EE6172}" type="datetimeFigureOut">
              <a:rPr lang="pt-BR" smtClean="0"/>
              <a:pPr/>
              <a:t>31/08/2016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4" tIns="47777" rIns="95554" bIns="47777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54" tIns="47777" rIns="95554" bIns="47777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5554" tIns="47777" rIns="95554" bIns="47777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5554" tIns="47777" rIns="95554" bIns="47777" rtlCol="0" anchor="b"/>
          <a:lstStyle>
            <a:lvl1pPr algn="r">
              <a:defRPr sz="1300"/>
            </a:lvl1pPr>
          </a:lstStyle>
          <a:p>
            <a:fld id="{E2299D08-27B3-4FD9-BC92-6D2FE9BCE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3876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99D08-27B3-4FD9-BC92-6D2FE9BCE2E7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2509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99D08-27B3-4FD9-BC92-6D2FE9BCE2E7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7170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99D08-27B3-4FD9-BC92-6D2FE9BCE2E7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601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4063005-ABA4-4A7C-A826-E0DFCACC88AF}" type="datetimeFigureOut">
              <a:rPr lang="pt-BR"/>
              <a:pPr>
                <a:defRPr/>
              </a:pPr>
              <a:t>31/08/2016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B4F4990-9DBD-4D38-A4F9-EB5207376E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918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3874774-C6FD-415F-BC5F-AD347BBA94CD}" type="datetimeFigureOut">
              <a:rPr lang="pt-BR"/>
              <a:pPr>
                <a:defRPr/>
              </a:pPr>
              <a:t>31/08/2016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E5A454C-6DF5-4DFF-99E2-E0FCC5A482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9731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8D9725D-2DFF-4E3F-99DA-0CBE4131764F}" type="datetimeFigureOut">
              <a:rPr lang="pt-BR"/>
              <a:pPr>
                <a:defRPr/>
              </a:pPr>
              <a:t>31/08/2016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B29E22A-E90A-40BE-ACBB-0B36A8BDE3B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7133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43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9292881-0C53-4476-B864-6AA5081058D7}" type="datetimeFigureOut">
              <a:rPr lang="pt-BR"/>
              <a:pPr>
                <a:defRPr/>
              </a:pPr>
              <a:t>31/08/2016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FEC6905-0386-4C60-AF9B-88B4F7959D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600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C5D7DC9-71A9-47E4-8EB8-9B0FA534390E}" type="datetimeFigureOut">
              <a:rPr lang="pt-BR"/>
              <a:pPr>
                <a:defRPr/>
              </a:pPr>
              <a:t>31/08/2016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433FB4-9813-4FC6-AAF8-446734424CC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5198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4BBB049-AE24-4AFD-B363-88D729F10F39}" type="datetimeFigureOut">
              <a:rPr lang="pt-BR"/>
              <a:pPr>
                <a:defRPr/>
              </a:pPr>
              <a:t>31/08/2016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819DDCF-F3B1-4717-A0F7-58DF6B3D75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84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A7F94D9-2D87-46F4-A335-BE7FCC801C14}" type="datetimeFigureOut">
              <a:rPr lang="pt-BR"/>
              <a:pPr>
                <a:defRPr/>
              </a:pPr>
              <a:t>31/08/2016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299A0B2-6398-4946-AF47-0374D118FE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0469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2DBB3E4-842E-4285-8976-D71A32454482}" type="datetimeFigureOut">
              <a:rPr lang="pt-BR"/>
              <a:pPr>
                <a:defRPr/>
              </a:pPr>
              <a:t>31/08/2016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2334E1-2B60-4006-8B55-2CD0563D3E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1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8946AD4-9F2B-47CC-B483-D305BA1B16E6}" type="datetimeFigureOut">
              <a:rPr lang="pt-BR"/>
              <a:pPr>
                <a:defRPr/>
              </a:pPr>
              <a:t>31/08/2016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879783D-BE4E-47D5-8C25-64C42A8FA0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141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E9625A-5633-4287-9AC0-FE290E942CA3}" type="datetimeFigureOut">
              <a:rPr lang="pt-BR"/>
              <a:pPr>
                <a:defRPr/>
              </a:pPr>
              <a:t>31/08/2016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C7BAD6E-1E50-486C-A821-7C8C6B6FC6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711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003689-EA77-4723-8997-C52D5894AF6C}" type="datetimeFigureOut">
              <a:rPr lang="pt-BR"/>
              <a:pPr>
                <a:defRPr/>
              </a:pPr>
              <a:t>31/08/2016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8A0C8F-ABD8-4FA2-B651-3D0B4BE37E4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60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1138238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Título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68313" y="2205038"/>
            <a:ext cx="82296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29029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rgbClr val="0072B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0072BC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0072BC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0072BC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0072BC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72BC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72BC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72BC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72BC"/>
          </a:solidFill>
          <a:latin typeface="Calibri" pitchFamily="34" charset="0"/>
        </a:defRPr>
      </a:lvl9pPr>
    </p:titleStyle>
    <p:bodyStyle>
      <a:lvl1pPr marL="342900" algn="l" rtl="0" fontAlgn="base">
        <a:spcBef>
          <a:spcPct val="0"/>
        </a:spcBef>
        <a:spcAft>
          <a:spcPct val="0"/>
        </a:spcAft>
        <a:buFont typeface="Arial" charset="0"/>
        <a:defRPr sz="2800" kern="1200">
          <a:solidFill>
            <a:srgbClr val="0072B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as template sistema OCB_cap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16"/>
            <a:ext cx="9143391" cy="6857543"/>
          </a:xfrm>
          <a:prstGeom prst="rect">
            <a:avLst/>
          </a:prstGeom>
        </p:spPr>
      </p:pic>
      <p:sp>
        <p:nvSpPr>
          <p:cNvPr id="5" name="TextBox 8"/>
          <p:cNvSpPr txBox="1"/>
          <p:nvPr/>
        </p:nvSpPr>
        <p:spPr>
          <a:xfrm>
            <a:off x="877823" y="2498167"/>
            <a:ext cx="78518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Fórum do Agronegócio: Integração e Infraestrutura Logística </a:t>
            </a:r>
          </a:p>
          <a:p>
            <a:pPr algn="ctr"/>
            <a:endParaRPr lang="pt-BR" sz="4000" b="1" dirty="0">
              <a:solidFill>
                <a:schemeClr val="bg1"/>
              </a:solidFill>
            </a:endParaRPr>
          </a:p>
          <a:p>
            <a:pPr algn="ctr"/>
            <a:r>
              <a:rPr lang="pt-BR" sz="2400" dirty="0">
                <a:solidFill>
                  <a:schemeClr val="bg1"/>
                </a:solidFill>
              </a:rPr>
              <a:t>Integração e Fonte de Financiamento Privado às Cooperativas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276165" y="5244515"/>
            <a:ext cx="445349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2200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Márcio Lopes de Freitas</a:t>
            </a:r>
          </a:p>
          <a:p>
            <a:pPr algn="r"/>
            <a:r>
              <a:rPr lang="pt-BR" sz="1600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Presidente</a:t>
            </a:r>
          </a:p>
          <a:p>
            <a:pPr algn="r"/>
            <a:r>
              <a:rPr lang="pt-BR" sz="1400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São Paulo, 01 de setembro de 2016.</a:t>
            </a:r>
          </a:p>
        </p:txBody>
      </p:sp>
    </p:spTree>
    <p:extLst>
      <p:ext uri="{BB962C8B-B14F-4D97-AF65-F5344CB8AC3E}">
        <p14:creationId xmlns:p14="http://schemas.microsoft.com/office/powerpoint/2010/main" val="3795765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ço Reservado para Conteúd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5338594"/>
              </p:ext>
            </p:extLst>
          </p:nvPr>
        </p:nvGraphicFramePr>
        <p:xfrm>
          <a:off x="691608" y="2253740"/>
          <a:ext cx="7815714" cy="1155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Pentágono 13"/>
          <p:cNvSpPr/>
          <p:nvPr/>
        </p:nvSpPr>
        <p:spPr>
          <a:xfrm>
            <a:off x="-1" y="469266"/>
            <a:ext cx="6110655" cy="652587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dirty="0">
                <a:solidFill>
                  <a:schemeClr val="bg1"/>
                </a:solidFill>
              </a:rPr>
              <a:t>Estamos em todos os elos das cadeias produtivas</a:t>
            </a:r>
          </a:p>
        </p:txBody>
      </p:sp>
      <p:sp>
        <p:nvSpPr>
          <p:cNvPr id="8" name="Retângulo 7"/>
          <p:cNvSpPr/>
          <p:nvPr/>
        </p:nvSpPr>
        <p:spPr>
          <a:xfrm>
            <a:off x="123092" y="1352779"/>
            <a:ext cx="882747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</a:rPr>
              <a:t>Coordenação horizontal dos segmentos das diferentes cadeias produtivas</a:t>
            </a:r>
          </a:p>
          <a:p>
            <a:pPr algn="ctr"/>
            <a:r>
              <a:rPr lang="pt-BR" sz="1600" i="1" dirty="0">
                <a:latin typeface="Calibri" panose="020F0502020204030204" pitchFamily="34" charset="0"/>
              </a:rPr>
              <a:t>1.543 cooperativas afiliadas em todo país</a:t>
            </a:r>
          </a:p>
          <a:p>
            <a:pPr algn="ctr"/>
            <a:r>
              <a:rPr lang="pt-BR" sz="1600" i="1" dirty="0">
                <a:latin typeface="Calibri" panose="020F0502020204030204" pitchFamily="34" charset="0"/>
              </a:rPr>
              <a:t>Faturamento  das 70 maiores cooperativas agropecuárias: R$106,8 bilhões</a:t>
            </a:r>
            <a:endParaRPr lang="pt-BR" sz="1600" i="1" dirty="0"/>
          </a:p>
        </p:txBody>
      </p:sp>
      <p:pic>
        <p:nvPicPr>
          <p:cNvPr id="1026" name="Picture 2" descr="Resultado de imagem para insum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08" y="3477968"/>
            <a:ext cx="1339118" cy="89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produtor rura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923" y="3486778"/>
            <a:ext cx="2771601" cy="89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677388" y="3477968"/>
            <a:ext cx="1974849" cy="12781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030" name="Picture 6" descr="Resultado de imagem para Armazenagem cooperativ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930" y="3477969"/>
            <a:ext cx="1786307" cy="89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332366" y="3438969"/>
            <a:ext cx="1116623" cy="1006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4" name="Picture 10" descr="Resultado de imagem para Armazenagem cooperativ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884" y="3486778"/>
            <a:ext cx="1432454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m relacionad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673" y="3477968"/>
            <a:ext cx="1376719" cy="87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20972" y="4749079"/>
            <a:ext cx="148039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200" dirty="0"/>
              <a:t>Grande rede de lojas agropecuárias</a:t>
            </a:r>
          </a:p>
          <a:p>
            <a:pPr algn="just"/>
            <a:r>
              <a:rPr lang="pt-BR" sz="1200" dirty="0"/>
              <a:t>Elevados volumes negociados</a:t>
            </a:r>
          </a:p>
          <a:p>
            <a:pPr algn="just"/>
            <a:endParaRPr lang="pt-BR" sz="1200" dirty="0"/>
          </a:p>
          <a:p>
            <a:pPr algn="just"/>
            <a:endParaRPr lang="pt-BR" sz="12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32166" y="4749078"/>
            <a:ext cx="148039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200"/>
            </a:lvl1pPr>
          </a:lstStyle>
          <a:p>
            <a:r>
              <a:rPr lang="pt-BR" dirty="0"/>
              <a:t>993 mil cooperados</a:t>
            </a:r>
          </a:p>
          <a:p>
            <a:r>
              <a:rPr lang="pt-BR" dirty="0"/>
              <a:t>8 mil técnicos -modelo de Ater reconhecido</a:t>
            </a:r>
          </a:p>
          <a:p>
            <a:r>
              <a:rPr lang="pt-BR" dirty="0"/>
              <a:t>Maiores feiras agropecuárias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848346" y="4751493"/>
            <a:ext cx="148039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200" dirty="0"/>
              <a:t>32 milhões de toneladas de capacidade estática. 21% de todo o Brasil.</a:t>
            </a:r>
          </a:p>
          <a:p>
            <a:pPr algn="just"/>
            <a:endParaRPr lang="pt-BR" sz="12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478300" y="4749077"/>
            <a:ext cx="148039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200" dirty="0"/>
              <a:t>Robustos parques agroindustriais.</a:t>
            </a:r>
          </a:p>
          <a:p>
            <a:pPr algn="just"/>
            <a:r>
              <a:rPr lang="pt-BR" sz="1200" dirty="0"/>
              <a:t>Forte ritmo de investimentos em ampliação e modernização.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7108254" y="4749076"/>
            <a:ext cx="148039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200" dirty="0"/>
              <a:t>Forte vetor de escoamento de produtos no mercado doméstico e no mercado internacional. </a:t>
            </a:r>
          </a:p>
        </p:txBody>
      </p:sp>
    </p:spTree>
    <p:extLst>
      <p:ext uri="{BB962C8B-B14F-4D97-AF65-F5344CB8AC3E}">
        <p14:creationId xmlns:p14="http://schemas.microsoft.com/office/powerpoint/2010/main" val="28278597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 l="5466" r="10031" b="11282"/>
          <a:stretch>
            <a:fillRect/>
          </a:stretch>
        </p:blipFill>
        <p:spPr bwMode="auto">
          <a:xfrm>
            <a:off x="7468643" y="2546096"/>
            <a:ext cx="1675356" cy="131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Pentágono 49"/>
          <p:cNvSpPr/>
          <p:nvPr/>
        </p:nvSpPr>
        <p:spPr>
          <a:xfrm>
            <a:off x="0" y="469266"/>
            <a:ext cx="5533738" cy="652587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>
                <a:solidFill>
                  <a:schemeClr val="bg1"/>
                </a:solidFill>
              </a:rPr>
              <a:t>Modelo de financiamento das cooperativas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64279" y="1360193"/>
            <a:ext cx="6588064" cy="4485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pt-BR" b="1" dirty="0"/>
              <a:t>Financiamento com recursos do Crédito Rural</a:t>
            </a:r>
          </a:p>
          <a:p>
            <a:pPr indent="360363" algn="just"/>
            <a:r>
              <a:rPr lang="pt-BR" b="1" dirty="0"/>
              <a:t>(Maior Proporção)</a:t>
            </a:r>
          </a:p>
          <a:p>
            <a:pPr indent="360363" algn="just"/>
            <a:r>
              <a:rPr lang="pt-BR" sz="1550" dirty="0"/>
              <a:t>Recursos para custeio, comercialização e investimentos.</a:t>
            </a:r>
          </a:p>
          <a:p>
            <a:pPr marL="355600" indent="4763" algn="just"/>
            <a:r>
              <a:rPr lang="pt-BR" sz="1550" dirty="0"/>
              <a:t>Fonte: recursos obrigatórios - depósito a vista, poupança rural, BNDES, Fundos Constitucionais e </a:t>
            </a:r>
            <a:r>
              <a:rPr lang="pt-BR" sz="1550" dirty="0" err="1"/>
              <a:t>Funcafé</a:t>
            </a:r>
            <a:r>
              <a:rPr lang="pt-BR" sz="1550" dirty="0"/>
              <a:t>.</a:t>
            </a:r>
          </a:p>
          <a:p>
            <a:pPr marL="623888" indent="-263525" algn="just" defTabSz="312738">
              <a:tabLst>
                <a:tab pos="623888" algn="l"/>
              </a:tabLst>
            </a:pPr>
            <a:r>
              <a:rPr lang="pt-BR" sz="1550" dirty="0">
                <a:sym typeface="Wingdings" panose="05000000000000000000" pitchFamily="2" charset="2"/>
              </a:rPr>
              <a:t> </a:t>
            </a:r>
            <a:r>
              <a:rPr lang="pt-BR" sz="1550" dirty="0"/>
              <a:t>		Aspecto negativo: redução da disponibilidade de crédito - quedas nos depósitos à vista e poupança e dificuldades de equalização em virtude  desequilíbrio fiscal do Tesouro.</a:t>
            </a:r>
          </a:p>
          <a:p>
            <a:pPr marL="355600" indent="4763" algn="just"/>
            <a:endParaRPr lang="pt-BR" sz="1200" dirty="0"/>
          </a:p>
          <a:p>
            <a:pPr marL="342900" indent="-342900" algn="just" defTabSz="355600">
              <a:buAutoNum type="arabicPeriod" startAt="2"/>
            </a:pPr>
            <a:r>
              <a:rPr lang="pt-BR" b="1" dirty="0"/>
              <a:t>Financiamento Privado</a:t>
            </a:r>
          </a:p>
          <a:p>
            <a:pPr indent="360363" algn="just" defTabSz="355600"/>
            <a:r>
              <a:rPr lang="pt-BR" b="1" dirty="0"/>
              <a:t>(Menor Proporção)</a:t>
            </a:r>
          </a:p>
          <a:p>
            <a:pPr marL="363538" indent="-3175" algn="just"/>
            <a:r>
              <a:rPr lang="pt-BR" sz="1550" dirty="0"/>
              <a:t>Adiantamento de Contratos de Câmbio (ACC) - cooperativas exportadoras.</a:t>
            </a:r>
          </a:p>
          <a:p>
            <a:pPr marL="363538" indent="-3175" algn="just"/>
            <a:r>
              <a:rPr lang="pt-BR" sz="1550" dirty="0"/>
              <a:t>Insumos: Financiamento pelo próprio fornecedor ou mesmo troca (insumo-produto).</a:t>
            </a:r>
          </a:p>
          <a:p>
            <a:pPr indent="360363" algn="just"/>
            <a:r>
              <a:rPr lang="pt-BR" sz="1550" dirty="0"/>
              <a:t>Títulos privados - aplicação na cadeia agroindustrial.</a:t>
            </a:r>
          </a:p>
          <a:p>
            <a:pPr marL="355600" indent="4763" algn="just">
              <a:tabLst>
                <a:tab pos="623888" algn="l"/>
              </a:tabLst>
            </a:pPr>
            <a:r>
              <a:rPr lang="pt-BR" sz="1550" dirty="0"/>
              <a:t>- 	Ciclo: comercialização e armazenamento - CDCA</a:t>
            </a:r>
          </a:p>
          <a:p>
            <a:pPr marL="355600" indent="4763" algn="just">
              <a:tabLst>
                <a:tab pos="623888" algn="l"/>
              </a:tabLst>
            </a:pPr>
            <a:r>
              <a:rPr lang="pt-BR" sz="1550" dirty="0"/>
              <a:t>- 	Ciclo: financiamento - CRA</a:t>
            </a:r>
          </a:p>
          <a:p>
            <a:pPr marL="623888" indent="-263525" algn="just" defTabSz="312738">
              <a:tabLst>
                <a:tab pos="623888" algn="l"/>
              </a:tabLst>
            </a:pPr>
            <a:r>
              <a:rPr lang="pt-BR" sz="1550" dirty="0">
                <a:sym typeface="Wingdings" panose="05000000000000000000" pitchFamily="2" charset="2"/>
              </a:rPr>
              <a:t> </a:t>
            </a:r>
            <a:r>
              <a:rPr lang="pt-BR" sz="1550" dirty="0"/>
              <a:t>		Aspectos negativos: custo financeiro e complexidade das operações.</a:t>
            </a:r>
          </a:p>
        </p:txBody>
      </p:sp>
      <p:pic>
        <p:nvPicPr>
          <p:cNvPr id="7" name="Picture 3" descr="http://comigo.web407.uni5.net/thumbs2.php?w=800&amp;h=600&amp;imagem=img/conteudo/comigo-4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8642" y="1500870"/>
            <a:ext cx="1675357" cy="995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Resultado de imagem para parque industrial cooperativas agropecuári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641" y="3989017"/>
            <a:ext cx="1675357" cy="94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m para cooperativas agroindustria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643" y="5113781"/>
            <a:ext cx="1675357" cy="94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79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entágono 49"/>
          <p:cNvSpPr/>
          <p:nvPr/>
        </p:nvSpPr>
        <p:spPr>
          <a:xfrm>
            <a:off x="0" y="469266"/>
            <a:ext cx="5533738" cy="652587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>
                <a:solidFill>
                  <a:schemeClr val="bg1"/>
                </a:solidFill>
              </a:rPr>
              <a:t>Considerações Finais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17714" y="1462823"/>
            <a:ext cx="509830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pt-BR" sz="1600" dirty="0"/>
              <a:t>Tem sido foco de nossas cooperativas a profissionalização de sua gestão e governança, sob a ótica de gestão de riscos, condição reconhecida por todos os agentes financeiros.</a:t>
            </a:r>
          </a:p>
          <a:p>
            <a:pPr marL="342900" indent="-342900" algn="just">
              <a:buAutoNum type="arabicPeriod"/>
            </a:pPr>
            <a:r>
              <a:rPr lang="pt-BR" sz="1600" dirty="0"/>
              <a:t>As auditorias externas e controladoria tem assumido papel preponderante no sucesso de seus modelos de negócios. </a:t>
            </a:r>
          </a:p>
          <a:p>
            <a:pPr marL="342900" indent="-342900" algn="just">
              <a:buAutoNum type="arabicPeriod"/>
            </a:pPr>
            <a:r>
              <a:rPr lang="pt-BR" sz="1600" dirty="0"/>
              <a:t>Tem-se trabalhado fortemente junto ao Governo Federal demandando a manutenção do desenho dos programas oficiais, imprescindível para nossos empreendimentos.</a:t>
            </a:r>
          </a:p>
          <a:p>
            <a:pPr marL="342900" indent="-342900" algn="just">
              <a:buAutoNum type="arabicPeriod"/>
            </a:pPr>
            <a:r>
              <a:rPr lang="pt-BR" sz="1600" dirty="0"/>
              <a:t>Tem-se </a:t>
            </a:r>
            <a:r>
              <a:rPr lang="pt-BR" sz="1600"/>
              <a:t>buscado avançar no </a:t>
            </a:r>
            <a:r>
              <a:rPr lang="pt-BR" sz="1600" dirty="0"/>
              <a:t>desenvolvimento e estruturação de modelos alternativos de financiamento, a exemplo dos títulos do agronegócio e sua integração ao mercado de capitais.</a:t>
            </a:r>
          </a:p>
          <a:p>
            <a:pPr marL="360363" algn="just"/>
            <a:r>
              <a:rPr lang="pt-BR" sz="1600" i="1" dirty="0"/>
              <a:t>“Apenas este ano foram realizados 2 eventos nacionais, reunindo diversas cooperativas”.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72" y="1587753"/>
            <a:ext cx="3131470" cy="427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9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ndo 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315" y="1139002"/>
            <a:ext cx="50990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Obrigado!</a:t>
            </a:r>
            <a:endParaRPr lang="pt-BR" sz="5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15317" y="2355234"/>
            <a:ext cx="7777163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pt-BR" sz="24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Mais informações:</a:t>
            </a:r>
          </a:p>
          <a:p>
            <a:pPr algn="r">
              <a:defRPr/>
            </a:pPr>
            <a:r>
              <a:rPr lang="pt-BR" sz="2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www.brasilcooperativo.coop.br </a:t>
            </a:r>
          </a:p>
          <a:p>
            <a:pPr algn="r">
              <a:defRPr/>
            </a:pPr>
            <a:endParaRPr lang="pt-BR" sz="2400" dirty="0">
              <a:solidFill>
                <a:schemeClr val="bg1">
                  <a:lumMod val="95000"/>
                </a:scheme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algn="r">
              <a:defRPr/>
            </a:pPr>
            <a:r>
              <a:rPr lang="pt-BR" sz="2400" b="1" dirty="0">
                <a:solidFill>
                  <a:schemeClr val="bg1">
                    <a:lumMod val="95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</a:p>
          <a:p>
            <a:pPr algn="r">
              <a:defRPr/>
            </a:pPr>
            <a:endParaRPr lang="pt-BR" sz="2400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2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13293</TotalTime>
  <Words>295</Words>
  <Application>Microsoft Office PowerPoint</Application>
  <PresentationFormat>Apresentação na tela (4:3)</PresentationFormat>
  <Paragraphs>53</Paragraphs>
  <Slides>5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ＭＳ Ｐゴシック</vt:lpstr>
      <vt:lpstr>Arial</vt:lpstr>
      <vt:lpstr>Calibri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Sescoop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Wesley Goncalves</dc:creator>
  <cp:lastModifiedBy>USER</cp:lastModifiedBy>
  <cp:revision>769</cp:revision>
  <cp:lastPrinted>2016-06-29T19:18:28Z</cp:lastPrinted>
  <dcterms:created xsi:type="dcterms:W3CDTF">2012-04-09T20:40:39Z</dcterms:created>
  <dcterms:modified xsi:type="dcterms:W3CDTF">2016-08-31T17:39:34Z</dcterms:modified>
</cp:coreProperties>
</file>