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4"/>
  </p:notesMasterIdLst>
  <p:handoutMasterIdLst>
    <p:handoutMasterId r:id="rId15"/>
  </p:handoutMasterIdLst>
  <p:sldIdLst>
    <p:sldId id="631" r:id="rId3"/>
    <p:sldId id="644" r:id="rId4"/>
    <p:sldId id="645" r:id="rId5"/>
    <p:sldId id="622" r:id="rId6"/>
    <p:sldId id="646" r:id="rId7"/>
    <p:sldId id="655" r:id="rId8"/>
    <p:sldId id="612" r:id="rId9"/>
    <p:sldId id="652" r:id="rId10"/>
    <p:sldId id="653" r:id="rId11"/>
    <p:sldId id="654" r:id="rId12"/>
    <p:sldId id="633" r:id="rId13"/>
  </p:sldIdLst>
  <p:sldSz cx="9144000" cy="6858000" type="screen4x3"/>
  <p:notesSz cx="6883400" cy="9906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5596"/>
    <a:srgbClr val="D9D9D9"/>
    <a:srgbClr val="E69400"/>
    <a:srgbClr val="D5ECFF"/>
    <a:srgbClr val="099DE7"/>
    <a:srgbClr val="588E48"/>
    <a:srgbClr val="A6A6A6"/>
    <a:srgbClr val="BC2D00"/>
    <a:srgbClr val="C1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53" autoAdjust="0"/>
    <p:restoredTop sz="85817" autoAdjust="0"/>
  </p:normalViewPr>
  <p:slideViewPr>
    <p:cSldViewPr snapToGrid="0">
      <p:cViewPr varScale="1">
        <p:scale>
          <a:sx n="44" d="100"/>
          <a:sy n="44" d="100"/>
        </p:scale>
        <p:origin x="1670" y="48"/>
      </p:cViewPr>
      <p:guideLst>
        <p:guide orient="horz" pos="2251"/>
        <p:guide pos="2880"/>
      </p:guideLst>
    </p:cSldViewPr>
  </p:slideViewPr>
  <p:outlineViewPr>
    <p:cViewPr>
      <p:scale>
        <a:sx n="33" d="100"/>
        <a:sy n="33" d="100"/>
      </p:scale>
      <p:origin x="0" y="-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934" y="96"/>
      </p:cViewPr>
      <p:guideLst>
        <p:guide orient="horz" pos="3120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2057686\AppData\Local\Temp\notesD30550\Gra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Plan1!$B$3:$C$3</c:f>
              <c:numCache>
                <c:formatCode>General</c:formatCode>
                <c:ptCount val="2"/>
                <c:pt idx="0">
                  <c:v>2010</c:v>
                </c:pt>
                <c:pt idx="1">
                  <c:v>2015</c:v>
                </c:pt>
              </c:numCache>
            </c:numRef>
          </c:cat>
          <c:val>
            <c:numRef>
              <c:f>Plan1!$B$4:$C$4</c:f>
              <c:numCache>
                <c:formatCode>General</c:formatCode>
                <c:ptCount val="2"/>
                <c:pt idx="0">
                  <c:v>75.5</c:v>
                </c:pt>
                <c:pt idx="1">
                  <c:v>85.5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B-4DDA-8FFB-1BFF36DA0CB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1269952"/>
        <c:axId val="391264856"/>
      </c:barChart>
      <c:catAx>
        <c:axId val="39126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391264856"/>
        <c:crosses val="autoZero"/>
        <c:auto val="1"/>
        <c:lblAlgn val="ctr"/>
        <c:lblOffset val="100"/>
        <c:noMultiLvlLbl val="0"/>
      </c:catAx>
      <c:valAx>
        <c:axId val="39126485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3912699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32757" y="9311179"/>
            <a:ext cx="2982916" cy="494311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4CF776-39C0-4B22-B161-31AD4AC886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4813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250" y="329541"/>
            <a:ext cx="1016231" cy="25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542648" y="341076"/>
            <a:ext cx="4842717" cy="495959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76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338138"/>
            <a:ext cx="4102100" cy="307657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vert="horz" lIns="93342" tIns="46671" rIns="93342" bIns="4667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02568" y="3704040"/>
            <a:ext cx="6258533" cy="5458846"/>
          </a:xfrm>
          <a:prstGeom prst="rect">
            <a:avLst/>
          </a:prstGeom>
        </p:spPr>
        <p:txBody>
          <a:bodyPr vert="horz" lIns="93342" tIns="46671" rIns="93342" bIns="46671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79239" y="9386974"/>
            <a:ext cx="2982916" cy="388858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1849" y="738172"/>
            <a:ext cx="996498" cy="283405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37D2BA-5ADB-4405-BBB2-0B2404D5567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4608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250" y="329541"/>
            <a:ext cx="1016231" cy="25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16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20650" indent="-120650" algn="l" rtl="0" eaLnBrk="0" fontAlgn="base" hangingPunct="0">
      <a:spcBef>
        <a:spcPct val="30000"/>
      </a:spcBef>
      <a:spcAft>
        <a:spcPct val="0"/>
      </a:spcAft>
      <a:buClr>
        <a:schemeClr val="accent1"/>
      </a:buClr>
      <a:buFont typeface="Arial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344488" indent="-119063" algn="l" rtl="0" eaLnBrk="0" fontAlgn="base" hangingPunct="0">
      <a:spcBef>
        <a:spcPct val="30000"/>
      </a:spcBef>
      <a:spcAft>
        <a:spcPct val="0"/>
      </a:spcAft>
      <a:buClr>
        <a:schemeClr val="accent1"/>
      </a:buClr>
      <a:buFont typeface="Arial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30238" indent="-120650" algn="l" rtl="0" eaLnBrk="0" fontAlgn="base" hangingPunct="0">
      <a:spcBef>
        <a:spcPct val="30000"/>
      </a:spcBef>
      <a:spcAft>
        <a:spcPct val="0"/>
      </a:spcAft>
      <a:buClr>
        <a:schemeClr val="accent1"/>
      </a:buClr>
      <a:buFont typeface="Arial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974725" indent="-120650" algn="l" rtl="0" eaLnBrk="0" fontAlgn="base" hangingPunct="0">
      <a:spcBef>
        <a:spcPct val="30000"/>
      </a:spcBef>
      <a:spcAft>
        <a:spcPct val="0"/>
      </a:spcAft>
      <a:buClr>
        <a:schemeClr val="accent1"/>
      </a:buClr>
      <a:buFont typeface="Arial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258888" indent="-223838" algn="l" rtl="0" eaLnBrk="0" fontAlgn="base" hangingPunct="0">
      <a:spcBef>
        <a:spcPct val="30000"/>
      </a:spcBef>
      <a:spcAft>
        <a:spcPct val="0"/>
      </a:spcAft>
      <a:buClr>
        <a:schemeClr val="accent1"/>
      </a:buClr>
      <a:buFont typeface="Arial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23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23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23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23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23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23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23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23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23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496375BC-2253-41C3-A350-855E297F1D10}" type="slidenum">
              <a:rPr lang="en-US" altLang="pt-BR">
                <a:solidFill>
                  <a:srgbClr val="3F3F3F"/>
                </a:solidFill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pt-BR" dirty="0">
              <a:solidFill>
                <a:srgbClr val="3F3F3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336550"/>
            <a:ext cx="4105275" cy="307975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1625" y="3702050"/>
            <a:ext cx="6257925" cy="54625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824309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7DDD253-010A-48C5-927D-23534CC1265E}" type="slidenum">
              <a:rPr lang="en-US" altLang="pt-BR">
                <a:solidFill>
                  <a:srgbClr val="3F3F3F"/>
                </a:solidFill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pt-BR">
              <a:solidFill>
                <a:srgbClr val="3F3F3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336550"/>
            <a:ext cx="4106862" cy="307975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1625" y="3702050"/>
            <a:ext cx="6257925" cy="54625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41934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Nos últimos 10 anos,</a:t>
            </a:r>
            <a:r>
              <a:rPr lang="pt-BR" baseline="0" dirty="0"/>
              <a:t> o Brasil dobrou sua produção de grãos e atingiu números que eram inimagináveis!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7D2BA-5ADB-4405-BBB2-0B2404D5567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3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 podemos</a:t>
            </a:r>
            <a:r>
              <a:rPr lang="pt-BR" baseline="0" dirty="0"/>
              <a:t> ir ainda mais longe!!!</a:t>
            </a:r>
          </a:p>
          <a:p>
            <a:r>
              <a:rPr lang="en-US" sz="1200" b="0" dirty="0">
                <a:solidFill>
                  <a:srgbClr val="FF0000"/>
                </a:solidFill>
              </a:rPr>
              <a:t>O </a:t>
            </a:r>
            <a:r>
              <a:rPr lang="en-US" sz="1200" b="0" dirty="0" err="1">
                <a:solidFill>
                  <a:srgbClr val="FF0000"/>
                </a:solidFill>
              </a:rPr>
              <a:t>Brasil</a:t>
            </a:r>
            <a:r>
              <a:rPr lang="en-US" sz="1200" b="0" dirty="0">
                <a:solidFill>
                  <a:srgbClr val="FF0000"/>
                </a:solidFill>
              </a:rPr>
              <a:t> alia </a:t>
            </a:r>
            <a:r>
              <a:rPr lang="en-US" sz="1200" b="0" dirty="0" err="1">
                <a:solidFill>
                  <a:srgbClr val="FF0000"/>
                </a:solidFill>
              </a:rPr>
              <a:t>grande</a:t>
            </a:r>
            <a:r>
              <a:rPr lang="en-US" sz="1200" b="0" dirty="0">
                <a:solidFill>
                  <a:srgbClr val="FF0000"/>
                </a:solidFill>
              </a:rPr>
              <a:t> </a:t>
            </a:r>
            <a:r>
              <a:rPr lang="en-US" sz="1200" b="0" dirty="0" err="1">
                <a:solidFill>
                  <a:srgbClr val="FF0000"/>
                </a:solidFill>
              </a:rPr>
              <a:t>extensão</a:t>
            </a:r>
            <a:r>
              <a:rPr lang="en-US" sz="1200" b="0" dirty="0">
                <a:solidFill>
                  <a:srgbClr val="FF0000"/>
                </a:solidFill>
              </a:rPr>
              <a:t> territorial à</a:t>
            </a:r>
            <a:r>
              <a:rPr lang="en-US" sz="1200" b="0" baseline="0" dirty="0">
                <a:solidFill>
                  <a:srgbClr val="FF0000"/>
                </a:solidFill>
              </a:rPr>
              <a:t> </a:t>
            </a:r>
            <a:r>
              <a:rPr lang="en-US" sz="1200" b="0" baseline="0" dirty="0" err="1">
                <a:solidFill>
                  <a:srgbClr val="FF0000"/>
                </a:solidFill>
              </a:rPr>
              <a:t>vocação</a:t>
            </a:r>
            <a:r>
              <a:rPr lang="en-US" sz="1200" b="0" baseline="0" dirty="0">
                <a:solidFill>
                  <a:srgbClr val="FF0000"/>
                </a:solidFill>
              </a:rPr>
              <a:t> para </a:t>
            </a:r>
            <a:r>
              <a:rPr lang="en-US" sz="1200" b="0" baseline="0" dirty="0" err="1">
                <a:solidFill>
                  <a:srgbClr val="FF0000"/>
                </a:solidFill>
              </a:rPr>
              <a:t>produção</a:t>
            </a:r>
            <a:r>
              <a:rPr lang="en-US" sz="1200" b="0" baseline="0" dirty="0">
                <a:solidFill>
                  <a:srgbClr val="FF0000"/>
                </a:solidFill>
              </a:rPr>
              <a:t> </a:t>
            </a:r>
            <a:r>
              <a:rPr lang="en-US" sz="1200" b="0" baseline="0" dirty="0" err="1">
                <a:solidFill>
                  <a:srgbClr val="FF0000"/>
                </a:solidFill>
              </a:rPr>
              <a:t>agrícola</a:t>
            </a:r>
            <a:r>
              <a:rPr lang="en-US" sz="1200" b="0" dirty="0">
                <a:solidFill>
                  <a:srgbClr val="FF0000"/>
                </a:solidFill>
              </a:rPr>
              <a:t>.</a:t>
            </a:r>
            <a:r>
              <a:rPr lang="en-US" sz="1200" b="0" baseline="0" dirty="0">
                <a:solidFill>
                  <a:srgbClr val="FF0000"/>
                </a:solidFill>
              </a:rPr>
              <a:t> É o </a:t>
            </a:r>
            <a:r>
              <a:rPr lang="en-US" sz="1200" b="0" dirty="0" err="1">
                <a:solidFill>
                  <a:srgbClr val="FF0000"/>
                </a:solidFill>
              </a:rPr>
              <a:t>único</a:t>
            </a:r>
            <a:r>
              <a:rPr lang="en-US" sz="1200" b="0" dirty="0">
                <a:solidFill>
                  <a:srgbClr val="FF0000"/>
                </a:solidFill>
              </a:rPr>
              <a:t> </a:t>
            </a:r>
            <a:r>
              <a:rPr lang="en-US" sz="1200" b="0" dirty="0" err="1">
                <a:solidFill>
                  <a:srgbClr val="FF0000"/>
                </a:solidFill>
              </a:rPr>
              <a:t>país</a:t>
            </a:r>
            <a:r>
              <a:rPr lang="en-US" sz="1200" b="0" dirty="0">
                <a:solidFill>
                  <a:srgbClr val="FF0000"/>
                </a:solidFill>
              </a:rPr>
              <a:t> do </a:t>
            </a:r>
            <a:r>
              <a:rPr lang="en-US" sz="1200" b="0" dirty="0" err="1">
                <a:solidFill>
                  <a:srgbClr val="FF0000"/>
                </a:solidFill>
              </a:rPr>
              <a:t>mundo</a:t>
            </a:r>
            <a:r>
              <a:rPr lang="en-US" sz="1200" b="0" dirty="0">
                <a:solidFill>
                  <a:srgbClr val="FF0000"/>
                </a:solidFill>
              </a:rPr>
              <a:t> que </a:t>
            </a:r>
            <a:r>
              <a:rPr lang="en-US" sz="1200" b="0" dirty="0" err="1">
                <a:solidFill>
                  <a:srgbClr val="FF0000"/>
                </a:solidFill>
              </a:rPr>
              <a:t>cruza</a:t>
            </a:r>
            <a:r>
              <a:rPr lang="en-US" sz="1200" b="0" dirty="0">
                <a:solidFill>
                  <a:srgbClr val="FF0000"/>
                </a:solidFill>
              </a:rPr>
              <a:t> a </a:t>
            </a:r>
            <a:r>
              <a:rPr lang="en-US" sz="1200" b="0" dirty="0" err="1">
                <a:solidFill>
                  <a:srgbClr val="FF0000"/>
                </a:solidFill>
              </a:rPr>
              <a:t>linha</a:t>
            </a:r>
            <a:r>
              <a:rPr lang="en-US" sz="1200" b="0" dirty="0">
                <a:solidFill>
                  <a:srgbClr val="FF0000"/>
                </a:solidFill>
              </a:rPr>
              <a:t> do </a:t>
            </a:r>
            <a:r>
              <a:rPr lang="en-US" sz="1200" b="0" dirty="0" err="1">
                <a:solidFill>
                  <a:srgbClr val="FF0000"/>
                </a:solidFill>
              </a:rPr>
              <a:t>Equador</a:t>
            </a:r>
            <a:r>
              <a:rPr lang="en-US" sz="1200" b="0" dirty="0">
                <a:solidFill>
                  <a:srgbClr val="FF0000"/>
                </a:solidFill>
              </a:rPr>
              <a:t> e um </a:t>
            </a:r>
            <a:r>
              <a:rPr lang="en-US" sz="1200" b="0" dirty="0" err="1">
                <a:solidFill>
                  <a:srgbClr val="FF0000"/>
                </a:solidFill>
              </a:rPr>
              <a:t>trópico</a:t>
            </a:r>
            <a:r>
              <a:rPr lang="en-US" sz="1200" b="0" dirty="0">
                <a:solidFill>
                  <a:srgbClr val="FF0000"/>
                </a:solidFill>
              </a:rPr>
              <a:t> – o de </a:t>
            </a:r>
            <a:r>
              <a:rPr lang="en-US" sz="1200" b="0" dirty="0" err="1">
                <a:solidFill>
                  <a:srgbClr val="FF0000"/>
                </a:solidFill>
              </a:rPr>
              <a:t>capricórnio</a:t>
            </a:r>
            <a:r>
              <a:rPr lang="en-US" sz="1200" b="0" dirty="0">
                <a:solidFill>
                  <a:srgbClr val="FF0000"/>
                </a:solidFill>
              </a:rPr>
              <a:t>. </a:t>
            </a:r>
            <a:r>
              <a:rPr lang="en-US" sz="1200" b="0" dirty="0" err="1">
                <a:solidFill>
                  <a:srgbClr val="FF0000"/>
                </a:solidFill>
              </a:rPr>
              <a:t>Isso</a:t>
            </a:r>
            <a:r>
              <a:rPr lang="en-US" sz="1200" b="0" dirty="0">
                <a:solidFill>
                  <a:srgbClr val="FF0000"/>
                </a:solidFill>
              </a:rPr>
              <a:t> </a:t>
            </a:r>
            <a:r>
              <a:rPr lang="en-US" sz="1200" b="0" dirty="0" err="1">
                <a:solidFill>
                  <a:srgbClr val="FF0000"/>
                </a:solidFill>
              </a:rPr>
              <a:t>evita</a:t>
            </a:r>
            <a:r>
              <a:rPr lang="en-US" sz="1200" b="0" baseline="0" dirty="0">
                <a:solidFill>
                  <a:srgbClr val="FF0000"/>
                </a:solidFill>
              </a:rPr>
              <a:t> </a:t>
            </a:r>
            <a:r>
              <a:rPr lang="en-US" sz="1200" b="0" baseline="0" dirty="0" err="1">
                <a:solidFill>
                  <a:srgbClr val="FF0000"/>
                </a:solidFill>
              </a:rPr>
              <a:t>quebra</a:t>
            </a:r>
            <a:r>
              <a:rPr lang="en-US" sz="1200" b="0" baseline="0" dirty="0">
                <a:solidFill>
                  <a:srgbClr val="FF0000"/>
                </a:solidFill>
              </a:rPr>
              <a:t> de </a:t>
            </a:r>
            <a:r>
              <a:rPr lang="en-US" sz="1200" b="0" baseline="0" dirty="0" err="1">
                <a:solidFill>
                  <a:srgbClr val="FF0000"/>
                </a:solidFill>
              </a:rPr>
              <a:t>safras</a:t>
            </a:r>
            <a:r>
              <a:rPr lang="en-US" sz="1200" b="0" baseline="0" dirty="0">
                <a:solidFill>
                  <a:srgbClr val="FF0000"/>
                </a:solidFill>
              </a:rPr>
              <a:t> e </a:t>
            </a:r>
            <a:r>
              <a:rPr lang="en-US" sz="1200" b="0" baseline="0" dirty="0" err="1">
                <a:solidFill>
                  <a:srgbClr val="FF0000"/>
                </a:solidFill>
              </a:rPr>
              <a:t>contribui</a:t>
            </a:r>
            <a:r>
              <a:rPr lang="en-US" sz="1200" b="0" baseline="0" dirty="0">
                <a:solidFill>
                  <a:srgbClr val="FF0000"/>
                </a:solidFill>
              </a:rPr>
              <a:t> para a </a:t>
            </a:r>
            <a:r>
              <a:rPr lang="en-US" sz="1200" b="0" baseline="0" dirty="0" err="1">
                <a:solidFill>
                  <a:srgbClr val="FF0000"/>
                </a:solidFill>
              </a:rPr>
              <a:t>produtividade</a:t>
            </a:r>
            <a:r>
              <a:rPr lang="en-US" sz="1200" b="0" baseline="0" dirty="0">
                <a:solidFill>
                  <a:srgbClr val="FF0000"/>
                </a:solidFill>
              </a:rPr>
              <a:t> </a:t>
            </a:r>
            <a:r>
              <a:rPr lang="en-US" sz="1200" b="0" baseline="0" dirty="0" err="1">
                <a:solidFill>
                  <a:srgbClr val="FF0000"/>
                </a:solidFill>
              </a:rPr>
              <a:t>agrícola</a:t>
            </a:r>
            <a:r>
              <a:rPr lang="en-US" sz="1200" b="0" baseline="0" dirty="0">
                <a:solidFill>
                  <a:srgbClr val="FF0000"/>
                </a:solidFill>
              </a:rPr>
              <a:t>.</a:t>
            </a:r>
            <a:r>
              <a:rPr lang="en-US" sz="1200" b="0" baseline="0" dirty="0">
                <a:solidFill>
                  <a:schemeClr val="tx1"/>
                </a:solidFill>
              </a:rPr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7D2BA-5ADB-4405-BBB2-0B2404D5567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9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dirty="0" err="1">
                <a:solidFill>
                  <a:srgbClr val="FF0000"/>
                </a:solidFill>
              </a:rPr>
              <a:t>Capacidade</a:t>
            </a:r>
            <a:r>
              <a:rPr lang="en-US" sz="1400" b="0" dirty="0">
                <a:solidFill>
                  <a:srgbClr val="FF0000"/>
                </a:solidFill>
              </a:rPr>
              <a:t> de</a:t>
            </a:r>
            <a:r>
              <a:rPr lang="en-US" sz="1400" b="0" baseline="0" dirty="0">
                <a:solidFill>
                  <a:srgbClr val="FF0000"/>
                </a:solidFill>
              </a:rPr>
              <a:t> </a:t>
            </a:r>
            <a:r>
              <a:rPr lang="en-US" sz="1400" b="0" baseline="0" dirty="0" err="1">
                <a:solidFill>
                  <a:srgbClr val="FF0000"/>
                </a:solidFill>
              </a:rPr>
              <a:t>armazenagem</a:t>
            </a:r>
            <a:r>
              <a:rPr lang="en-US" sz="1400" b="0" baseline="0" dirty="0">
                <a:solidFill>
                  <a:srgbClr val="FF0000"/>
                </a:solidFill>
              </a:rPr>
              <a:t> </a:t>
            </a:r>
            <a:r>
              <a:rPr lang="en-US" sz="1400" b="0" baseline="0" dirty="0" err="1">
                <a:solidFill>
                  <a:srgbClr val="FF0000"/>
                </a:solidFill>
              </a:rPr>
              <a:t>também</a:t>
            </a:r>
            <a:r>
              <a:rPr lang="en-US" sz="1400" b="0" baseline="0" dirty="0">
                <a:solidFill>
                  <a:srgbClr val="FF0000"/>
                </a:solidFill>
              </a:rPr>
              <a:t> </a:t>
            </a:r>
            <a:r>
              <a:rPr lang="en-US" sz="1400" b="0" baseline="0" dirty="0" err="1">
                <a:solidFill>
                  <a:srgbClr val="FF0000"/>
                </a:solidFill>
              </a:rPr>
              <a:t>aumentou</a:t>
            </a:r>
            <a:r>
              <a:rPr lang="en-US" sz="1400" b="0" baseline="0" dirty="0">
                <a:solidFill>
                  <a:srgbClr val="FF0000"/>
                </a:solidFill>
              </a:rPr>
              <a:t>, </a:t>
            </a:r>
            <a:r>
              <a:rPr lang="en-US" sz="1400" b="0" baseline="0" dirty="0" err="1">
                <a:solidFill>
                  <a:srgbClr val="FF0000"/>
                </a:solidFill>
              </a:rPr>
              <a:t>acompanhando</a:t>
            </a:r>
            <a:r>
              <a:rPr lang="en-US" sz="1400" b="0" baseline="0" dirty="0">
                <a:solidFill>
                  <a:srgbClr val="FF0000"/>
                </a:solidFill>
              </a:rPr>
              <a:t> o </a:t>
            </a:r>
            <a:r>
              <a:rPr lang="en-US" sz="1400" b="0" baseline="0" dirty="0" err="1">
                <a:solidFill>
                  <a:srgbClr val="FF0000"/>
                </a:solidFill>
              </a:rPr>
              <a:t>crescimento</a:t>
            </a:r>
            <a:r>
              <a:rPr lang="en-US" sz="1400" b="0" baseline="0" dirty="0">
                <a:solidFill>
                  <a:srgbClr val="FF0000"/>
                </a:solidFill>
              </a:rPr>
              <a:t> </a:t>
            </a:r>
            <a:r>
              <a:rPr lang="en-US" sz="1400" b="0" baseline="0" dirty="0" err="1">
                <a:solidFill>
                  <a:srgbClr val="FF0000"/>
                </a:solidFill>
              </a:rPr>
              <a:t>na</a:t>
            </a:r>
            <a:r>
              <a:rPr lang="en-US" sz="1400" b="0" baseline="0" dirty="0">
                <a:solidFill>
                  <a:srgbClr val="FF0000"/>
                </a:solidFill>
              </a:rPr>
              <a:t> </a:t>
            </a:r>
            <a:r>
              <a:rPr lang="en-US" sz="1400" b="0" baseline="0" dirty="0" err="1">
                <a:solidFill>
                  <a:srgbClr val="FF0000"/>
                </a:solidFill>
              </a:rPr>
              <a:t>produção</a:t>
            </a:r>
            <a:r>
              <a:rPr lang="en-US" sz="1400" b="0" baseline="0" dirty="0">
                <a:solidFill>
                  <a:srgbClr val="FF0000"/>
                </a:solidFill>
              </a:rPr>
              <a:t> de </a:t>
            </a:r>
            <a:r>
              <a:rPr lang="en-US" sz="1400" b="0" baseline="0" dirty="0" err="1">
                <a:solidFill>
                  <a:srgbClr val="FF0000"/>
                </a:solidFill>
              </a:rPr>
              <a:t>grãos</a:t>
            </a:r>
            <a:r>
              <a:rPr lang="en-US" sz="1400" b="0" baseline="0" dirty="0">
                <a:solidFill>
                  <a:srgbClr val="FF0000"/>
                </a:solidFill>
              </a:rPr>
              <a:t>.</a:t>
            </a:r>
          </a:p>
          <a:p>
            <a:r>
              <a:rPr lang="en-US" sz="1400" b="0" baseline="0" dirty="0" err="1">
                <a:solidFill>
                  <a:srgbClr val="FF0000"/>
                </a:solidFill>
              </a:rPr>
              <a:t>Produtores</a:t>
            </a:r>
            <a:r>
              <a:rPr lang="en-US" sz="1400" b="0" baseline="0" dirty="0">
                <a:solidFill>
                  <a:srgbClr val="FF0000"/>
                </a:solidFill>
              </a:rPr>
              <a:t> </a:t>
            </a:r>
            <a:r>
              <a:rPr lang="en-US" sz="1400" b="0" baseline="0" dirty="0" err="1">
                <a:solidFill>
                  <a:srgbClr val="FF0000"/>
                </a:solidFill>
              </a:rPr>
              <a:t>capitalizados</a:t>
            </a:r>
            <a:r>
              <a:rPr lang="en-US" sz="1400" b="0" baseline="0" dirty="0">
                <a:solidFill>
                  <a:srgbClr val="FF0000"/>
                </a:solidFill>
              </a:rPr>
              <a:t> e </a:t>
            </a:r>
            <a:r>
              <a:rPr lang="en-US" sz="1400" b="0" baseline="0" dirty="0" err="1">
                <a:solidFill>
                  <a:srgbClr val="FF0000"/>
                </a:solidFill>
              </a:rPr>
              <a:t>investimentos</a:t>
            </a:r>
            <a:r>
              <a:rPr lang="en-US" sz="1400" b="0" baseline="0" dirty="0">
                <a:solidFill>
                  <a:srgbClr val="FF0000"/>
                </a:solidFill>
              </a:rPr>
              <a:t> </a:t>
            </a:r>
            <a:r>
              <a:rPr lang="en-US" sz="1400" b="0" baseline="0" dirty="0" err="1">
                <a:solidFill>
                  <a:srgbClr val="FF0000"/>
                </a:solidFill>
              </a:rPr>
              <a:t>privados</a:t>
            </a:r>
            <a:r>
              <a:rPr lang="en-US" sz="1400" b="0" baseline="0" dirty="0">
                <a:solidFill>
                  <a:srgbClr val="FF0000"/>
                </a:solidFill>
              </a:rPr>
              <a:t> </a:t>
            </a:r>
            <a:r>
              <a:rPr lang="en-US" sz="1400" b="0" baseline="0" dirty="0" err="1">
                <a:solidFill>
                  <a:srgbClr val="FF0000"/>
                </a:solidFill>
              </a:rPr>
              <a:t>são</a:t>
            </a:r>
            <a:r>
              <a:rPr lang="en-US" sz="1400" b="0" baseline="0" dirty="0">
                <a:solidFill>
                  <a:srgbClr val="FF0000"/>
                </a:solidFill>
              </a:rPr>
              <a:t> </a:t>
            </a:r>
            <a:r>
              <a:rPr lang="en-US" sz="1400" b="0" baseline="0" dirty="0" err="1">
                <a:solidFill>
                  <a:srgbClr val="FF0000"/>
                </a:solidFill>
              </a:rPr>
              <a:t>apontados</a:t>
            </a:r>
            <a:r>
              <a:rPr lang="en-US" sz="1400" b="0" baseline="0" dirty="0">
                <a:solidFill>
                  <a:srgbClr val="FF0000"/>
                </a:solidFill>
              </a:rPr>
              <a:t> </a:t>
            </a:r>
            <a:r>
              <a:rPr lang="en-US" sz="1400" b="0" baseline="0" dirty="0" err="1">
                <a:solidFill>
                  <a:srgbClr val="FF0000"/>
                </a:solidFill>
              </a:rPr>
              <a:t>como</a:t>
            </a:r>
            <a:r>
              <a:rPr lang="en-US" sz="1400" b="0" baseline="0" dirty="0">
                <a:solidFill>
                  <a:srgbClr val="FF0000"/>
                </a:solidFill>
              </a:rPr>
              <a:t> </a:t>
            </a:r>
            <a:r>
              <a:rPr lang="en-US" sz="1400" b="0" baseline="0" dirty="0" err="1">
                <a:solidFill>
                  <a:srgbClr val="FF0000"/>
                </a:solidFill>
              </a:rPr>
              <a:t>responsáveis</a:t>
            </a:r>
            <a:r>
              <a:rPr lang="en-US" sz="1400" b="0" baseline="0" dirty="0">
                <a:solidFill>
                  <a:srgbClr val="FF0000"/>
                </a:solidFill>
              </a:rPr>
              <a:t> </a:t>
            </a:r>
            <a:r>
              <a:rPr lang="en-US" sz="1400" b="0" baseline="0" dirty="0" err="1">
                <a:solidFill>
                  <a:srgbClr val="FF0000"/>
                </a:solidFill>
              </a:rPr>
              <a:t>por</a:t>
            </a:r>
            <a:r>
              <a:rPr lang="en-US" sz="1400" b="0" baseline="0" dirty="0">
                <a:solidFill>
                  <a:srgbClr val="FF0000"/>
                </a:solidFill>
              </a:rPr>
              <a:t> </a:t>
            </a:r>
            <a:r>
              <a:rPr lang="en-US" sz="1400" b="0" baseline="0" dirty="0" err="1">
                <a:solidFill>
                  <a:srgbClr val="FF0000"/>
                </a:solidFill>
              </a:rPr>
              <a:t>esse</a:t>
            </a:r>
            <a:r>
              <a:rPr lang="en-US" sz="1400" b="0" baseline="0" dirty="0">
                <a:solidFill>
                  <a:srgbClr val="FF0000"/>
                </a:solidFill>
              </a:rPr>
              <a:t> </a:t>
            </a:r>
            <a:r>
              <a:rPr lang="en-US" sz="1400" b="0" baseline="0" dirty="0" err="1">
                <a:solidFill>
                  <a:srgbClr val="FF0000"/>
                </a:solidFill>
              </a:rPr>
              <a:t>crescimento</a:t>
            </a:r>
            <a:r>
              <a:rPr lang="en-US" sz="1400" b="0" baseline="0" dirty="0">
                <a:solidFill>
                  <a:srgbClr val="FF0000"/>
                </a:solidFill>
              </a:rPr>
              <a:t>.</a:t>
            </a:r>
            <a:endParaRPr lang="en-US" sz="1400" b="0" dirty="0">
              <a:solidFill>
                <a:srgbClr val="FF0000"/>
              </a:solidFill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2C7CD-395C-4DB6-9C71-EA637A90D92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70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</a:t>
            </a:r>
            <a:r>
              <a:rPr lang="pt-BR" baseline="0" dirty="0"/>
              <a:t> investimentos privados e novas licitações por parte do governo, a infraestrutura logística tem ajudado a escoar a produção brasileira de grãos.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7D2BA-5ADB-4405-BBB2-0B2404D5567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49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554B447-EAA4-4977-9CA2-2279A49DC15C}" type="slidenum">
              <a:rPr lang="en-US" altLang="pt-BR">
                <a:solidFill>
                  <a:srgbClr val="3F3F3F"/>
                </a:solidFill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pt-BR">
              <a:solidFill>
                <a:srgbClr val="3F3F3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5200" y="742950"/>
            <a:ext cx="4953000" cy="371475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81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90563" y="4705350"/>
            <a:ext cx="5505450" cy="4457700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6120" rIns="96120"/>
          <a:lstStyle/>
          <a:p>
            <a:pPr eaLnBrk="1" hangingPunct="1">
              <a:spcBef>
                <a:spcPts val="450"/>
              </a:spcBef>
              <a:buClr>
                <a:srgbClr val="4F81BD"/>
              </a:buClr>
              <a:buFont typeface="Arial" panose="020B0604020202020204" pitchFamily="34" charset="0"/>
              <a:buChar char="•"/>
              <a:tabLst>
                <a:tab pos="792163" algn="l"/>
                <a:tab pos="1706563" algn="l"/>
                <a:tab pos="2620963" algn="l"/>
                <a:tab pos="3535363" algn="l"/>
                <a:tab pos="4449763" algn="l"/>
                <a:tab pos="5364163" algn="l"/>
                <a:tab pos="6278563" algn="l"/>
                <a:tab pos="7192963" algn="l"/>
                <a:tab pos="8107363" algn="l"/>
                <a:tab pos="9021763" algn="l"/>
                <a:tab pos="9936163" algn="l"/>
              </a:tabLst>
            </a:pPr>
            <a:endParaRPr lang="pt-BR" altLang="pt-BR" dirty="0">
              <a:solidFill>
                <a:srgbClr val="1F1F1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120" tIns="47880" rIns="96120" bIns="478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defTabSz="449263" eaLnBrk="1" hangingPunct="1">
              <a:buSzPct val="100000"/>
            </a:pPr>
            <a:fld id="{E37164ED-8CF0-41E6-A74F-CDB8224E474D}" type="slidenum">
              <a:rPr lang="en-US" altLang="pt-BR" sz="1200" smtClean="0">
                <a:solidFill>
                  <a:srgbClr val="1F1F1F"/>
                </a:solidFill>
                <a:latin typeface="Calibri" panose="020F0502020204030204" pitchFamily="34" charset="0"/>
                <a:cs typeface="+mn-cs"/>
              </a:rPr>
              <a:pPr algn="r" defTabSz="449263" eaLnBrk="1" hangingPunct="1">
                <a:buSzPct val="100000"/>
              </a:pPr>
              <a:t>6</a:t>
            </a:fld>
            <a:endParaRPr lang="en-US" altLang="pt-BR" sz="1200">
              <a:solidFill>
                <a:srgbClr val="1F1F1F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00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2C7CD-395C-4DB6-9C71-EA637A90D92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7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FB8F21B9-56A2-4A04-8117-A7B269CC3847}" type="slidenum">
              <a:rPr lang="en-US" altLang="pt-BR">
                <a:solidFill>
                  <a:srgbClr val="3F3F3F"/>
                </a:solidFill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pt-BR">
              <a:solidFill>
                <a:srgbClr val="3F3F3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5200" y="742950"/>
            <a:ext cx="4953000" cy="371475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42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90563" y="4705350"/>
            <a:ext cx="5505450" cy="4457700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6120" rIns="96120"/>
          <a:lstStyle/>
          <a:p>
            <a:pPr eaLnBrk="1" hangingPunct="1">
              <a:spcBef>
                <a:spcPts val="450"/>
              </a:spcBef>
              <a:buClr>
                <a:srgbClr val="4F81BD"/>
              </a:buClr>
              <a:buFont typeface="Arial" panose="020B0604020202020204" pitchFamily="34" charset="0"/>
              <a:buChar char="•"/>
              <a:tabLst>
                <a:tab pos="792163" algn="l"/>
                <a:tab pos="1706563" algn="l"/>
                <a:tab pos="2620963" algn="l"/>
                <a:tab pos="3535363" algn="l"/>
                <a:tab pos="4449763" algn="l"/>
                <a:tab pos="5364163" algn="l"/>
                <a:tab pos="6278563" algn="l"/>
                <a:tab pos="7192963" algn="l"/>
                <a:tab pos="8107363" algn="l"/>
                <a:tab pos="9021763" algn="l"/>
                <a:tab pos="9936163" algn="l"/>
              </a:tabLst>
            </a:pPr>
            <a:r>
              <a:rPr lang="pt-BR" altLang="pt-BR" dirty="0">
                <a:solidFill>
                  <a:srgbClr val="1F1F1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Importante</a:t>
            </a:r>
            <a:r>
              <a:rPr lang="pt-BR" altLang="pt-BR" baseline="0" dirty="0">
                <a:solidFill>
                  <a:srgbClr val="1F1F1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considerar o </a:t>
            </a:r>
            <a:r>
              <a:rPr lang="pt-BR" altLang="pt-BR" dirty="0">
                <a:solidFill>
                  <a:srgbClr val="1F1F1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prejuízo ambiental trazido pelo atual modal logístico: as emissões. As empresas estão sendo pressionadas na redução de suas emissões, que é uma real necessidade ambiental. Nosso modal rodoviário está entre as piores opções.</a:t>
            </a: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120" tIns="47880" rIns="96120" bIns="478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B40BA08-EF8B-4FBA-A248-423DA99E8D48}" type="slidenum">
              <a:rPr lang="en-US" altLang="pt-BR" sz="1200">
                <a:solidFill>
                  <a:srgbClr val="1F1F1F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altLang="pt-BR" sz="1200">
              <a:solidFill>
                <a:srgbClr val="1F1F1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62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ED9EBAD-34BA-4835-A915-DAF5140A81F7}" type="slidenum">
              <a:rPr lang="en-US" altLang="pt-BR">
                <a:solidFill>
                  <a:srgbClr val="FFFFFF"/>
                </a:solidFill>
                <a:latin typeface="Times New Roman" panose="02020603050405020304" pitchFamily="18" charset="0"/>
              </a:rPr>
              <a:pPr eaLnBrk="1" hangingPunct="1"/>
              <a:t>10</a:t>
            </a:fld>
            <a:endParaRPr lang="en-US" altLang="pt-BR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5200" y="742950"/>
            <a:ext cx="4953000" cy="371475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915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90563" y="4705350"/>
            <a:ext cx="5505450" cy="4457700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6120" rIns="96120"/>
          <a:lstStyle/>
          <a:p>
            <a:pPr eaLnBrk="1" hangingPunct="1">
              <a:spcBef>
                <a:spcPts val="450"/>
              </a:spcBef>
              <a:buClr>
                <a:srgbClr val="4F81BD"/>
              </a:buClr>
              <a:buFont typeface="Arial" panose="020B0604020202020204" pitchFamily="34" charset="0"/>
              <a:buChar char="•"/>
              <a:tabLst>
                <a:tab pos="792163" algn="l"/>
                <a:tab pos="1706563" algn="l"/>
                <a:tab pos="2620963" algn="l"/>
                <a:tab pos="3535363" algn="l"/>
                <a:tab pos="4449763" algn="l"/>
                <a:tab pos="5364163" algn="l"/>
                <a:tab pos="6278563" algn="l"/>
                <a:tab pos="7192963" algn="l"/>
                <a:tab pos="8107363" algn="l"/>
                <a:tab pos="9021763" algn="l"/>
                <a:tab pos="9936163" algn="l"/>
              </a:tabLst>
            </a:pPr>
            <a:endParaRPr lang="pt-BR" altLang="pt-BR" dirty="0">
              <a:solidFill>
                <a:srgbClr val="1F1F1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120" tIns="47880" rIns="96120" bIns="478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30276E1-A619-4CCD-89A3-3DA7FB6DEE5A}" type="slidenum">
              <a:rPr lang="en-US" altLang="pt-BR" sz="1200">
                <a:solidFill>
                  <a:srgbClr val="1F1F1F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altLang="pt-BR" sz="1200">
              <a:solidFill>
                <a:srgbClr val="1F1F1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8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644444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7250272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86407800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494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82256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14800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207962"/>
            <a:ext cx="86400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 baseline="0"/>
            </a:lvl1pPr>
          </a:lstStyle>
          <a:p>
            <a:pPr lvl="0"/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9050" y="6505575"/>
            <a:ext cx="468313" cy="234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4C9FE576-C0BB-4231-A649-51D6C92C8267}" type="slidenum">
              <a:rPr lang="en-US" altLang="pt-BR" sz="1800" smtClean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/>
              </a:rPr>
              <a:pPr defTabSz="449263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‹nº›</a:t>
            </a:fld>
            <a:endParaRPr lang="en-US" altLang="pt-BR" sz="180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77090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207962"/>
            <a:ext cx="86400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 baseline="0"/>
            </a:lvl1pPr>
          </a:lstStyle>
          <a:p>
            <a:pPr lvl="0"/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249238" y="1377312"/>
            <a:ext cx="8640000" cy="4860000"/>
          </a:xfrm>
          <a:prstGeom prst="rect">
            <a:avLst/>
          </a:prstGeom>
        </p:spPr>
        <p:txBody>
          <a:bodyPr lIns="0"/>
          <a:lstStyle>
            <a:lvl1pPr marL="360000" indent="-360000" algn="l">
              <a:spcBef>
                <a:spcPts val="1200"/>
              </a:spcBef>
              <a:defRPr sz="2000"/>
            </a:lvl1pPr>
            <a:lvl2pPr marL="612000" indent="-252000" algn="l">
              <a:spcBef>
                <a:spcPts val="1200"/>
              </a:spcBef>
              <a:defRPr sz="2000"/>
            </a:lvl2pPr>
            <a:lvl3pPr marL="864000" indent="-252000" algn="l">
              <a:spcBef>
                <a:spcPts val="1200"/>
              </a:spcBef>
              <a:buFont typeface="Arial" pitchFamily="34" charset="0"/>
              <a:buChar char="‒"/>
              <a:defRPr sz="2000"/>
            </a:lvl3pPr>
            <a:lvl4pPr marL="1116000" indent="-252000" algn="l">
              <a:spcBef>
                <a:spcPts val="1200"/>
              </a:spcBef>
              <a:defRPr sz="2000"/>
            </a:lvl4pPr>
            <a:lvl5pPr marL="1368000" indent="-252000" algn="l">
              <a:spcBef>
                <a:spcPts val="1200"/>
              </a:spcBef>
              <a:defRPr sz="2000"/>
            </a:lvl5pPr>
          </a:lstStyle>
          <a:p>
            <a:pPr lvl="0"/>
            <a:r>
              <a:rPr lang="en-US"/>
              <a:t>Clique para editar 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9050" y="6505575"/>
            <a:ext cx="468313" cy="234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F350B1B7-1A43-48DB-8E11-3F920C71E814}" type="slidenum">
              <a:rPr lang="en-US" altLang="pt-BR" sz="1800" smtClean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/>
              </a:rPr>
              <a:pPr defTabSz="449263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‹nº›</a:t>
            </a:fld>
            <a:endParaRPr lang="en-US" altLang="pt-BR" sz="180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065828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207962"/>
            <a:ext cx="86400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 baseline="0"/>
            </a:lvl1pPr>
          </a:lstStyle>
          <a:p>
            <a:pPr lvl="0"/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9050" y="6505575"/>
            <a:ext cx="468313" cy="234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AB2964F2-9185-46E5-B32A-620FC3E00AD3}" type="slidenum">
              <a:rPr lang="en-US" altLang="pt-BR" sz="1800" smtClean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/>
              </a:rPr>
              <a:pPr defTabSz="449263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‹nº›</a:t>
            </a:fld>
            <a:endParaRPr lang="en-US" altLang="pt-BR" sz="180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357322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207962"/>
            <a:ext cx="86400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 baseline="0"/>
            </a:lvl1pPr>
          </a:lstStyle>
          <a:p>
            <a:pPr lvl="0"/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9050" y="6505575"/>
            <a:ext cx="468313" cy="234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7AAB31C4-B0E9-46AC-BDF3-26CB7C2EA28A}" type="slidenum">
              <a:rPr lang="en-US" altLang="pt-BR" sz="1800" smtClean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/>
              </a:rPr>
              <a:pPr defTabSz="449263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‹nº›</a:t>
            </a:fld>
            <a:endParaRPr lang="en-US" altLang="pt-BR" sz="180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394303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207962"/>
            <a:ext cx="86400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 baseline="0"/>
            </a:lvl1pPr>
          </a:lstStyle>
          <a:p>
            <a:pPr lvl="0"/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9050" y="6505575"/>
            <a:ext cx="468313" cy="234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2FE7CEF3-9DCB-47E7-9FAD-193248CEFF7F}" type="slidenum">
              <a:rPr lang="en-US" altLang="pt-BR" sz="1800" smtClean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/>
              </a:rPr>
              <a:pPr defTabSz="449263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‹nº›</a:t>
            </a:fld>
            <a:endParaRPr lang="en-US" altLang="pt-BR" sz="180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19417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8271326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207962"/>
            <a:ext cx="86400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 baseline="0"/>
            </a:lvl1pPr>
          </a:lstStyle>
          <a:p>
            <a:pPr lvl="0"/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249238" y="1377312"/>
            <a:ext cx="8640000" cy="4860000"/>
          </a:xfrm>
          <a:prstGeom prst="rect">
            <a:avLst/>
          </a:prstGeom>
        </p:spPr>
        <p:txBody>
          <a:bodyPr lIns="0"/>
          <a:lstStyle>
            <a:lvl1pPr marL="360000" indent="-360000" algn="l">
              <a:spcBef>
                <a:spcPts val="1200"/>
              </a:spcBef>
              <a:defRPr sz="2000"/>
            </a:lvl1pPr>
            <a:lvl2pPr marL="612000" indent="-252000" algn="l">
              <a:spcBef>
                <a:spcPts val="1200"/>
              </a:spcBef>
              <a:defRPr sz="2000"/>
            </a:lvl2pPr>
            <a:lvl3pPr marL="864000" indent="-252000" algn="l">
              <a:spcBef>
                <a:spcPts val="1200"/>
              </a:spcBef>
              <a:buFont typeface="Arial" pitchFamily="34" charset="0"/>
              <a:buChar char="‒"/>
              <a:defRPr sz="2000"/>
            </a:lvl3pPr>
            <a:lvl4pPr marL="1116000" indent="-252000" algn="l">
              <a:spcBef>
                <a:spcPts val="1200"/>
              </a:spcBef>
              <a:defRPr sz="2000"/>
            </a:lvl4pPr>
            <a:lvl5pPr marL="1368000" indent="-252000" algn="l">
              <a:spcBef>
                <a:spcPts val="1200"/>
              </a:spcBef>
              <a:defRPr sz="2000"/>
            </a:lvl5pPr>
          </a:lstStyle>
          <a:p>
            <a:pPr lvl="0"/>
            <a:r>
              <a:rPr lang="en-US"/>
              <a:t>Clique para editar 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9050" y="6505575"/>
            <a:ext cx="468313" cy="234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017C5EA-AFBA-43DA-A4C1-E9A2057BC77F}" type="slidenum">
              <a:rPr lang="en-US" altLang="pt-BR" sz="1800" smtClean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/>
              </a:rPr>
              <a:pPr defTabSz="449263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‹nº›</a:t>
            </a:fld>
            <a:endParaRPr lang="en-US" altLang="pt-BR" sz="180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420507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207962"/>
            <a:ext cx="86400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 baseline="0"/>
            </a:lvl1pPr>
          </a:lstStyle>
          <a:p>
            <a:pPr lvl="0"/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249238" y="1377312"/>
            <a:ext cx="8640000" cy="4860000"/>
          </a:xfrm>
          <a:prstGeom prst="rect">
            <a:avLst/>
          </a:prstGeom>
        </p:spPr>
        <p:txBody>
          <a:bodyPr lIns="0"/>
          <a:lstStyle>
            <a:lvl1pPr marL="360000" indent="-360000" algn="l">
              <a:spcBef>
                <a:spcPts val="1200"/>
              </a:spcBef>
              <a:defRPr sz="2000"/>
            </a:lvl1pPr>
            <a:lvl2pPr marL="612000" indent="-252000" algn="l">
              <a:spcBef>
                <a:spcPts val="1200"/>
              </a:spcBef>
              <a:defRPr sz="2000"/>
            </a:lvl2pPr>
            <a:lvl3pPr marL="864000" indent="-252000" algn="l">
              <a:spcBef>
                <a:spcPts val="1200"/>
              </a:spcBef>
              <a:buFont typeface="Arial" pitchFamily="34" charset="0"/>
              <a:buChar char="‒"/>
              <a:defRPr sz="2000"/>
            </a:lvl3pPr>
            <a:lvl4pPr marL="1116000" indent="-252000" algn="l">
              <a:spcBef>
                <a:spcPts val="1200"/>
              </a:spcBef>
              <a:defRPr sz="2000"/>
            </a:lvl4pPr>
            <a:lvl5pPr marL="1368000" indent="-252000" algn="l">
              <a:spcBef>
                <a:spcPts val="1200"/>
              </a:spcBef>
              <a:defRPr sz="2000"/>
            </a:lvl5pPr>
          </a:lstStyle>
          <a:p>
            <a:pPr lvl="0"/>
            <a:r>
              <a:rPr lang="en-US"/>
              <a:t>Clique para editar 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9050" y="6505575"/>
            <a:ext cx="468313" cy="234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E9FED57-150A-456D-9008-3B6AA7E9144E}" type="slidenum">
              <a:rPr lang="en-US" altLang="pt-BR" sz="1800" smtClean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/>
              </a:rPr>
              <a:pPr defTabSz="449263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‹nº›</a:t>
            </a:fld>
            <a:endParaRPr lang="en-US" altLang="pt-BR" sz="180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3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207962"/>
            <a:ext cx="86400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 baseline="0"/>
            </a:lvl1pPr>
          </a:lstStyle>
          <a:p>
            <a:pPr lvl="0"/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249238" y="1377312"/>
            <a:ext cx="8640000" cy="4860000"/>
          </a:xfrm>
          <a:prstGeom prst="rect">
            <a:avLst/>
          </a:prstGeom>
        </p:spPr>
        <p:txBody>
          <a:bodyPr lIns="0"/>
          <a:lstStyle>
            <a:lvl1pPr marL="360000" indent="-360000" algn="l">
              <a:spcBef>
                <a:spcPts val="1200"/>
              </a:spcBef>
              <a:defRPr sz="2000"/>
            </a:lvl1pPr>
            <a:lvl2pPr marL="612000" indent="-252000" algn="l">
              <a:spcBef>
                <a:spcPts val="1200"/>
              </a:spcBef>
              <a:defRPr sz="2000"/>
            </a:lvl2pPr>
            <a:lvl3pPr marL="864000" indent="-252000" algn="l">
              <a:spcBef>
                <a:spcPts val="1200"/>
              </a:spcBef>
              <a:buFont typeface="Arial" pitchFamily="34" charset="0"/>
              <a:buChar char="‒"/>
              <a:defRPr sz="2000"/>
            </a:lvl3pPr>
            <a:lvl4pPr marL="1116000" indent="-252000" algn="l">
              <a:spcBef>
                <a:spcPts val="1200"/>
              </a:spcBef>
              <a:defRPr sz="2000"/>
            </a:lvl4pPr>
            <a:lvl5pPr marL="1368000" indent="-252000" algn="l">
              <a:spcBef>
                <a:spcPts val="1200"/>
              </a:spcBef>
              <a:defRPr sz="2000"/>
            </a:lvl5pPr>
          </a:lstStyle>
          <a:p>
            <a:pPr lvl="0"/>
            <a:r>
              <a:rPr lang="en-US"/>
              <a:t>Clique para editar 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9050" y="6505575"/>
            <a:ext cx="468313" cy="234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C2601D15-7413-485B-A930-729D47258653}" type="slidenum">
              <a:rPr lang="en-US" altLang="pt-BR" sz="1800" smtClean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/>
              </a:rPr>
              <a:pPr defTabSz="449263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‹nº›</a:t>
            </a:fld>
            <a:endParaRPr lang="en-US" altLang="pt-BR" sz="180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385223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3047899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461159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9253249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10672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35910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2419700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808395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ECFF"/>
            </a:gs>
            <a:gs pos="3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6388100"/>
            <a:ext cx="9144000" cy="46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313532" y="6619081"/>
            <a:ext cx="228600" cy="15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0" y="6502400"/>
            <a:ext cx="436563" cy="228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885477E-F6B0-49DA-AC49-BAF3D1081157}" type="slidenum">
              <a:rPr lang="en-US" sz="900" cap="all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Placeholder 15"/>
          <p:cNvSpPr txBox="1">
            <a:spLocks/>
          </p:cNvSpPr>
          <p:nvPr/>
        </p:nvSpPr>
        <p:spPr bwMode="auto">
          <a:xfrm>
            <a:off x="461963" y="6442075"/>
            <a:ext cx="40401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chemeClr val="tx2"/>
              </a:buClr>
              <a:buSzPct val="112000"/>
              <a:defRPr/>
            </a:pPr>
            <a:r>
              <a:rPr lang="en-US" sz="900" dirty="0" err="1">
                <a:solidFill>
                  <a:schemeClr val="bg1"/>
                </a:solidFill>
              </a:rPr>
              <a:t>Setembro</a:t>
            </a:r>
            <a:r>
              <a:rPr lang="en-US" sz="900" dirty="0">
                <a:solidFill>
                  <a:schemeClr val="bg1"/>
                </a:solidFill>
              </a:rPr>
              <a:t>/2016</a:t>
            </a:r>
          </a:p>
        </p:txBody>
      </p:sp>
      <p:pic>
        <p:nvPicPr>
          <p:cNvPr id="1030" name="Picture 2" descr="\\Stlcrvlib1\pptshare\Billable\2011\Bunge\Bunge 2011 toolkit\Bung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499225"/>
            <a:ext cx="9937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ts val="400"/>
        </a:spcBef>
        <a:spcAft>
          <a:spcPts val="400"/>
        </a:spcAft>
        <a:buClr>
          <a:schemeClr val="tx2"/>
        </a:buClr>
        <a:buSzPct val="120000"/>
        <a:buBlip>
          <a:blip r:embed="rId15"/>
        </a:buBlip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517525" indent="-176213" algn="l" rtl="0" eaLnBrk="0" fontAlgn="base" hangingPunct="0">
        <a:spcBef>
          <a:spcPts val="400"/>
        </a:spcBef>
        <a:spcAft>
          <a:spcPts val="400"/>
        </a:spcAft>
        <a:buClr>
          <a:schemeClr val="accent1"/>
        </a:buClr>
        <a:buFont typeface="Arial" charset="0"/>
        <a:buChar char="•"/>
        <a:defRPr sz="2000">
          <a:solidFill>
            <a:schemeClr val="tx2"/>
          </a:solidFill>
          <a:latin typeface="+mn-lt"/>
          <a:cs typeface="+mn-cs"/>
        </a:defRPr>
      </a:lvl2pPr>
      <a:lvl3pPr marL="738188" indent="-220663" algn="l" rtl="0" eaLnBrk="0" fontAlgn="base" hangingPunct="0">
        <a:spcBef>
          <a:spcPts val="400"/>
        </a:spcBef>
        <a:spcAft>
          <a:spcPts val="400"/>
        </a:spcAft>
        <a:buClr>
          <a:schemeClr val="accent1"/>
        </a:buClr>
        <a:buFont typeface="Arial" charset="0"/>
        <a:buChar char="−"/>
        <a:defRPr sz="2400">
          <a:solidFill>
            <a:schemeClr val="tx2"/>
          </a:solidFill>
          <a:latin typeface="+mn-lt"/>
          <a:cs typeface="+mn-cs"/>
        </a:defRPr>
      </a:lvl3pPr>
      <a:lvl4pPr marL="914400" indent="-176213" algn="l" rtl="0" eaLnBrk="0" fontAlgn="base" hangingPunct="0">
        <a:spcBef>
          <a:spcPts val="400"/>
        </a:spcBef>
        <a:spcAft>
          <a:spcPts val="400"/>
        </a:spcAft>
        <a:buClr>
          <a:schemeClr val="accent1"/>
        </a:buClr>
        <a:buFont typeface="Arial" charset="0"/>
        <a:buChar char="•"/>
        <a:defRPr sz="1600">
          <a:solidFill>
            <a:schemeClr val="tx2"/>
          </a:solidFill>
          <a:latin typeface="+mn-lt"/>
          <a:cs typeface="+mn-cs"/>
        </a:defRPr>
      </a:lvl4pPr>
      <a:lvl5pPr marL="1090613" indent="-176213" algn="l" rtl="0" eaLnBrk="0" fontAlgn="base" hangingPunct="0">
        <a:spcBef>
          <a:spcPts val="400"/>
        </a:spcBef>
        <a:spcAft>
          <a:spcPts val="400"/>
        </a:spcAft>
        <a:buClr>
          <a:schemeClr val="accent1"/>
        </a:buClr>
        <a:buFont typeface="Arial" charset="0"/>
        <a:buChar char="»"/>
        <a:defRPr sz="1600">
          <a:solidFill>
            <a:schemeClr val="tx2"/>
          </a:solidFill>
          <a:latin typeface="+mn-lt"/>
          <a:cs typeface="+mn-cs"/>
        </a:defRPr>
      </a:lvl5pPr>
      <a:lvl6pPr marL="1547813" indent="-176213" algn="l" rtl="0" eaLnBrk="0" fontAlgn="base" hangingPunct="0">
        <a:spcBef>
          <a:spcPts val="400"/>
        </a:spcBef>
        <a:spcAft>
          <a:spcPts val="400"/>
        </a:spcAft>
        <a:buClr>
          <a:schemeClr val="accent1"/>
        </a:buClr>
        <a:buFont typeface="Arial" charset="0"/>
        <a:buChar char="»"/>
        <a:defRPr sz="1600">
          <a:solidFill>
            <a:schemeClr val="tx2"/>
          </a:solidFill>
          <a:latin typeface="+mn-lt"/>
          <a:cs typeface="+mn-cs"/>
        </a:defRPr>
      </a:lvl6pPr>
      <a:lvl7pPr marL="2005013" indent="-176213" algn="l" rtl="0" eaLnBrk="0" fontAlgn="base" hangingPunct="0">
        <a:spcBef>
          <a:spcPts val="400"/>
        </a:spcBef>
        <a:spcAft>
          <a:spcPts val="400"/>
        </a:spcAft>
        <a:buClr>
          <a:schemeClr val="accent1"/>
        </a:buClr>
        <a:buFont typeface="Arial" charset="0"/>
        <a:buChar char="»"/>
        <a:defRPr sz="1600">
          <a:solidFill>
            <a:schemeClr val="tx2"/>
          </a:solidFill>
          <a:latin typeface="+mn-lt"/>
          <a:cs typeface="+mn-cs"/>
        </a:defRPr>
      </a:lvl7pPr>
      <a:lvl8pPr marL="2462213" indent="-176213" algn="l" rtl="0" eaLnBrk="0" fontAlgn="base" hangingPunct="0">
        <a:spcBef>
          <a:spcPts val="400"/>
        </a:spcBef>
        <a:spcAft>
          <a:spcPts val="400"/>
        </a:spcAft>
        <a:buClr>
          <a:schemeClr val="accent1"/>
        </a:buClr>
        <a:buFont typeface="Arial" charset="0"/>
        <a:buChar char="»"/>
        <a:defRPr sz="1600">
          <a:solidFill>
            <a:schemeClr val="tx2"/>
          </a:solidFill>
          <a:latin typeface="+mn-lt"/>
          <a:cs typeface="+mn-cs"/>
        </a:defRPr>
      </a:lvl8pPr>
      <a:lvl9pPr marL="2919413" indent="-176213" algn="l" rtl="0" eaLnBrk="0" fontAlgn="base" hangingPunct="0">
        <a:spcBef>
          <a:spcPts val="400"/>
        </a:spcBef>
        <a:spcAft>
          <a:spcPts val="400"/>
        </a:spcAft>
        <a:buClr>
          <a:schemeClr val="accent1"/>
        </a:buClr>
        <a:buFont typeface="Arial" charset="0"/>
        <a:buChar char="»"/>
        <a:defRPr sz="16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46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559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5596"/>
          </a:solidFill>
          <a:latin typeface="Arial" pitchFamily="34" charset="0"/>
          <a:cs typeface="Arial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5596"/>
          </a:solidFill>
          <a:latin typeface="Arial" pitchFamily="34" charset="0"/>
          <a:cs typeface="Arial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5596"/>
          </a:solidFill>
          <a:latin typeface="Arial" pitchFamily="34" charset="0"/>
          <a:cs typeface="Arial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5596"/>
          </a:solidFill>
          <a:latin typeface="Arial" pitchFamily="34" charset="0"/>
          <a:cs typeface="Arial" pitchFamily="34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5596"/>
          </a:solidFill>
          <a:latin typeface="Arial" pitchFamily="34" charset="0"/>
          <a:cs typeface="Arial" pitchFamily="34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5596"/>
          </a:solidFill>
          <a:latin typeface="Arial" pitchFamily="34" charset="0"/>
          <a:cs typeface="Arial" pitchFamily="34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5596"/>
          </a:solidFill>
          <a:latin typeface="Arial" pitchFamily="34" charset="0"/>
          <a:cs typeface="Arial" pitchFamily="34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5596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ts val="40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200">
          <a:solidFill>
            <a:srgbClr val="3F3F3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40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3F3F3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ts val="40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3F3F3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ts val="40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600">
          <a:solidFill>
            <a:srgbClr val="3F3F3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ts val="40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1600">
          <a:solidFill>
            <a:srgbClr val="3F3F3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ts val="40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3F3F3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ts val="40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3F3F3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ts val="40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3F3F3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ts val="40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3F3F3F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8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52499" b="20557"/>
          <a:stretch>
            <a:fillRect/>
          </a:stretch>
        </p:blipFill>
        <p:spPr bwMode="auto">
          <a:xfrm>
            <a:off x="3348038" y="3276600"/>
            <a:ext cx="579596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23"/>
          <p:cNvSpPr>
            <a:spLocks noChangeArrowheads="1"/>
          </p:cNvSpPr>
          <p:nvPr/>
        </p:nvSpPr>
        <p:spPr bwMode="auto">
          <a:xfrm>
            <a:off x="3352645" y="2691660"/>
            <a:ext cx="582295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Logística do Agronegócio</a:t>
            </a:r>
            <a:endParaRPr lang="pt-BR" sz="14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tângulo 23"/>
          <p:cNvSpPr>
            <a:spLocks noChangeArrowheads="1"/>
          </p:cNvSpPr>
          <p:nvPr/>
        </p:nvSpPr>
        <p:spPr bwMode="auto">
          <a:xfrm>
            <a:off x="3563938" y="3600450"/>
            <a:ext cx="31207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pt-BR" b="1" dirty="0">
                <a:solidFill>
                  <a:srgbClr val="FFFFFF"/>
                </a:solidFill>
                <a:latin typeface="Trebuchet MS" pitchFamily="34" charset="0"/>
              </a:rPr>
              <a:t>Martus Tavares</a:t>
            </a:r>
            <a:endParaRPr lang="pt-BR" sz="3200" b="1" dirty="0">
              <a:solidFill>
                <a:srgbClr val="FFFFFF"/>
              </a:solidFill>
              <a:latin typeface="Trebuchet MS" pitchFamily="34" charset="0"/>
              <a:ea typeface="+mn-ea"/>
            </a:endParaRP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pt-BR" sz="2400" dirty="0">
                <a:solidFill>
                  <a:srgbClr val="FFFFFF"/>
                </a:solidFill>
                <a:latin typeface="Arial Narrow" pitchFamily="34" charset="0"/>
                <a:ea typeface="+mn-ea"/>
              </a:rPr>
              <a:t>VP Assuntos Corporativos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pt-BR" sz="2400" dirty="0">
                <a:solidFill>
                  <a:srgbClr val="FFFFFF"/>
                </a:solidFill>
                <a:latin typeface="Arial Narrow" pitchFamily="34" charset="0"/>
                <a:ea typeface="+mn-ea"/>
              </a:rPr>
              <a:t>Bunge Brasil</a:t>
            </a:r>
          </a:p>
        </p:txBody>
      </p:sp>
    </p:spTree>
    <p:extLst>
      <p:ext uri="{BB962C8B-B14F-4D97-AF65-F5344CB8AC3E}">
        <p14:creationId xmlns:p14="http://schemas.microsoft.com/office/powerpoint/2010/main" val="957024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1"/>
          <p:cNvSpPr txBox="1">
            <a:spLocks noChangeArrowheads="1"/>
          </p:cNvSpPr>
          <p:nvPr/>
        </p:nvSpPr>
        <p:spPr bwMode="auto">
          <a:xfrm>
            <a:off x="250825" y="236045"/>
            <a:ext cx="806608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pt-BR" altLang="pt-BR" b="1" dirty="0">
                <a:solidFill>
                  <a:srgbClr val="004980"/>
                </a:solidFill>
                <a:latin typeface="Trebuchet MS" panose="020B0603020202020204" pitchFamily="34" charset="0"/>
              </a:rPr>
              <a:t>PARA</a:t>
            </a:r>
            <a:r>
              <a:rPr lang="pt-BR" altLang="pt-BR" sz="3200" b="1" dirty="0">
                <a:solidFill>
                  <a:srgbClr val="004980"/>
                </a:solidFill>
                <a:latin typeface="Trebuchet MS" panose="020B0603020202020204" pitchFamily="34" charset="0"/>
              </a:rPr>
              <a:t> CONTINUARMOS NESSA ROTA...</a:t>
            </a:r>
            <a:endParaRPr lang="pt-BR" altLang="pt-BR" sz="3700" dirty="0">
              <a:solidFill>
                <a:srgbClr val="507DBA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784849" y="2607993"/>
            <a:ext cx="7894455" cy="487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eaLnBrk="1" hangingPunct="1">
              <a:lnSpc>
                <a:spcPct val="8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48463B"/>
                </a:solidFill>
                <a:latin typeface="Calibri" panose="020F0502020204030204" pitchFamily="34" charset="0"/>
                <a:cs typeface="Arial"/>
              </a:rPr>
              <a:t>Planejar e orientar os investimentos públicos e privados em </a:t>
            </a:r>
            <a:r>
              <a:rPr lang="pt-BR" sz="2000" dirty="0" err="1">
                <a:solidFill>
                  <a:srgbClr val="48463B"/>
                </a:solidFill>
                <a:latin typeface="Calibri" panose="020F0502020204030204" pitchFamily="34" charset="0"/>
                <a:cs typeface="Arial"/>
              </a:rPr>
              <a:t>infra-estrutura</a:t>
            </a:r>
            <a:r>
              <a:rPr lang="pt-BR" sz="2000" dirty="0">
                <a:solidFill>
                  <a:srgbClr val="48463B"/>
                </a:solidFill>
                <a:latin typeface="Calibri" panose="020F0502020204030204" pitchFamily="34" charset="0"/>
                <a:cs typeface="Arial"/>
              </a:rPr>
              <a:t> e logística</a:t>
            </a:r>
          </a:p>
          <a:p>
            <a:pPr defTabSz="449263" eaLnBrk="1" hangingPunct="1">
              <a:lnSpc>
                <a:spcPct val="8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48463B"/>
              </a:solidFill>
              <a:latin typeface="Calibri" panose="020F0502020204030204" pitchFamily="34" charset="0"/>
              <a:cs typeface="Arial"/>
            </a:endParaRPr>
          </a:p>
          <a:p>
            <a:pPr defTabSz="449263" eaLnBrk="1" hangingPunct="1">
              <a:lnSpc>
                <a:spcPct val="8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48463B"/>
                </a:solidFill>
                <a:latin typeface="Calibri" panose="020F0502020204030204" pitchFamily="34" charset="0"/>
                <a:cs typeface="Arial"/>
              </a:rPr>
              <a:t>Otimizar e integrar as malhas de todos os modais, inclusive armazenagem</a:t>
            </a:r>
          </a:p>
          <a:p>
            <a:pPr defTabSz="449263" eaLnBrk="1" hangingPunct="1">
              <a:lnSpc>
                <a:spcPct val="8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48463B"/>
              </a:solidFill>
              <a:latin typeface="Calibri" panose="020F0502020204030204" pitchFamily="34" charset="0"/>
              <a:cs typeface="Arial"/>
            </a:endParaRPr>
          </a:p>
          <a:p>
            <a:pPr defTabSz="449263" eaLnBrk="1" hangingPunct="1">
              <a:lnSpc>
                <a:spcPct val="8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48463B"/>
                </a:solidFill>
                <a:latin typeface="Calibri" panose="020F0502020204030204" pitchFamily="34" charset="0"/>
                <a:cs typeface="Arial"/>
              </a:rPr>
              <a:t>Eliminar </a:t>
            </a:r>
            <a:r>
              <a:rPr lang="pt-BR" sz="2000" dirty="0" err="1">
                <a:solidFill>
                  <a:srgbClr val="48463B"/>
                </a:solidFill>
                <a:latin typeface="Calibri" panose="020F0502020204030204" pitchFamily="34" charset="0"/>
                <a:cs typeface="Arial"/>
              </a:rPr>
              <a:t>missing</a:t>
            </a:r>
            <a:r>
              <a:rPr lang="pt-BR" sz="2000" dirty="0">
                <a:solidFill>
                  <a:srgbClr val="48463B"/>
                </a:solidFill>
                <a:latin typeface="Calibri" panose="020F0502020204030204" pitchFamily="34" charset="0"/>
                <a:cs typeface="Arial"/>
              </a:rPr>
              <a:t> links </a:t>
            </a:r>
          </a:p>
          <a:p>
            <a:pPr defTabSz="449263" eaLnBrk="1" hangingPunct="1">
              <a:lnSpc>
                <a:spcPct val="8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48463B"/>
              </a:solidFill>
              <a:latin typeface="Calibri" panose="020F0502020204030204" pitchFamily="34" charset="0"/>
              <a:cs typeface="Arial"/>
            </a:endParaRPr>
          </a:p>
          <a:p>
            <a:pPr defTabSz="449263" eaLnBrk="1" hangingPunct="1">
              <a:lnSpc>
                <a:spcPct val="8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48463B"/>
                </a:solidFill>
                <a:latin typeface="Calibri" panose="020F0502020204030204" pitchFamily="34" charset="0"/>
                <a:cs typeface="Arial"/>
              </a:rPr>
              <a:t>Definir regras claras para garantir segurança jurídica</a:t>
            </a:r>
          </a:p>
          <a:p>
            <a:pPr defTabSz="449263" eaLnBrk="1" hangingPunct="1">
              <a:lnSpc>
                <a:spcPct val="8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48463B"/>
              </a:solidFill>
              <a:latin typeface="Calibri" panose="020F0502020204030204" pitchFamily="34" charset="0"/>
              <a:cs typeface="Arial"/>
            </a:endParaRPr>
          </a:p>
          <a:p>
            <a:pPr defTabSz="449263" eaLnBrk="1" hangingPunct="1">
              <a:lnSpc>
                <a:spcPct val="8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48463B"/>
                </a:solidFill>
                <a:latin typeface="Calibri" panose="020F0502020204030204" pitchFamily="34" charset="0"/>
                <a:cs typeface="Arial"/>
              </a:rPr>
              <a:t>Financiar expansão necessária de armazenagem</a:t>
            </a:r>
          </a:p>
          <a:p>
            <a:pPr defTabSz="449263" eaLnBrk="1" hangingPunct="1">
              <a:lnSpc>
                <a:spcPct val="8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48463B"/>
              </a:solidFill>
              <a:latin typeface="Calibri" panose="020F0502020204030204" pitchFamily="34" charset="0"/>
              <a:cs typeface="Arial"/>
            </a:endParaRPr>
          </a:p>
          <a:p>
            <a:pPr defTabSz="449263" eaLnBrk="1" hangingPunct="1">
              <a:lnSpc>
                <a:spcPct val="8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48463B"/>
              </a:solidFill>
              <a:latin typeface="Calibri" panose="020F0502020204030204" pitchFamily="34" charset="0"/>
              <a:cs typeface="Arial"/>
            </a:endParaRPr>
          </a:p>
          <a:p>
            <a:pPr defTabSz="449263" eaLnBrk="1" hangingPunct="1">
              <a:lnSpc>
                <a:spcPct val="8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48463B"/>
              </a:solidFill>
              <a:latin typeface="Calibri" panose="020F0502020204030204" pitchFamily="34" charset="0"/>
              <a:cs typeface="Arial"/>
            </a:endParaRPr>
          </a:p>
          <a:p>
            <a:pPr defTabSz="449263" eaLnBrk="1" hangingPunct="1">
              <a:lnSpc>
                <a:spcPct val="8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pt-BR" altLang="pt-BR" sz="1500" b="1" dirty="0">
              <a:solidFill>
                <a:srgbClr val="004980"/>
              </a:solidFill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51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23"/>
          <p:cNvSpPr>
            <a:spLocks noChangeArrowheads="1"/>
          </p:cNvSpPr>
          <p:nvPr/>
        </p:nvSpPr>
        <p:spPr bwMode="auto">
          <a:xfrm>
            <a:off x="3457575" y="2678295"/>
            <a:ext cx="582295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pt-BR" altLang="pt-BR" sz="4800" dirty="0">
                <a:solidFill>
                  <a:srgbClr val="004E80"/>
                </a:solidFill>
                <a:latin typeface="Trebuchet MS" panose="020B0603020202020204" pitchFamily="3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29657750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 txBox="1">
            <a:spLocks/>
          </p:cNvSpPr>
          <p:nvPr/>
        </p:nvSpPr>
        <p:spPr>
          <a:xfrm>
            <a:off x="0" y="6050937"/>
            <a:ext cx="2080913" cy="289902"/>
          </a:xfrm>
          <a:prstGeom prst="rect">
            <a:avLst/>
          </a:prstGeom>
        </p:spPr>
        <p:txBody>
          <a:bodyPr>
            <a:noAutofit/>
          </a:bodyPr>
          <a:lstStyle>
            <a:lvl1pPr marL="341313" indent="-3413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20000"/>
              <a:buBlip>
                <a:blip r:embed="rId3"/>
              </a:buBlip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7525" indent="-1762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+mn-lt"/>
                <a:cs typeface="+mn-cs"/>
              </a:defRPr>
            </a:lvl2pPr>
            <a:lvl3pPr marL="738188" indent="-22066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−"/>
              <a:defRPr sz="2400">
                <a:solidFill>
                  <a:schemeClr val="tx2"/>
                </a:solidFill>
                <a:latin typeface="+mn-lt"/>
                <a:cs typeface="+mn-cs"/>
              </a:defRPr>
            </a:lvl3pPr>
            <a:lvl4pPr marL="914400" indent="-1762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  <a:cs typeface="+mn-cs"/>
              </a:defRPr>
            </a:lvl4pPr>
            <a:lvl5pPr marL="1090613" indent="-1762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+mn-lt"/>
                <a:cs typeface="+mn-cs"/>
              </a:defRPr>
            </a:lvl5pPr>
            <a:lvl6pPr marL="1547813" indent="-1762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+mn-lt"/>
                <a:cs typeface="+mn-cs"/>
              </a:defRPr>
            </a:lvl6pPr>
            <a:lvl7pPr marL="2005013" indent="-1762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+mn-lt"/>
                <a:cs typeface="+mn-cs"/>
              </a:defRPr>
            </a:lvl7pPr>
            <a:lvl8pPr marL="2462213" indent="-1762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+mn-lt"/>
                <a:cs typeface="+mn-cs"/>
              </a:defRPr>
            </a:lvl8pPr>
            <a:lvl9pPr marL="2919413" indent="-1762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kern="0" dirty="0">
                <a:solidFill>
                  <a:srgbClr val="002060"/>
                </a:solidFill>
              </a:rPr>
              <a:t>Fonte: CONAB, 2016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691" y="96982"/>
            <a:ext cx="8744189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498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BRASIL se </a:t>
            </a:r>
            <a:r>
              <a:rPr lang="en-US" sz="2800" dirty="0" err="1">
                <a:solidFill>
                  <a:srgbClr val="00498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consolida</a:t>
            </a:r>
            <a:r>
              <a:rPr lang="en-US" sz="2800" dirty="0">
                <a:solidFill>
                  <a:srgbClr val="00498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 </a:t>
            </a:r>
            <a:r>
              <a:rPr lang="en-US" sz="2800" dirty="0" err="1">
                <a:solidFill>
                  <a:srgbClr val="00498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como</a:t>
            </a:r>
            <a:r>
              <a:rPr lang="en-US" sz="2800" dirty="0">
                <a:solidFill>
                  <a:srgbClr val="00498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 um dos </a:t>
            </a:r>
            <a:r>
              <a:rPr lang="en-US" sz="2800" dirty="0" err="1">
                <a:solidFill>
                  <a:srgbClr val="00498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maiores</a:t>
            </a:r>
            <a:r>
              <a:rPr lang="en-US" sz="2800" dirty="0">
                <a:solidFill>
                  <a:srgbClr val="00498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 </a:t>
            </a:r>
            <a:r>
              <a:rPr lang="en-US" sz="2800" dirty="0" err="1">
                <a:solidFill>
                  <a:srgbClr val="00498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produtores</a:t>
            </a:r>
            <a:br>
              <a:rPr lang="en-US" sz="2800" dirty="0">
                <a:solidFill>
                  <a:srgbClr val="00498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</a:br>
            <a:r>
              <a:rPr lang="en-US" sz="2800" dirty="0">
                <a:solidFill>
                  <a:srgbClr val="00498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de </a:t>
            </a:r>
            <a:r>
              <a:rPr lang="en-US" sz="2800" dirty="0" err="1">
                <a:solidFill>
                  <a:srgbClr val="00498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soja</a:t>
            </a:r>
            <a:r>
              <a:rPr lang="en-US" sz="2800" dirty="0">
                <a:solidFill>
                  <a:srgbClr val="00498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 e </a:t>
            </a:r>
            <a:r>
              <a:rPr lang="en-US" sz="2800" dirty="0" err="1">
                <a:solidFill>
                  <a:srgbClr val="00498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milho</a:t>
            </a:r>
            <a:r>
              <a:rPr lang="en-US" sz="2800" dirty="0">
                <a:solidFill>
                  <a:srgbClr val="00498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 (1ª e 2ª </a:t>
            </a:r>
            <a:r>
              <a:rPr lang="en-US" sz="2800" dirty="0" err="1">
                <a:solidFill>
                  <a:srgbClr val="00498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safras</a:t>
            </a:r>
            <a:r>
              <a:rPr lang="en-US" sz="2800" dirty="0">
                <a:solidFill>
                  <a:srgbClr val="00498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)</a:t>
            </a:r>
          </a:p>
          <a:p>
            <a:endParaRPr lang="pt-BR" altLang="pt-BR" sz="1050" dirty="0">
              <a:solidFill>
                <a:srgbClr val="004E80"/>
              </a:solidFill>
              <a:latin typeface="Trebuchet MS" panose="020B0603020202020204" pitchFamily="34" charset="0"/>
              <a:ea typeface="Microsoft YaHei" panose="020B0503020204020204" pitchFamily="34" charset="-122"/>
            </a:endParaRPr>
          </a:p>
          <a:p>
            <a:r>
              <a:rPr lang="pt-BR" altLang="pt-BR" sz="1800" dirty="0">
                <a:solidFill>
                  <a:srgbClr val="004E8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EM MILHÕES DE TONELADAS</a:t>
            </a:r>
          </a:p>
          <a:p>
            <a:endParaRPr lang="pt-BR" sz="2800" dirty="0">
              <a:solidFill>
                <a:srgbClr val="004980"/>
              </a:solidFill>
              <a:latin typeface="Trebuchet MS" panose="020B0603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0456" y="1702392"/>
            <a:ext cx="7107824" cy="45883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80913" y="3830699"/>
            <a:ext cx="527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43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663736" y="3465753"/>
            <a:ext cx="527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pt-BR" b="0" dirty="0"/>
              <a:t>64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150262" y="2597664"/>
            <a:ext cx="680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pt-BR" b="0" dirty="0"/>
              <a:t>125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771698" y="1789535"/>
            <a:ext cx="680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pt-BR" b="0" dirty="0"/>
              <a:t>181</a:t>
            </a:r>
          </a:p>
        </p:txBody>
      </p:sp>
    </p:spTree>
    <p:extLst>
      <p:ext uri="{BB962C8B-B14F-4D97-AF65-F5344CB8AC3E}">
        <p14:creationId xmlns:p14="http://schemas.microsoft.com/office/powerpoint/2010/main" val="34723043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ttascereais.com/wp-content/uploads/2016/02/soja-grao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D9D9D9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Retângulo 1"/>
            <p:cNvSpPr/>
            <p:nvPr/>
          </p:nvSpPr>
          <p:spPr>
            <a:xfrm>
              <a:off x="154115" y="992195"/>
              <a:ext cx="423777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Projeções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do MAPA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estimam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que a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produção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brasileira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de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grãos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pode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chegar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a  224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milhões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de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toneladas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2026</a:t>
              </a:r>
              <a:endPara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4" name="Text Placeholder 8"/>
            <p:cNvSpPr txBox="1">
              <a:spLocks/>
            </p:cNvSpPr>
            <p:nvPr/>
          </p:nvSpPr>
          <p:spPr>
            <a:xfrm>
              <a:off x="509198" y="6249558"/>
              <a:ext cx="8634802" cy="2794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1313" indent="-341313" algn="l" rtl="0" eaLnBrk="0" fontAlgn="base" hangingPunct="0"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120000"/>
                <a:buBlip>
                  <a:blip r:embed="rId4"/>
                </a:buBlip>
                <a:defRPr sz="2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17525" indent="-176213" algn="l" rtl="0" eaLnBrk="0" fontAlgn="base" hangingPunct="0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Font typeface="Arial" charset="0"/>
                <a:buChar char="•"/>
                <a:defRPr sz="2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738188" indent="-220663" algn="l" rtl="0" eaLnBrk="0" fontAlgn="base" hangingPunct="0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Font typeface="Arial" charset="0"/>
                <a:buChar char="−"/>
                <a:defRPr sz="24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914400" indent="-176213" algn="l" rtl="0" eaLnBrk="0" fontAlgn="base" hangingPunct="0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1090613" indent="-176213" algn="l" rtl="0" eaLnBrk="0" fontAlgn="base" hangingPunct="0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Font typeface="Arial" charset="0"/>
                <a:buChar char="»"/>
                <a:defRPr sz="16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1547813" indent="-176213" algn="l" rtl="0" eaLnBrk="0" fontAlgn="base" hangingPunct="0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Font typeface="Arial" charset="0"/>
                <a:buChar char="»"/>
                <a:defRPr sz="1600">
                  <a:solidFill>
                    <a:schemeClr val="tx2"/>
                  </a:solidFill>
                  <a:latin typeface="+mn-lt"/>
                  <a:cs typeface="+mn-cs"/>
                </a:defRPr>
              </a:lvl6pPr>
              <a:lvl7pPr marL="2005013" indent="-176213" algn="l" rtl="0" eaLnBrk="0" fontAlgn="base" hangingPunct="0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Font typeface="Arial" charset="0"/>
                <a:buChar char="»"/>
                <a:defRPr sz="1600">
                  <a:solidFill>
                    <a:schemeClr val="tx2"/>
                  </a:solidFill>
                  <a:latin typeface="+mn-lt"/>
                  <a:cs typeface="+mn-cs"/>
                </a:defRPr>
              </a:lvl7pPr>
              <a:lvl8pPr marL="2462213" indent="-176213" algn="l" rtl="0" eaLnBrk="0" fontAlgn="base" hangingPunct="0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Font typeface="Arial" charset="0"/>
                <a:buChar char="»"/>
                <a:defRPr sz="1600">
                  <a:solidFill>
                    <a:schemeClr val="tx2"/>
                  </a:solidFill>
                  <a:latin typeface="+mn-lt"/>
                  <a:cs typeface="+mn-cs"/>
                </a:defRPr>
              </a:lvl8pPr>
              <a:lvl9pPr marL="2919413" indent="-176213" algn="l" rtl="0" eaLnBrk="0" fontAlgn="base" hangingPunct="0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Font typeface="Arial" charset="0"/>
                <a:buChar char="»"/>
                <a:defRPr sz="1600">
                  <a:solidFill>
                    <a:schemeClr val="tx2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3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Fonte: </a:t>
              </a:r>
              <a:r>
                <a:rPr lang="en-US" sz="1300" kern="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Projeções</a:t>
              </a:r>
              <a:r>
                <a:rPr lang="en-US" sz="13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do </a:t>
              </a:r>
              <a:r>
                <a:rPr lang="en-US" sz="1300" kern="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Agronegócio</a:t>
              </a:r>
              <a:r>
                <a:rPr lang="en-US" sz="13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2015/16 a 2025/26, MAPA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22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5ECFF"/>
            </a:gs>
            <a:gs pos="3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23"/>
          <p:cNvSpPr>
            <a:spLocks noChangeArrowheads="1"/>
          </p:cNvSpPr>
          <p:nvPr/>
        </p:nvSpPr>
        <p:spPr bwMode="auto">
          <a:xfrm>
            <a:off x="134938" y="174625"/>
            <a:ext cx="8183562" cy="8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Tx/>
              <a:buSzTx/>
              <a:buFontTx/>
              <a:buNone/>
            </a:pPr>
            <a:r>
              <a:rPr lang="pt-BR" altLang="pt-BR" sz="2800" dirty="0">
                <a:solidFill>
                  <a:srgbClr val="004E80"/>
                </a:solidFill>
                <a:latin typeface="Trebuchet MS" panose="020B0603020202020204" pitchFamily="34" charset="0"/>
              </a:rPr>
              <a:t>CAPACIDADE ESTÁTICA DE ARMAZENAGEM</a:t>
            </a: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Tx/>
              <a:buSzTx/>
              <a:buFontTx/>
              <a:buNone/>
            </a:pPr>
            <a:r>
              <a:rPr lang="pt-BR" altLang="pt-BR" sz="1800" dirty="0">
                <a:solidFill>
                  <a:srgbClr val="004E80"/>
                </a:solidFill>
                <a:latin typeface="Trebuchet MS" panose="020B0603020202020204" pitchFamily="34" charset="0"/>
              </a:rPr>
              <a:t>EM MILHÕES DE TONELADAS</a:t>
            </a:r>
          </a:p>
        </p:txBody>
      </p:sp>
      <p:sp>
        <p:nvSpPr>
          <p:cNvPr id="11" name="Espaço Reservado para Texto 3"/>
          <p:cNvSpPr txBox="1">
            <a:spLocks/>
          </p:cNvSpPr>
          <p:nvPr/>
        </p:nvSpPr>
        <p:spPr>
          <a:xfrm>
            <a:off x="134938" y="6080918"/>
            <a:ext cx="8634802" cy="279400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20000"/>
              <a:buBlip>
                <a:blip r:embed="rId3"/>
              </a:buBlip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7525" indent="-1762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+mn-lt"/>
                <a:cs typeface="+mn-cs"/>
              </a:defRPr>
            </a:lvl2pPr>
            <a:lvl3pPr marL="738188" indent="-22066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−"/>
              <a:defRPr sz="2400">
                <a:solidFill>
                  <a:schemeClr val="tx2"/>
                </a:solidFill>
                <a:latin typeface="+mn-lt"/>
                <a:cs typeface="+mn-cs"/>
              </a:defRPr>
            </a:lvl3pPr>
            <a:lvl4pPr marL="914400" indent="-1762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  <a:cs typeface="+mn-cs"/>
              </a:defRPr>
            </a:lvl4pPr>
            <a:lvl5pPr marL="1090613" indent="-1762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+mn-lt"/>
                <a:cs typeface="+mn-cs"/>
              </a:defRPr>
            </a:lvl5pPr>
            <a:lvl6pPr marL="1547813" indent="-1762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+mn-lt"/>
                <a:cs typeface="+mn-cs"/>
              </a:defRPr>
            </a:lvl6pPr>
            <a:lvl7pPr marL="2005013" indent="-1762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+mn-lt"/>
                <a:cs typeface="+mn-cs"/>
              </a:defRPr>
            </a:lvl7pPr>
            <a:lvl8pPr marL="2462213" indent="-1762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+mn-lt"/>
                <a:cs typeface="+mn-cs"/>
              </a:defRPr>
            </a:lvl8pPr>
            <a:lvl9pPr marL="2919413" indent="-1762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kern="0" dirty="0">
                <a:solidFill>
                  <a:srgbClr val="002060"/>
                </a:solidFill>
              </a:rPr>
              <a:t>Fonte: CONAB/DIRAB/SUARM/GECAD, </a:t>
            </a:r>
            <a:r>
              <a:rPr lang="en-US" sz="1300" kern="0" dirty="0" err="1">
                <a:solidFill>
                  <a:srgbClr val="002060"/>
                </a:solidFill>
              </a:rPr>
              <a:t>Armazéns</a:t>
            </a:r>
            <a:r>
              <a:rPr lang="en-US" sz="1300" kern="0" dirty="0">
                <a:solidFill>
                  <a:srgbClr val="002060"/>
                </a:solidFill>
              </a:rPr>
              <a:t> </a:t>
            </a:r>
            <a:r>
              <a:rPr lang="en-US" sz="1300" kern="0" dirty="0" err="1">
                <a:solidFill>
                  <a:srgbClr val="002060"/>
                </a:solidFill>
              </a:rPr>
              <a:t>Cadastrados</a:t>
            </a:r>
            <a:r>
              <a:rPr lang="en-US" sz="1300" kern="0" dirty="0">
                <a:solidFill>
                  <a:srgbClr val="002060"/>
                </a:solidFill>
              </a:rPr>
              <a:t> </a:t>
            </a:r>
            <a:r>
              <a:rPr lang="en-US" sz="1300" kern="0" dirty="0" err="1">
                <a:solidFill>
                  <a:srgbClr val="002060"/>
                </a:solidFill>
              </a:rPr>
              <a:t>Convencionais</a:t>
            </a:r>
            <a:r>
              <a:rPr lang="en-US" sz="1300" kern="0" dirty="0">
                <a:solidFill>
                  <a:srgbClr val="002060"/>
                </a:solidFill>
              </a:rPr>
              <a:t> e </a:t>
            </a:r>
            <a:r>
              <a:rPr lang="en-US" sz="1300" kern="0" dirty="0" err="1">
                <a:solidFill>
                  <a:srgbClr val="002060"/>
                </a:solidFill>
              </a:rPr>
              <a:t>Graneleiros</a:t>
            </a:r>
            <a:endParaRPr lang="pt-BR" sz="1300" kern="0" dirty="0">
              <a:solidFill>
                <a:srgbClr val="002060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324" y="1302806"/>
            <a:ext cx="7414029" cy="445630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756708" y="1191893"/>
            <a:ext cx="680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pt-BR" b="0" dirty="0"/>
              <a:t>152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185239" y="1497675"/>
            <a:ext cx="680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pt-BR" b="0" dirty="0"/>
              <a:t>138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545807" y="2294652"/>
            <a:ext cx="680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pt-BR" b="0" dirty="0"/>
              <a:t>88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64852" y="2450534"/>
            <a:ext cx="680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pt-BR" b="0" dirty="0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3998386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23"/>
          <p:cNvSpPr>
            <a:spLocks noChangeArrowheads="1"/>
          </p:cNvSpPr>
          <p:nvPr/>
        </p:nvSpPr>
        <p:spPr bwMode="auto">
          <a:xfrm>
            <a:off x="149452" y="73027"/>
            <a:ext cx="8183562" cy="119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Tx/>
              <a:buSzTx/>
              <a:buFontTx/>
              <a:buNone/>
            </a:pPr>
            <a:r>
              <a:rPr lang="pt-BR" altLang="pt-BR" sz="2800" dirty="0">
                <a:solidFill>
                  <a:srgbClr val="004E80"/>
                </a:solidFill>
                <a:latin typeface="Trebuchet MS" panose="020B0603020202020204" pitchFamily="34" charset="0"/>
              </a:rPr>
              <a:t>EXPORTAÇÕES BRASILEIRAS DE SOJA, </a:t>
            </a:r>
            <a:br>
              <a:rPr lang="pt-BR" altLang="pt-BR" sz="2800" dirty="0">
                <a:solidFill>
                  <a:srgbClr val="004E80"/>
                </a:solidFill>
                <a:latin typeface="Trebuchet MS" panose="020B0603020202020204" pitchFamily="34" charset="0"/>
              </a:rPr>
            </a:br>
            <a:r>
              <a:rPr lang="pt-BR" altLang="pt-BR" sz="2800" dirty="0">
                <a:solidFill>
                  <a:srgbClr val="004E80"/>
                </a:solidFill>
                <a:latin typeface="Trebuchet MS" panose="020B0603020202020204" pitchFamily="34" charset="0"/>
              </a:rPr>
              <a:t>FARELO DE SOJA E MILHO</a:t>
            </a: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Tx/>
              <a:buSzTx/>
              <a:buFontTx/>
              <a:buNone/>
            </a:pPr>
            <a:r>
              <a:rPr lang="pt-BR" altLang="pt-BR" sz="1800" dirty="0">
                <a:solidFill>
                  <a:srgbClr val="004E80"/>
                </a:solidFill>
                <a:latin typeface="Trebuchet MS" panose="020B0603020202020204" pitchFamily="34" charset="0"/>
              </a:rPr>
              <a:t>EM MILHÕES DE TONELADAS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068" y="1663981"/>
            <a:ext cx="6713248" cy="403241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097" y="1511756"/>
            <a:ext cx="4613564" cy="4465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tângulo 23"/>
          <p:cNvSpPr>
            <a:spLocks noChangeArrowheads="1"/>
          </p:cNvSpPr>
          <p:nvPr/>
        </p:nvSpPr>
        <p:spPr bwMode="auto">
          <a:xfrm>
            <a:off x="-4008271" y="1434960"/>
            <a:ext cx="3717985" cy="4490460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Tx/>
              <a:buSzTx/>
              <a:buFontTx/>
              <a:buNone/>
            </a:pPr>
            <a:endParaRPr lang="pt-BR" sz="2600" dirty="0">
              <a:solidFill>
                <a:srgbClr val="004E80"/>
              </a:solidFill>
              <a:latin typeface="Trebuchet MS" panose="020B0603020202020204" pitchFamily="34" charset="0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Tx/>
              <a:buSzTx/>
              <a:buFontTx/>
              <a:buNone/>
            </a:pPr>
            <a:r>
              <a:rPr lang="pt-BR" sz="2600" dirty="0">
                <a:solidFill>
                  <a:srgbClr val="004E80"/>
                </a:solidFill>
                <a:latin typeface="Trebuchet MS" panose="020B0603020202020204" pitchFamily="34" charset="0"/>
              </a:rPr>
              <a:t>Expansão dos corredores logísticos em novas regiões associada ao aumento da capacidade portuária com os novos terminais em Barcarena/PA </a:t>
            </a:r>
            <a:br>
              <a:rPr lang="pt-BR" sz="2600" dirty="0">
                <a:solidFill>
                  <a:srgbClr val="004E80"/>
                </a:solidFill>
                <a:latin typeface="Trebuchet MS" panose="020B0603020202020204" pitchFamily="34" charset="0"/>
              </a:rPr>
            </a:br>
            <a:r>
              <a:rPr lang="pt-BR" sz="2600" dirty="0">
                <a:solidFill>
                  <a:srgbClr val="004E80"/>
                </a:solidFill>
                <a:latin typeface="Trebuchet MS" panose="020B0603020202020204" pitchFamily="34" charset="0"/>
              </a:rPr>
              <a:t>e São Luís/MA</a:t>
            </a:r>
            <a:br>
              <a:rPr lang="pt-BR" altLang="pt-BR" sz="2600" dirty="0">
                <a:solidFill>
                  <a:srgbClr val="004E80"/>
                </a:solidFill>
                <a:latin typeface="Trebuchet MS" panose="020B0603020202020204" pitchFamily="34" charset="0"/>
              </a:rPr>
            </a:br>
            <a:br>
              <a:rPr lang="pt-BR" altLang="pt-BR" sz="2600" dirty="0">
                <a:solidFill>
                  <a:srgbClr val="004E80"/>
                </a:solidFill>
                <a:latin typeface="Trebuchet MS" panose="020B0603020202020204" pitchFamily="34" charset="0"/>
              </a:rPr>
            </a:br>
            <a:endParaRPr lang="pt-BR" altLang="pt-BR" sz="2600" dirty="0">
              <a:solidFill>
                <a:srgbClr val="004E8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Espaço Reservado para Texto 3"/>
          <p:cNvSpPr txBox="1">
            <a:spLocks/>
          </p:cNvSpPr>
          <p:nvPr/>
        </p:nvSpPr>
        <p:spPr>
          <a:xfrm>
            <a:off x="818295" y="5953479"/>
            <a:ext cx="8634802" cy="279400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7525" indent="-1762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+mn-lt"/>
                <a:cs typeface="+mn-cs"/>
              </a:defRPr>
            </a:lvl2pPr>
            <a:lvl3pPr marL="738188" indent="-22066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−"/>
              <a:defRPr sz="2400">
                <a:solidFill>
                  <a:schemeClr val="tx2"/>
                </a:solidFill>
                <a:latin typeface="+mn-lt"/>
                <a:cs typeface="+mn-cs"/>
              </a:defRPr>
            </a:lvl3pPr>
            <a:lvl4pPr marL="914400" indent="-1762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  <a:cs typeface="+mn-cs"/>
              </a:defRPr>
            </a:lvl4pPr>
            <a:lvl5pPr marL="1090613" indent="-1762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+mn-lt"/>
                <a:cs typeface="+mn-cs"/>
              </a:defRPr>
            </a:lvl5pPr>
            <a:lvl6pPr marL="1547813" indent="-1762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+mn-lt"/>
                <a:cs typeface="+mn-cs"/>
              </a:defRPr>
            </a:lvl6pPr>
            <a:lvl7pPr marL="2005013" indent="-1762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+mn-lt"/>
                <a:cs typeface="+mn-cs"/>
              </a:defRPr>
            </a:lvl7pPr>
            <a:lvl8pPr marL="2462213" indent="-1762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+mn-lt"/>
                <a:cs typeface="+mn-cs"/>
              </a:defRPr>
            </a:lvl8pPr>
            <a:lvl9pPr marL="2919413" indent="-176213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300" kern="0" dirty="0">
                <a:solidFill>
                  <a:srgbClr val="002060"/>
                </a:solidFill>
              </a:rPr>
              <a:t>Fonte: PIL (Elaboração Bunge) / Ministério do Desenvolvimento, Indústria e Comércio</a:t>
            </a:r>
          </a:p>
        </p:txBody>
      </p:sp>
    </p:spTree>
    <p:extLst>
      <p:ext uri="{BB962C8B-B14F-4D97-AF65-F5344CB8AC3E}">
        <p14:creationId xmlns:p14="http://schemas.microsoft.com/office/powerpoint/2010/main" val="2187300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5000" decel="1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47795 0.0030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8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5993 -0.0020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1"/>
          <a:stretch>
            <a:fillRect/>
          </a:stretch>
        </p:blipFill>
        <p:spPr bwMode="auto">
          <a:xfrm>
            <a:off x="5940425" y="0"/>
            <a:ext cx="3203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7" b="33911"/>
          <a:stretch>
            <a:fillRect/>
          </a:stretch>
        </p:blipFill>
        <p:spPr bwMode="auto">
          <a:xfrm>
            <a:off x="7158038" y="0"/>
            <a:ext cx="1985962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7" b="73100"/>
          <a:stretch>
            <a:fillRect/>
          </a:stretch>
        </p:blipFill>
        <p:spPr bwMode="auto">
          <a:xfrm>
            <a:off x="0" y="0"/>
            <a:ext cx="759618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98983" y="725488"/>
            <a:ext cx="7416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eaLnBrk="1" hangingPunct="1">
              <a:lnSpc>
                <a:spcPct val="85000"/>
              </a:lnSpc>
              <a:buSzPct val="100000"/>
            </a:pPr>
            <a:r>
              <a:rPr lang="pt-BR" altLang="pt-BR" sz="2800" dirty="0">
                <a:solidFill>
                  <a:srgbClr val="004980"/>
                </a:solidFill>
                <a:latin typeface="Trebuchet MS" panose="020B0603020202020204" pitchFamily="34" charset="0"/>
                <a:cs typeface="Arial"/>
              </a:rPr>
              <a:t>EVOLUÇÃO DO TRANSPORTE RODOVIÁRIO</a:t>
            </a:r>
          </a:p>
          <a:p>
            <a:pPr defTabSz="449263" eaLnBrk="1" hangingPunct="1">
              <a:lnSpc>
                <a:spcPct val="85000"/>
              </a:lnSpc>
              <a:buSzPct val="100000"/>
            </a:pPr>
            <a:br>
              <a:rPr lang="pt-BR" altLang="pt-BR" sz="1800" dirty="0">
                <a:solidFill>
                  <a:srgbClr val="004980"/>
                </a:solidFill>
                <a:latin typeface="Trebuchet MS" panose="020B0603020202020204" pitchFamily="34" charset="0"/>
                <a:cs typeface="Arial"/>
              </a:rPr>
            </a:br>
            <a:r>
              <a:rPr lang="pt-BR" altLang="pt-BR" sz="1800" dirty="0">
                <a:solidFill>
                  <a:srgbClr val="004980"/>
                </a:solidFill>
                <a:latin typeface="Trebuchet MS" panose="020B0603020202020204" pitchFamily="34" charset="0"/>
                <a:cs typeface="Arial"/>
              </a:rPr>
              <a:t>FROTA DE CAMINHÕES DE CARGA/UNIDADES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2"/>
          <a:stretch>
            <a:fillRect/>
          </a:stretch>
        </p:blipFill>
        <p:spPr bwMode="auto">
          <a:xfrm>
            <a:off x="6516688" y="0"/>
            <a:ext cx="2627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7" t="35300"/>
          <a:stretch>
            <a:fillRect/>
          </a:stretch>
        </p:blipFill>
        <p:spPr bwMode="auto">
          <a:xfrm>
            <a:off x="8459788" y="6005513"/>
            <a:ext cx="30607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Image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83"/>
          <a:stretch>
            <a:fillRect/>
          </a:stretch>
        </p:blipFill>
        <p:spPr bwMode="auto">
          <a:xfrm>
            <a:off x="0" y="6294438"/>
            <a:ext cx="91440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0" y="2168288"/>
            <a:ext cx="6535090" cy="4172551"/>
            <a:chOff x="0" y="2168288"/>
            <a:chExt cx="6535090" cy="4172551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2984" y="2168288"/>
              <a:ext cx="6242106" cy="3749418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>
              <a:off x="1452476" y="4244252"/>
              <a:ext cx="107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pt-BR" sz="1800" b="0" dirty="0"/>
                <a:t>180.505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259018" y="3171386"/>
              <a:ext cx="107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pt-BR" sz="1800" b="0" dirty="0"/>
                <a:t>412.473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970395" y="2434778"/>
              <a:ext cx="107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pt-BR" sz="1800" b="0" dirty="0"/>
                <a:t>593.892</a:t>
              </a:r>
            </a:p>
          </p:txBody>
        </p:sp>
        <p:sp>
          <p:nvSpPr>
            <p:cNvPr id="15" name="Text Placeholder 8"/>
            <p:cNvSpPr txBox="1">
              <a:spLocks/>
            </p:cNvSpPr>
            <p:nvPr/>
          </p:nvSpPr>
          <p:spPr>
            <a:xfrm>
              <a:off x="0" y="6050937"/>
              <a:ext cx="2080913" cy="28990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1313" indent="-341313" algn="l" rtl="0" eaLnBrk="0" fontAlgn="base" hangingPunct="0"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120000"/>
                <a:buBlip>
                  <a:blip r:embed="rId11"/>
                </a:buBlip>
                <a:defRPr sz="2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17525" indent="-176213" algn="l" rtl="0" eaLnBrk="0" fontAlgn="base" hangingPunct="0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Font typeface="Arial" charset="0"/>
                <a:buChar char="•"/>
                <a:defRPr sz="2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738188" indent="-220663" algn="l" rtl="0" eaLnBrk="0" fontAlgn="base" hangingPunct="0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Font typeface="Arial" charset="0"/>
                <a:buChar char="−"/>
                <a:defRPr sz="24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914400" indent="-176213" algn="l" rtl="0" eaLnBrk="0" fontAlgn="base" hangingPunct="0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1090613" indent="-176213" algn="l" rtl="0" eaLnBrk="0" fontAlgn="base" hangingPunct="0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Font typeface="Arial" charset="0"/>
                <a:buChar char="»"/>
                <a:defRPr sz="16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1547813" indent="-176213" algn="l" rtl="0" eaLnBrk="0" fontAlgn="base" hangingPunct="0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Font typeface="Arial" charset="0"/>
                <a:buChar char="»"/>
                <a:defRPr sz="1600">
                  <a:solidFill>
                    <a:schemeClr val="tx2"/>
                  </a:solidFill>
                  <a:latin typeface="+mn-lt"/>
                  <a:cs typeface="+mn-cs"/>
                </a:defRPr>
              </a:lvl6pPr>
              <a:lvl7pPr marL="2005013" indent="-176213" algn="l" rtl="0" eaLnBrk="0" fontAlgn="base" hangingPunct="0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Font typeface="Arial" charset="0"/>
                <a:buChar char="»"/>
                <a:defRPr sz="1600">
                  <a:solidFill>
                    <a:schemeClr val="tx2"/>
                  </a:solidFill>
                  <a:latin typeface="+mn-lt"/>
                  <a:cs typeface="+mn-cs"/>
                </a:defRPr>
              </a:lvl7pPr>
              <a:lvl8pPr marL="2462213" indent="-176213" algn="l" rtl="0" eaLnBrk="0" fontAlgn="base" hangingPunct="0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Font typeface="Arial" charset="0"/>
                <a:buChar char="»"/>
                <a:defRPr sz="1600">
                  <a:solidFill>
                    <a:schemeClr val="tx2"/>
                  </a:solidFill>
                  <a:latin typeface="+mn-lt"/>
                  <a:cs typeface="+mn-cs"/>
                </a:defRPr>
              </a:lvl8pPr>
              <a:lvl9pPr marL="2919413" indent="-176213" algn="l" rtl="0" eaLnBrk="0" fontAlgn="base" hangingPunct="0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Font typeface="Arial" charset="0"/>
                <a:buChar char="»"/>
                <a:defRPr sz="1600">
                  <a:solidFill>
                    <a:schemeClr val="tx2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300" kern="0" dirty="0">
                  <a:solidFill>
                    <a:srgbClr val="002060"/>
                  </a:solidFill>
                </a:rPr>
                <a:t>Fonte: </a:t>
              </a:r>
              <a:r>
                <a:rPr lang="en-US" sz="1300" kern="0" dirty="0" err="1">
                  <a:solidFill>
                    <a:srgbClr val="002060"/>
                  </a:solidFill>
                </a:rPr>
                <a:t>Denatran</a:t>
              </a:r>
              <a:r>
                <a:rPr lang="en-US" sz="1300" kern="0" dirty="0">
                  <a:solidFill>
                    <a:srgbClr val="002060"/>
                  </a:solidFill>
                </a:rPr>
                <a:t>,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945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25034 -0.5085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7" y="-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0" y="0"/>
            <a:ext cx="687040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498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EVOLUÇÃO DO TRANSPORTE FERROVIÁRIO</a:t>
            </a:r>
          </a:p>
          <a:p>
            <a:r>
              <a:rPr lang="en-US" sz="1800" dirty="0">
                <a:solidFill>
                  <a:srgbClr val="00498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EM TONELADA/KM ÚTIL</a:t>
            </a:r>
            <a:endParaRPr lang="pt-BR" sz="1800" dirty="0">
              <a:solidFill>
                <a:srgbClr val="004980"/>
              </a:solidFill>
              <a:latin typeface="Trebuchet MS" panose="020B0603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8" name="Imagem 7" descr="S11_nica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5" t="37346" b="25307"/>
          <a:stretch>
            <a:fillRect/>
          </a:stretch>
        </p:blipFill>
        <p:spPr bwMode="auto">
          <a:xfrm>
            <a:off x="7442669" y="4265612"/>
            <a:ext cx="65881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5187064" y="940532"/>
            <a:ext cx="3447738" cy="2981444"/>
            <a:chOff x="0" y="3163473"/>
            <a:chExt cx="3567659" cy="3235728"/>
          </a:xfrm>
        </p:grpSpPr>
        <p:pic>
          <p:nvPicPr>
            <p:cNvPr id="9" name="Imagem 27" descr="S14_nica_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13" t="33202" r="38187" b="36349"/>
            <a:stretch>
              <a:fillRect/>
            </a:stretch>
          </p:blipFill>
          <p:spPr bwMode="auto">
            <a:xfrm>
              <a:off x="0" y="3163473"/>
              <a:ext cx="3567659" cy="3235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tângulo 17"/>
            <p:cNvSpPr>
              <a:spLocks noChangeArrowheads="1"/>
            </p:cNvSpPr>
            <p:nvPr/>
          </p:nvSpPr>
          <p:spPr bwMode="auto">
            <a:xfrm>
              <a:off x="254617" y="4713359"/>
              <a:ext cx="2983257" cy="1643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altLang="pt-BR" sz="1600" dirty="0">
                  <a:solidFill>
                    <a:srgbClr val="48463B"/>
                  </a:solidFill>
                  <a:latin typeface="Trebuchet MS" panose="020B0603020202020204" pitchFamily="34" charset="0"/>
                </a:rPr>
                <a:t>Produtos transportados:</a:t>
              </a:r>
            </a:p>
            <a:p>
              <a:pPr algn="ctr">
                <a:lnSpc>
                  <a:spcPct val="90000"/>
                </a:lnSpc>
              </a:pPr>
              <a:r>
                <a:rPr lang="pt-BR" altLang="pt-BR" sz="1600" dirty="0">
                  <a:solidFill>
                    <a:srgbClr val="48463B"/>
                  </a:solidFill>
                  <a:latin typeface="Trebuchet MS" panose="020B0603020202020204" pitchFamily="34" charset="0"/>
                </a:rPr>
                <a:t>Grãos (soja, milho, farelo)</a:t>
              </a:r>
            </a:p>
            <a:p>
              <a:pPr algn="ctr">
                <a:lnSpc>
                  <a:spcPct val="90000"/>
                </a:lnSpc>
              </a:pPr>
              <a:r>
                <a:rPr lang="pt-BR" altLang="pt-BR" sz="1600" dirty="0">
                  <a:solidFill>
                    <a:srgbClr val="48463B"/>
                  </a:solidFill>
                  <a:latin typeface="Trebuchet MS" panose="020B0603020202020204" pitchFamily="34" charset="0"/>
                </a:rPr>
                <a:t>Celulose, Minério de Ferro,</a:t>
              </a:r>
            </a:p>
            <a:p>
              <a:pPr algn="ctr">
                <a:lnSpc>
                  <a:spcPct val="90000"/>
                </a:lnSpc>
              </a:pPr>
              <a:r>
                <a:rPr lang="pt-BR" altLang="pt-BR" sz="1600" dirty="0">
                  <a:solidFill>
                    <a:srgbClr val="48463B"/>
                  </a:solidFill>
                  <a:latin typeface="Trebuchet MS" panose="020B0603020202020204" pitchFamily="34" charset="0"/>
                </a:rPr>
                <a:t>Açúcar, Óleo Vegetal,</a:t>
              </a:r>
            </a:p>
            <a:p>
              <a:pPr algn="ctr">
                <a:lnSpc>
                  <a:spcPct val="90000"/>
                </a:lnSpc>
              </a:pPr>
              <a:r>
                <a:rPr lang="pt-BR" altLang="pt-BR" sz="1600" dirty="0">
                  <a:solidFill>
                    <a:srgbClr val="48463B"/>
                  </a:solidFill>
                  <a:latin typeface="Trebuchet MS" panose="020B0603020202020204" pitchFamily="34" charset="0"/>
                </a:rPr>
                <a:t>Combustíveis,</a:t>
              </a:r>
            </a:p>
            <a:p>
              <a:pPr algn="ctr">
                <a:lnSpc>
                  <a:spcPct val="90000"/>
                </a:lnSpc>
              </a:pPr>
              <a:r>
                <a:rPr lang="pt-BR" altLang="pt-BR" sz="1600" dirty="0">
                  <a:solidFill>
                    <a:srgbClr val="48463B"/>
                  </a:solidFill>
                  <a:latin typeface="Trebuchet MS" panose="020B0603020202020204" pitchFamily="34" charset="0"/>
                </a:rPr>
                <a:t>Cimento, Carvão Mineral</a:t>
              </a:r>
            </a:p>
            <a:p>
              <a:pPr algn="ctr">
                <a:lnSpc>
                  <a:spcPct val="90000"/>
                </a:lnSpc>
              </a:pPr>
              <a:endParaRPr lang="pt-BR" altLang="pt-BR" sz="1600" dirty="0">
                <a:solidFill>
                  <a:srgbClr val="48463B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0" y="1463997"/>
            <a:ext cx="8634802" cy="4655047"/>
            <a:chOff x="0" y="1463997"/>
            <a:chExt cx="8634802" cy="4655047"/>
          </a:xfrm>
        </p:grpSpPr>
        <p:grpSp>
          <p:nvGrpSpPr>
            <p:cNvPr id="2" name="Grupo 1"/>
            <p:cNvGrpSpPr/>
            <p:nvPr/>
          </p:nvGrpSpPr>
          <p:grpSpPr>
            <a:xfrm>
              <a:off x="298985" y="1463997"/>
              <a:ext cx="3529070" cy="4334276"/>
              <a:chOff x="393581" y="1463997"/>
              <a:chExt cx="3529070" cy="4334276"/>
            </a:xfrm>
          </p:grpSpPr>
          <p:grpSp>
            <p:nvGrpSpPr>
              <p:cNvPr id="14" name="Grupo 13"/>
              <p:cNvGrpSpPr/>
              <p:nvPr/>
            </p:nvGrpSpPr>
            <p:grpSpPr>
              <a:xfrm>
                <a:off x="393581" y="1463997"/>
                <a:ext cx="3529070" cy="4236760"/>
                <a:chOff x="2276167" y="710142"/>
                <a:chExt cx="2622772" cy="3352727"/>
              </a:xfrm>
            </p:grpSpPr>
            <p:pic>
              <p:nvPicPr>
                <p:cNvPr id="12" name="Imagem 11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828" t="18992" r="75818" b="11335"/>
                <a:stretch/>
              </p:blipFill>
              <p:spPr>
                <a:xfrm>
                  <a:off x="2276167" y="1159320"/>
                  <a:ext cx="1527911" cy="2899042"/>
                </a:xfrm>
                <a:prstGeom prst="rect">
                  <a:avLst/>
                </a:prstGeom>
              </p:spPr>
            </p:pic>
            <p:sp>
              <p:nvSpPr>
                <p:cNvPr id="13" name="Retângulo 23"/>
                <p:cNvSpPr>
                  <a:spLocks noChangeArrowheads="1"/>
                </p:cNvSpPr>
                <p:nvPr/>
              </p:nvSpPr>
              <p:spPr bwMode="auto">
                <a:xfrm>
                  <a:off x="2276168" y="710142"/>
                  <a:ext cx="2622771" cy="4517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1pPr>
                  <a:lvl2pPr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2pPr>
                  <a:lvl3pPr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3pPr>
                  <a:lvl4pPr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4pPr>
                  <a:lvl5pPr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9pPr>
                </a:lstStyle>
                <a:p>
                  <a:pPr defTabSz="914400" eaLnBrk="1" hangingPunct="1">
                    <a:lnSpc>
                      <a:spcPct val="90000"/>
                    </a:lnSpc>
                    <a:spcAft>
                      <a:spcPts val="600"/>
                    </a:spcAft>
                    <a:buClrTx/>
                    <a:buSzTx/>
                    <a:buFontTx/>
                    <a:buNone/>
                  </a:pPr>
                  <a:r>
                    <a:rPr lang="pt-BR" altLang="pt-BR" sz="1800" dirty="0">
                      <a:solidFill>
                        <a:srgbClr val="004E80"/>
                      </a:solidFill>
                      <a:latin typeface="Trebuchet MS" panose="020B0603020202020204" pitchFamily="34" charset="0"/>
                    </a:rPr>
                    <a:t>CARGA TRANSPORTADA</a:t>
                  </a:r>
                </a:p>
                <a:p>
                  <a:pPr defTabSz="914400" eaLnBrk="1" hangingPunct="1">
                    <a:lnSpc>
                      <a:spcPct val="90000"/>
                    </a:lnSpc>
                    <a:spcAft>
                      <a:spcPts val="600"/>
                    </a:spcAft>
                    <a:buClrTx/>
                    <a:buSzTx/>
                    <a:buFontTx/>
                    <a:buNone/>
                  </a:pPr>
                  <a:r>
                    <a:rPr lang="pt-BR" altLang="pt-BR" sz="1100" b="1" dirty="0">
                      <a:solidFill>
                        <a:srgbClr val="004E80"/>
                      </a:solidFill>
                      <a:latin typeface="Trebuchet MS" panose="020B0603020202020204" pitchFamily="34" charset="0"/>
                    </a:rPr>
                    <a:t>Concessionárias         2006         2010         2015</a:t>
                  </a:r>
                </a:p>
              </p:txBody>
            </p:sp>
            <p:pic>
              <p:nvPicPr>
                <p:cNvPr id="30" name="Imagem 29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82968" t="18992" r="8861" b="11335"/>
                <a:stretch/>
              </p:blipFill>
              <p:spPr>
                <a:xfrm>
                  <a:off x="4314323" y="1163827"/>
                  <a:ext cx="584616" cy="2899042"/>
                </a:xfrm>
                <a:prstGeom prst="rect">
                  <a:avLst/>
                </a:prstGeom>
              </p:spPr>
            </p:pic>
            <p:pic>
              <p:nvPicPr>
                <p:cNvPr id="31" name="Imagem 30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6058" t="18992" r="46190" b="11335"/>
                <a:stretch/>
              </p:blipFill>
              <p:spPr>
                <a:xfrm>
                  <a:off x="3756515" y="1154814"/>
                  <a:ext cx="554636" cy="2899042"/>
                </a:xfrm>
                <a:prstGeom prst="rect">
                  <a:avLst/>
                </a:prstGeom>
              </p:spPr>
            </p:pic>
          </p:grpSp>
          <p:sp>
            <p:nvSpPr>
              <p:cNvPr id="17" name="Elipse 16"/>
              <p:cNvSpPr/>
              <p:nvPr/>
            </p:nvSpPr>
            <p:spPr>
              <a:xfrm>
                <a:off x="1621208" y="5351488"/>
                <a:ext cx="2291226" cy="44678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0" y="1971653"/>
              <a:ext cx="8634802" cy="4147391"/>
              <a:chOff x="2291158" y="277671"/>
              <a:chExt cx="8634802" cy="4147391"/>
            </a:xfrm>
          </p:grpSpPr>
          <p:sp>
            <p:nvSpPr>
              <p:cNvPr id="19" name="Espaço Reservado para Texto 3"/>
              <p:cNvSpPr txBox="1">
                <a:spLocks/>
              </p:cNvSpPr>
              <p:nvPr/>
            </p:nvSpPr>
            <p:spPr>
              <a:xfrm>
                <a:off x="2291158" y="4145662"/>
                <a:ext cx="8634802" cy="279400"/>
              </a:xfrm>
              <a:prstGeom prst="rect">
                <a:avLst/>
              </a:prstGeom>
            </p:spPr>
            <p:txBody>
              <a:bodyPr/>
              <a:lstStyle>
                <a:lvl1pPr marL="341313" indent="-341313" algn="l" rtl="0" eaLnBrk="0" fontAlgn="base" hangingPunct="0"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120000"/>
                  <a:buBlip>
                    <a:blip r:embed="rId6"/>
                  </a:buBlip>
                  <a:defRPr sz="2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17525" indent="-176213" algn="l" rtl="0" eaLnBrk="0" fontAlgn="base" hangingPunct="0">
                  <a:spcBef>
                    <a:spcPts val="4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Arial" charset="0"/>
                  <a:buChar char="•"/>
                  <a:defRPr sz="2000">
                    <a:solidFill>
                      <a:schemeClr val="tx2"/>
                    </a:solidFill>
                    <a:latin typeface="+mn-lt"/>
                    <a:cs typeface="+mn-cs"/>
                  </a:defRPr>
                </a:lvl2pPr>
                <a:lvl3pPr marL="738188" indent="-220663" algn="l" rtl="0" eaLnBrk="0" fontAlgn="base" hangingPunct="0">
                  <a:spcBef>
                    <a:spcPts val="4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Arial" charset="0"/>
                  <a:buChar char="−"/>
                  <a:defRPr sz="2400">
                    <a:solidFill>
                      <a:schemeClr val="tx2"/>
                    </a:solidFill>
                    <a:latin typeface="+mn-lt"/>
                    <a:cs typeface="+mn-cs"/>
                  </a:defRPr>
                </a:lvl3pPr>
                <a:lvl4pPr marL="914400" indent="-176213" algn="l" rtl="0" eaLnBrk="0" fontAlgn="base" hangingPunct="0">
                  <a:spcBef>
                    <a:spcPts val="4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Arial" charset="0"/>
                  <a:buChar char="•"/>
                  <a:defRPr sz="1600">
                    <a:solidFill>
                      <a:schemeClr val="tx2"/>
                    </a:solidFill>
                    <a:latin typeface="+mn-lt"/>
                    <a:cs typeface="+mn-cs"/>
                  </a:defRPr>
                </a:lvl4pPr>
                <a:lvl5pPr marL="1090613" indent="-176213" algn="l" rtl="0" eaLnBrk="0" fontAlgn="base" hangingPunct="0">
                  <a:spcBef>
                    <a:spcPts val="4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Arial" charset="0"/>
                  <a:buChar char="»"/>
                  <a:defRPr sz="1600">
                    <a:solidFill>
                      <a:schemeClr val="tx2"/>
                    </a:solidFill>
                    <a:latin typeface="+mn-lt"/>
                    <a:cs typeface="+mn-cs"/>
                  </a:defRPr>
                </a:lvl5pPr>
                <a:lvl6pPr marL="1547813" indent="-176213" algn="l" rtl="0" eaLnBrk="0" fontAlgn="base" hangingPunct="0">
                  <a:spcBef>
                    <a:spcPts val="4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Arial" charset="0"/>
                  <a:buChar char="»"/>
                  <a:defRPr sz="1600">
                    <a:solidFill>
                      <a:schemeClr val="tx2"/>
                    </a:solidFill>
                    <a:latin typeface="+mn-lt"/>
                    <a:cs typeface="+mn-cs"/>
                  </a:defRPr>
                </a:lvl6pPr>
                <a:lvl7pPr marL="2005013" indent="-176213" algn="l" rtl="0" eaLnBrk="0" fontAlgn="base" hangingPunct="0">
                  <a:spcBef>
                    <a:spcPts val="4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Arial" charset="0"/>
                  <a:buChar char="»"/>
                  <a:defRPr sz="1600">
                    <a:solidFill>
                      <a:schemeClr val="tx2"/>
                    </a:solidFill>
                    <a:latin typeface="+mn-lt"/>
                    <a:cs typeface="+mn-cs"/>
                  </a:defRPr>
                </a:lvl7pPr>
                <a:lvl8pPr marL="2462213" indent="-176213" algn="l" rtl="0" eaLnBrk="0" fontAlgn="base" hangingPunct="0">
                  <a:spcBef>
                    <a:spcPts val="4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Arial" charset="0"/>
                  <a:buChar char="»"/>
                  <a:defRPr sz="1600">
                    <a:solidFill>
                      <a:schemeClr val="tx2"/>
                    </a:solidFill>
                    <a:latin typeface="+mn-lt"/>
                    <a:cs typeface="+mn-cs"/>
                  </a:defRPr>
                </a:lvl8pPr>
                <a:lvl9pPr marL="2919413" indent="-176213" algn="l" rtl="0" eaLnBrk="0" fontAlgn="base" hangingPunct="0">
                  <a:spcBef>
                    <a:spcPts val="4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Arial" charset="0"/>
                  <a:buChar char="»"/>
                  <a:defRPr sz="1600">
                    <a:solidFill>
                      <a:schemeClr val="tx2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pt-BR" sz="1300" kern="0" dirty="0">
                    <a:solidFill>
                      <a:srgbClr val="002060"/>
                    </a:solidFill>
                  </a:rPr>
                  <a:t>Fonte: Evolução do Transporte Ferroviário </a:t>
                </a:r>
                <a:br>
                  <a:rPr lang="pt-BR" sz="1300" kern="0" dirty="0">
                    <a:solidFill>
                      <a:srgbClr val="002060"/>
                    </a:solidFill>
                  </a:rPr>
                </a:br>
                <a:r>
                  <a:rPr lang="pt-BR" sz="1300" kern="0" dirty="0">
                    <a:solidFill>
                      <a:srgbClr val="002060"/>
                    </a:solidFill>
                  </a:rPr>
                  <a:t>de Cargas, ANTT</a:t>
                </a:r>
              </a:p>
              <a:p>
                <a:pPr marL="0" indent="0">
                  <a:buNone/>
                </a:pPr>
                <a:endParaRPr lang="pt-BR" sz="1300" kern="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3832642" y="277671"/>
                <a:ext cx="2460890" cy="36698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Elipse 15"/>
              <p:cNvSpPr/>
              <p:nvPr/>
            </p:nvSpPr>
            <p:spPr>
              <a:xfrm>
                <a:off x="3969826" y="2515500"/>
                <a:ext cx="2263745" cy="36483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79491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40694 0.0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47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63"/>
          <a:stretch>
            <a:fillRect/>
          </a:stretch>
        </p:blipFill>
        <p:spPr bwMode="auto">
          <a:xfrm>
            <a:off x="7165299" y="2513402"/>
            <a:ext cx="91440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23"/>
          <p:cNvSpPr>
            <a:spLocks noChangeArrowheads="1"/>
          </p:cNvSpPr>
          <p:nvPr/>
        </p:nvSpPr>
        <p:spPr bwMode="auto">
          <a:xfrm>
            <a:off x="103406" y="143093"/>
            <a:ext cx="8183562" cy="8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Tx/>
              <a:buSzTx/>
              <a:buFontTx/>
              <a:buNone/>
            </a:pPr>
            <a:r>
              <a:rPr lang="pt-BR" altLang="pt-BR" sz="2800" dirty="0">
                <a:solidFill>
                  <a:srgbClr val="004E80"/>
                </a:solidFill>
                <a:latin typeface="Trebuchet MS" panose="020B0603020202020204" pitchFamily="34" charset="0"/>
              </a:rPr>
              <a:t>EVOLUÇÃO DO TRANSPORTE HIDROVIÁRIO</a:t>
            </a: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Tx/>
              <a:buSzTx/>
              <a:buFontTx/>
              <a:buNone/>
            </a:pPr>
            <a:r>
              <a:rPr lang="pt-BR" altLang="pt-BR" sz="1800" dirty="0">
                <a:solidFill>
                  <a:srgbClr val="004E80"/>
                </a:solidFill>
                <a:latin typeface="Trebuchet MS" panose="020B0603020202020204" pitchFamily="34" charset="0"/>
              </a:rPr>
              <a:t>EM MILHÕES DE TONELADAS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5013433" y="1564146"/>
            <a:ext cx="4010645" cy="11141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1800" dirty="0">
                <a:solidFill>
                  <a:srgbClr val="004E80"/>
                </a:solidFill>
                <a:latin typeface="Trebuchet MS" panose="020B0603020202020204" pitchFamily="34" charset="0"/>
                <a:ea typeface="Microsoft YaHei" panose="020B0503020204020204" pitchFamily="34" charset="-122"/>
                <a:cs typeface="Arial" charset="0"/>
              </a:rPr>
              <a:t>TRANSPORTE HIDROVIÁRIO EM VIAS INTERIORES CRESCE À MEDIDA QUE NOVOS CORREDORES SE CONSOLIDAM NA REGIÃO NORTE</a:t>
            </a:r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851066"/>
              </p:ext>
            </p:extLst>
          </p:nvPr>
        </p:nvGraphicFramePr>
        <p:xfrm>
          <a:off x="103406" y="1306694"/>
          <a:ext cx="4389766" cy="260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0819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-0.53611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Graphic spid="2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Imagem 26" descr="S11_nica_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88" b="32150"/>
          <a:stretch>
            <a:fillRect/>
          </a:stretch>
        </p:blipFill>
        <p:spPr bwMode="auto">
          <a:xfrm>
            <a:off x="0" y="0"/>
            <a:ext cx="56515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234950" y="848176"/>
            <a:ext cx="4481513" cy="5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pt-BR" altLang="pt-BR" sz="3200" b="1" dirty="0">
                <a:solidFill>
                  <a:srgbClr val="004980"/>
                </a:solidFill>
                <a:latin typeface="Trebuchet MS" panose="020B0603020202020204" pitchFamily="34" charset="0"/>
              </a:rPr>
              <a:t>GANHOS AMBIENTAIS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234950" y="1312863"/>
            <a:ext cx="3616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pt-BR" altLang="pt-BR" sz="1600">
                <a:solidFill>
                  <a:srgbClr val="48463B"/>
                </a:solidFill>
                <a:latin typeface="Trebuchet MS" panose="020B0603020202020204" pitchFamily="34" charset="0"/>
              </a:rPr>
              <a:t>EMISSÃO DE CO² (GRAMAS POR TKU)</a:t>
            </a:r>
          </a:p>
        </p:txBody>
      </p:sp>
      <p:pic>
        <p:nvPicPr>
          <p:cNvPr id="20" name="Imagem 19" descr="S11_nica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9" b="50848"/>
          <a:stretch>
            <a:fillRect/>
          </a:stretch>
        </p:blipFill>
        <p:spPr bwMode="auto">
          <a:xfrm>
            <a:off x="4356100" y="-26988"/>
            <a:ext cx="4824413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m 22" descr="S11_nica_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5" t="16400" r="378"/>
          <a:stretch>
            <a:fillRect/>
          </a:stretch>
        </p:blipFill>
        <p:spPr bwMode="auto">
          <a:xfrm>
            <a:off x="5973763" y="836613"/>
            <a:ext cx="3170237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6083300" y="1484313"/>
            <a:ext cx="288131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0000"/>
              </a:lnSpc>
              <a:buClrTx/>
              <a:buFontTx/>
              <a:buNone/>
            </a:pPr>
            <a:r>
              <a:rPr lang="pt-BR" altLang="pt-BR" sz="2400">
                <a:solidFill>
                  <a:srgbClr val="FFFFFF"/>
                </a:solidFill>
                <a:latin typeface="Trebuchet MS" panose="020B0603020202020204" pitchFamily="34" charset="0"/>
              </a:rPr>
              <a:t>Rodoviário | </a:t>
            </a:r>
            <a:r>
              <a:rPr lang="pt-BR" altLang="pt-BR" sz="3200" b="1">
                <a:solidFill>
                  <a:srgbClr val="FFFFFF"/>
                </a:solidFill>
                <a:latin typeface="Trebuchet MS" panose="020B0603020202020204" pitchFamily="34" charset="0"/>
              </a:rPr>
              <a:t>164</a:t>
            </a:r>
          </a:p>
        </p:txBody>
      </p:sp>
      <p:pic>
        <p:nvPicPr>
          <p:cNvPr id="21" name="Imagem 20" descr="S11_nica_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5" t="37346" b="25307"/>
          <a:stretch>
            <a:fillRect/>
          </a:stretch>
        </p:blipFill>
        <p:spPr bwMode="auto">
          <a:xfrm>
            <a:off x="2555875" y="2276475"/>
            <a:ext cx="65881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23" descr="S11_nica_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9" t="41600" r="5524"/>
          <a:stretch>
            <a:fillRect/>
          </a:stretch>
        </p:blipFill>
        <p:spPr bwMode="auto">
          <a:xfrm>
            <a:off x="5426075" y="2636838"/>
            <a:ext cx="3779838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5140325" y="3357563"/>
            <a:ext cx="3924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0000"/>
              </a:lnSpc>
              <a:buClrTx/>
              <a:buFontTx/>
              <a:buNone/>
            </a:pPr>
            <a:r>
              <a:rPr lang="pt-BR" altLang="pt-BR" sz="2400">
                <a:solidFill>
                  <a:srgbClr val="FFFFFF"/>
                </a:solidFill>
                <a:latin typeface="Trebuchet MS" panose="020B0603020202020204" pitchFamily="34" charset="0"/>
              </a:rPr>
              <a:t>Ferroviário</a:t>
            </a:r>
            <a:r>
              <a:rPr lang="pt-BR" altLang="pt-BR" sz="2800">
                <a:solidFill>
                  <a:srgbClr val="FFFFFF"/>
                </a:solidFill>
                <a:latin typeface="Trebuchet MS" panose="020B0603020202020204" pitchFamily="34" charset="0"/>
              </a:rPr>
              <a:t> | </a:t>
            </a:r>
            <a:r>
              <a:rPr lang="pt-BR" altLang="pt-BR" sz="4200" b="1">
                <a:solidFill>
                  <a:srgbClr val="FFFFFF"/>
                </a:solidFill>
                <a:latin typeface="Trebuchet MS" panose="020B0603020202020204" pitchFamily="34" charset="0"/>
              </a:rPr>
              <a:t>48,1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63"/>
          <a:stretch>
            <a:fillRect/>
          </a:stretch>
        </p:blipFill>
        <p:spPr bwMode="auto">
          <a:xfrm>
            <a:off x="0" y="2708275"/>
            <a:ext cx="91440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m 24" descr="S11_nica_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2" t="72050" r="1294"/>
          <a:stretch>
            <a:fillRect/>
          </a:stretch>
        </p:blipFill>
        <p:spPr bwMode="auto">
          <a:xfrm>
            <a:off x="4464050" y="3675063"/>
            <a:ext cx="46799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3719513" y="4746625"/>
            <a:ext cx="52578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0000"/>
              </a:lnSpc>
              <a:buClrTx/>
              <a:buFontTx/>
              <a:buNone/>
            </a:pPr>
            <a:r>
              <a:rPr lang="pt-BR" altLang="pt-BR" sz="3200">
                <a:solidFill>
                  <a:srgbClr val="FFFFFF"/>
                </a:solidFill>
                <a:latin typeface="Trebuchet MS" panose="020B0603020202020204" pitchFamily="34" charset="0"/>
              </a:rPr>
              <a:t>Hidroviário</a:t>
            </a:r>
            <a:r>
              <a:rPr lang="pt-BR" altLang="pt-BR" sz="3000">
                <a:solidFill>
                  <a:srgbClr val="FFFFFF"/>
                </a:solidFill>
                <a:latin typeface="Trebuchet MS" panose="020B0603020202020204" pitchFamily="34" charset="0"/>
              </a:rPr>
              <a:t> | </a:t>
            </a:r>
            <a:r>
              <a:rPr lang="pt-BR" altLang="pt-BR" sz="5400" b="1">
                <a:solidFill>
                  <a:srgbClr val="FFFFFF"/>
                </a:solidFill>
                <a:latin typeface="Trebuchet MS" panose="020B0603020202020204" pitchFamily="34" charset="0"/>
              </a:rPr>
              <a:t>33,4</a:t>
            </a:r>
          </a:p>
        </p:txBody>
      </p:sp>
      <p:pic>
        <p:nvPicPr>
          <p:cNvPr id="28687" name="Imagem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83"/>
          <a:stretch>
            <a:fillRect/>
          </a:stretch>
        </p:blipFill>
        <p:spPr bwMode="auto">
          <a:xfrm>
            <a:off x="0" y="6294438"/>
            <a:ext cx="91440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tângulo 10"/>
          <p:cNvSpPr>
            <a:spLocks noChangeArrowheads="1"/>
          </p:cNvSpPr>
          <p:nvPr/>
        </p:nvSpPr>
        <p:spPr bwMode="auto">
          <a:xfrm>
            <a:off x="4520990" y="5647805"/>
            <a:ext cx="4608514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0000"/>
              </a:lnSpc>
              <a:buClrTx/>
              <a:buFontTx/>
              <a:buNone/>
            </a:pPr>
            <a:r>
              <a:rPr lang="pt-BR" altLang="pt-BR" sz="2200" b="1" dirty="0">
                <a:solidFill>
                  <a:srgbClr val="FFFFFF"/>
                </a:solidFill>
                <a:latin typeface="Trebuchet MS" panose="020B0603020202020204" pitchFamily="34" charset="0"/>
              </a:rPr>
              <a:t>Redução de emissões de 80% </a:t>
            </a:r>
            <a:r>
              <a:rPr lang="pt-BR" altLang="pt-BR" sz="2200" dirty="0">
                <a:solidFill>
                  <a:srgbClr val="FFFFFF"/>
                </a:solidFill>
                <a:latin typeface="Trebuchet MS" panose="020B0603020202020204" pitchFamily="34" charset="0"/>
              </a:rPr>
              <a:t>em relação ao modal rodoviário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388" y="6562725"/>
            <a:ext cx="30289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1200">
                <a:solidFill>
                  <a:srgbClr val="000000"/>
                </a:solidFill>
                <a:latin typeface="Trebuchet MS" panose="020B0603020202020204" pitchFamily="34" charset="0"/>
              </a:rPr>
              <a:t>Fonte: EHC – Porto de Ennshafen Austria</a:t>
            </a:r>
          </a:p>
        </p:txBody>
      </p:sp>
    </p:spTree>
    <p:extLst>
      <p:ext uri="{BB962C8B-B14F-4D97-AF65-F5344CB8AC3E}">
        <p14:creationId xmlns:p14="http://schemas.microsoft.com/office/powerpoint/2010/main" val="3061593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7417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Bunge Theme Master">
  <a:themeElements>
    <a:clrScheme name="Bunge Theme Master 1">
      <a:dk1>
        <a:srgbClr val="1F1F1F"/>
      </a:dk1>
      <a:lt1>
        <a:srgbClr val="FFFFFF"/>
      </a:lt1>
      <a:dk2>
        <a:srgbClr val="3F3F3F"/>
      </a:dk2>
      <a:lt2>
        <a:srgbClr val="A6A6A6"/>
      </a:lt2>
      <a:accent1>
        <a:srgbClr val="005596"/>
      </a:accent1>
      <a:accent2>
        <a:srgbClr val="008BAC"/>
      </a:accent2>
      <a:accent3>
        <a:srgbClr val="FFFFFF"/>
      </a:accent3>
      <a:accent4>
        <a:srgbClr val="191919"/>
      </a:accent4>
      <a:accent5>
        <a:srgbClr val="AAB4C9"/>
      </a:accent5>
      <a:accent6>
        <a:srgbClr val="007D9B"/>
      </a:accent6>
      <a:hlink>
        <a:srgbClr val="E69400"/>
      </a:hlink>
      <a:folHlink>
        <a:srgbClr val="588E48"/>
      </a:folHlink>
    </a:clrScheme>
    <a:fontScheme name="Bunge Theme 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nge Theme Master 1">
        <a:dk1>
          <a:srgbClr val="1F1F1F"/>
        </a:dk1>
        <a:lt1>
          <a:srgbClr val="FFFFFF"/>
        </a:lt1>
        <a:dk2>
          <a:srgbClr val="3F3F3F"/>
        </a:dk2>
        <a:lt2>
          <a:srgbClr val="A6A6A6"/>
        </a:lt2>
        <a:accent1>
          <a:srgbClr val="005596"/>
        </a:accent1>
        <a:accent2>
          <a:srgbClr val="008BAC"/>
        </a:accent2>
        <a:accent3>
          <a:srgbClr val="FFFFFF"/>
        </a:accent3>
        <a:accent4>
          <a:srgbClr val="191919"/>
        </a:accent4>
        <a:accent5>
          <a:srgbClr val="AAB4C9"/>
        </a:accent5>
        <a:accent6>
          <a:srgbClr val="007D9B"/>
        </a:accent6>
        <a:hlink>
          <a:srgbClr val="E69400"/>
        </a:hlink>
        <a:folHlink>
          <a:srgbClr val="588E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icrosoft YaHei" pitchFamily="34" charset="-122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1F1F1F"/>
      </a:dk1>
      <a:lt1>
        <a:srgbClr val="FFFFFF"/>
      </a:lt1>
      <a:dk2>
        <a:srgbClr val="3F3F3F"/>
      </a:dk2>
      <a:lt2>
        <a:srgbClr val="A6A6A6"/>
      </a:lt2>
      <a:accent1>
        <a:srgbClr val="005596"/>
      </a:accent1>
      <a:accent2>
        <a:srgbClr val="008BAC"/>
      </a:accent2>
      <a:accent3>
        <a:srgbClr val="FFFFFF"/>
      </a:accent3>
      <a:accent4>
        <a:srgbClr val="191919"/>
      </a:accent4>
      <a:accent5>
        <a:srgbClr val="AAB4C9"/>
      </a:accent5>
      <a:accent6>
        <a:srgbClr val="007D9B"/>
      </a:accent6>
      <a:hlink>
        <a:srgbClr val="E69400"/>
      </a:hlink>
      <a:folHlink>
        <a:srgbClr val="588E48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1F1F1F"/>
      </a:dk1>
      <a:lt1>
        <a:srgbClr val="FFFFFF"/>
      </a:lt1>
      <a:dk2>
        <a:srgbClr val="3F3F3F"/>
      </a:dk2>
      <a:lt2>
        <a:srgbClr val="A6A6A6"/>
      </a:lt2>
      <a:accent1>
        <a:srgbClr val="005596"/>
      </a:accent1>
      <a:accent2>
        <a:srgbClr val="008BAC"/>
      </a:accent2>
      <a:accent3>
        <a:srgbClr val="FFFFFF"/>
      </a:accent3>
      <a:accent4>
        <a:srgbClr val="191919"/>
      </a:accent4>
      <a:accent5>
        <a:srgbClr val="AAB4C9"/>
      </a:accent5>
      <a:accent6>
        <a:srgbClr val="007D9B"/>
      </a:accent6>
      <a:hlink>
        <a:srgbClr val="E69400"/>
      </a:hlink>
      <a:folHlink>
        <a:srgbClr val="588E48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14167</TotalTime>
  <Words>457</Words>
  <Application>Microsoft Office PowerPoint</Application>
  <PresentationFormat>Apresentação na tela (4:3)</PresentationFormat>
  <Paragraphs>86</Paragraphs>
  <Slides>11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Microsoft YaHei</vt:lpstr>
      <vt:lpstr>Arial</vt:lpstr>
      <vt:lpstr>Arial Narrow</vt:lpstr>
      <vt:lpstr>Calibri</vt:lpstr>
      <vt:lpstr>Times New Roman</vt:lpstr>
      <vt:lpstr>Trebuchet MS</vt:lpstr>
      <vt:lpstr>Bunge Theme Master</vt:lpstr>
      <vt:lpstr>3_Estrutura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Fleishman Hillard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kramerm</dc:creator>
  <cp:lastModifiedBy>USER</cp:lastModifiedBy>
  <cp:revision>1127</cp:revision>
  <cp:lastPrinted>2015-11-25T13:59:25Z</cp:lastPrinted>
  <dcterms:created xsi:type="dcterms:W3CDTF">2011-04-01T16:48:47Z</dcterms:created>
  <dcterms:modified xsi:type="dcterms:W3CDTF">2016-08-31T18:13:06Z</dcterms:modified>
</cp:coreProperties>
</file>