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Override1.xml" ContentType="application/vnd.openxmlformats-officedocument.themeOverr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Override2.xml" ContentType="application/vnd.openxmlformats-officedocument.themeOverride+xml"/>
  <Override PartName="/ppt/tags/tag8.xml" ContentType="application/vnd.openxmlformats-officedocument.presentationml.tags+xml"/>
  <Override PartName="/ppt/theme/themeOverride3.xml" ContentType="application/vnd.openxmlformats-officedocument.themeOverr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heme/themeOverride4.xml" ContentType="application/vnd.openxmlformats-officedocument.themeOverride+xml"/>
  <Override PartName="/ppt/tags/tag14.xml" ContentType="application/vnd.openxmlformats-officedocument.presentationml.tags+xml"/>
  <Override PartName="/ppt/theme/themeOverride5.xml" ContentType="application/vnd.openxmlformats-officedocument.themeOverride+xml"/>
  <Override PartName="/ppt/tags/tag15.xml" ContentType="application/vnd.openxmlformats-officedocument.presentationml.tags+xml"/>
  <Override PartName="/ppt/theme/themeOverride6.xml" ContentType="application/vnd.openxmlformats-officedocument.themeOverride+xml"/>
  <Override PartName="/ppt/tags/tag16.xml" ContentType="application/vnd.openxmlformats-officedocument.presentationml.tags+xml"/>
  <Override PartName="/ppt/theme/themeOverride7.xml" ContentType="application/vnd.openxmlformats-officedocument.themeOverr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heme/themeOverride8.xml" ContentType="application/vnd.openxmlformats-officedocument.themeOverride+xml"/>
  <Override PartName="/ppt/tags/tag21.xml" ContentType="application/vnd.openxmlformats-officedocument.presentationml.tags+xml"/>
  <Override PartName="/ppt/theme/themeOverride9.xml" ContentType="application/vnd.openxmlformats-officedocument.themeOverride+xml"/>
  <Override PartName="/ppt/tags/tag22.xml" ContentType="application/vnd.openxmlformats-officedocument.presentationml.tags+xml"/>
  <Override PartName="/ppt/theme/themeOverride10.xml" ContentType="application/vnd.openxmlformats-officedocument.themeOverride+xml"/>
  <Override PartName="/ppt/tags/tag23.xml" ContentType="application/vnd.openxmlformats-officedocument.presentationml.tags+xml"/>
  <Override PartName="/ppt/theme/themeOverride11.xml" ContentType="application/vnd.openxmlformats-officedocument.themeOverr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1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7" r:id="rId3"/>
    <p:sldId id="269" r:id="rId4"/>
    <p:sldId id="274" r:id="rId5"/>
    <p:sldId id="271" r:id="rId6"/>
    <p:sldId id="273" r:id="rId7"/>
    <p:sldId id="272" r:id="rId8"/>
    <p:sldId id="268" r:id="rId9"/>
    <p:sldId id="260" r:id="rId10"/>
    <p:sldId id="261" r:id="rId11"/>
  </p:sldIdLst>
  <p:sldSz cx="9144000" cy="6858000" type="screen4x3"/>
  <p:notesSz cx="6858000" cy="9144000"/>
  <p:embeddedFontLst>
    <p:embeddedFont>
      <p:font typeface="SwissReSans" panose="020B0604020202020204" charset="0"/>
      <p:regular r:id="rId14"/>
      <p:bold r:id="rId15"/>
      <p:italic r:id="rId16"/>
      <p:boldItalic r:id="rId17"/>
    </p:embeddedFont>
    <p:embeddedFont>
      <p:font typeface="SwissReSans Light" panose="020B0604020202020204" charset="0"/>
      <p:regular r:id="rId18"/>
      <p:bold r:id="rId19"/>
      <p:italic r:id="rId20"/>
      <p:boldItalic r:id="rId21"/>
    </p:embeddedFont>
  </p:embeddedFontLst>
  <p:custDataLst>
    <p:tags r:id="rId22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>
          <p15:clr>
            <a:srgbClr val="A4A3A4"/>
          </p15:clr>
        </p15:guide>
        <p15:guide id="2" orient="horz" pos="436">
          <p15:clr>
            <a:srgbClr val="A4A3A4"/>
          </p15:clr>
        </p15:guide>
        <p15:guide id="3" orient="horz" pos="1026">
          <p15:clr>
            <a:srgbClr val="A4A3A4"/>
          </p15:clr>
        </p15:guide>
        <p15:guide id="4" orient="horz" pos="3793">
          <p15:clr>
            <a:srgbClr val="A4A3A4"/>
          </p15:clr>
        </p15:guide>
        <p15:guide id="5" pos="431">
          <p15:clr>
            <a:srgbClr val="A4A3A4"/>
          </p15:clr>
        </p15:guide>
        <p15:guide id="6" pos="54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02F"/>
    <a:srgbClr val="F87A30"/>
    <a:srgbClr val="E000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F870FC3-41F4-4639-9F92-194A608F593C}">
  <a:tblStyle styleId="{4F870FC3-41F4-4639-9F92-194A608F593C}" styleName="Swiss Re - Table 1">
    <a:wholeTbl>
      <a:tcTxStyle>
        <a:fontRef idx="minor">
          <a:scrgbClr r="40" g="62" b="54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2H>
      <a:tcStyle>
        <a:tcBdr/>
        <a:fill>
          <a:solidFill>
            <a:schemeClr val="accent1">
              <a:tint val="36000"/>
            </a:schemeClr>
          </a:solidFill>
        </a:fill>
      </a:tcStyle>
    </a:band2H>
    <a:band1V>
      <a:tcStyle>
        <a:tcBdr/>
        <a:fill>
          <a:solidFill>
            <a:schemeClr val="accent1">
              <a:tint val="36000"/>
            </a:schemeClr>
          </a:solidFill>
        </a:fill>
      </a:tcStyle>
    </a:band1V>
    <a:firstRow>
      <a:tcTxStyle b="on">
        <a:fontRef idx="minor">
          <a:scrgbClr r="255" g="255" b="255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E6E6707-7832-46BE-A3A0-E36881F78559}" styleName="Swiss Re - Table 2">
    <a:wholeTbl>
      <a:tcTxStyle>
        <a:fontRef idx="minor">
          <a:scrgbClr r="40" g="62" b="54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2H>
      <a:tcStyle>
        <a:tcBdr/>
        <a:fill>
          <a:solidFill>
            <a:schemeClr val="accent5">
              <a:tint val="36000"/>
            </a:schemeClr>
          </a:solidFill>
        </a:fill>
      </a:tcStyle>
    </a:band2H>
    <a:band1V>
      <a:tcStyle>
        <a:tcBdr/>
        <a:fill>
          <a:solidFill>
            <a:schemeClr val="accent5">
              <a:tint val="36000"/>
            </a:schemeClr>
          </a:solidFill>
        </a:fill>
      </a:tcStyle>
    </a:band1V>
    <a:firstRow>
      <a:tcTxStyle b="on">
        <a:fontRef idx="minor">
          <a:scrgbClr r="255" g="255" b="255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BE75E58-984F-4F72-8EDD-5C9A88DD35F0}" styleName="Swiss Re - Table 3">
    <a:wholeTbl>
      <a:tcTxStyle>
        <a:fontRef idx="minor">
          <a:scrgbClr r="40" g="62" b="54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2H>
      <a:tcStyle>
        <a:tcBdr/>
        <a:fill>
          <a:solidFill>
            <a:schemeClr val="accent3">
              <a:tint val="36000"/>
            </a:schemeClr>
          </a:solidFill>
        </a:fill>
      </a:tcStyle>
    </a:band2H>
    <a:band1V>
      <a:tcStyle>
        <a:tcBdr/>
        <a:fill>
          <a:solidFill>
            <a:schemeClr val="accent3">
              <a:tint val="36000"/>
            </a:schemeClr>
          </a:solidFill>
        </a:fill>
      </a:tcStyle>
    </a:band1V>
    <a:firstRow>
      <a:tcTxStyle b="on">
        <a:fontRef idx="minor">
          <a:scrgbClr r="255" g="255" b="255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0DF0198-80C8-49AA-8D90-CB580F7814A3}" styleName="Swiss Re - Table 4">
    <a:wholeTbl>
      <a:tcTxStyle>
        <a:fontRef idx="minor">
          <a:scrgbClr r="40" g="62" b="54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879B2AA-A785-4C12-A31E-098CB692474E}" styleName="Swiss Re - Table 5">
    <a:wholeTbl>
      <a:tcTxStyle>
        <a:fontRef idx="minor">
          <a:scrgbClr r="40" g="62" b="54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howGuides="1">
      <p:cViewPr varScale="1">
        <p:scale>
          <a:sx n="52" d="100"/>
          <a:sy n="52" d="100"/>
        </p:scale>
        <p:origin x="984" y="66"/>
      </p:cViewPr>
      <p:guideLst>
        <p:guide orient="horz" pos="164"/>
        <p:guide orient="horz" pos="436"/>
        <p:guide orient="horz" pos="1026"/>
        <p:guide orient="horz" pos="3793"/>
        <p:guide pos="431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98" d="100"/>
          <a:sy n="98" d="100"/>
        </p:scale>
        <p:origin x="-277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font" Target="fonts/font5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4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SwissReSans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7C786-A259-4FDD-A4C0-BD83D19C2427}" type="datetimeFigureOut">
              <a:rPr lang="en-GB" smtClean="0">
                <a:latin typeface="SwissReSans" pitchFamily="34" charset="0"/>
              </a:rPr>
              <a:pPr/>
              <a:t>01/09/2016</a:t>
            </a:fld>
            <a:endParaRPr lang="en-GB" dirty="0">
              <a:latin typeface="SwissReSans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SwissReSans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ADD15C-2E90-415F-B376-5831ACCDAAD0}" type="slidenum">
              <a:rPr lang="en-GB" smtClean="0">
                <a:latin typeface="SwissReSans" pitchFamily="34" charset="0"/>
              </a:rPr>
              <a:pPr/>
              <a:t>‹nº›</a:t>
            </a:fld>
            <a:endParaRPr lang="en-GB" dirty="0">
              <a:latin typeface="SwissRe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7963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SwissReSans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SwissReSans" pitchFamily="34" charset="0"/>
              </a:defRPr>
            </a:lvl1pPr>
          </a:lstStyle>
          <a:p>
            <a:fld id="{3A1CEC75-F9BB-42F0-8E1C-193797F4D4D6}" type="datetimeFigureOut">
              <a:rPr lang="de-DE" smtClean="0"/>
              <a:pPr/>
              <a:t>01.09.2016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SwissReSans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SwissReSans" pitchFamily="34" charset="0"/>
              </a:defRPr>
            </a:lvl1pPr>
          </a:lstStyle>
          <a:p>
            <a:fld id="{CF8ED666-4372-485F-9851-ED435EF4ACCF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9760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SwissReSans" pitchFamily="34" charset="0"/>
        <a:ea typeface="+mn-ea"/>
        <a:cs typeface="+mn-cs"/>
      </a:defRPr>
    </a:lvl1pPr>
    <a:lvl2pPr marL="349250" indent="0" algn="l" defTabSz="914400" rtl="0" eaLnBrk="1" latinLnBrk="0" hangingPunct="1">
      <a:defRPr sz="1200" kern="1200">
        <a:solidFill>
          <a:schemeClr val="tx1"/>
        </a:solidFill>
        <a:latin typeface="SwissReSans" pitchFamily="34" charset="0"/>
        <a:ea typeface="+mn-ea"/>
        <a:cs typeface="+mn-cs"/>
      </a:defRPr>
    </a:lvl2pPr>
    <a:lvl3pPr marL="717550" indent="0" algn="l" defTabSz="914400" rtl="0" eaLnBrk="1" latinLnBrk="0" hangingPunct="1">
      <a:defRPr sz="1200" kern="1200">
        <a:solidFill>
          <a:schemeClr val="tx1"/>
        </a:solidFill>
        <a:latin typeface="SwissReSans" pitchFamily="34" charset="0"/>
        <a:ea typeface="+mn-ea"/>
        <a:cs typeface="+mn-cs"/>
      </a:defRPr>
    </a:lvl3pPr>
    <a:lvl4pPr marL="1066800" indent="0" algn="l" defTabSz="914400" rtl="0" eaLnBrk="1" latinLnBrk="0" hangingPunct="1">
      <a:defRPr sz="1200" kern="1200">
        <a:solidFill>
          <a:schemeClr val="tx1"/>
        </a:solidFill>
        <a:latin typeface="SwissReSans" pitchFamily="34" charset="0"/>
        <a:ea typeface="+mn-ea"/>
        <a:cs typeface="+mn-cs"/>
      </a:defRPr>
    </a:lvl4pPr>
    <a:lvl5pPr marL="1435100" indent="0" algn="l" defTabSz="914400" rtl="0" eaLnBrk="1" latinLnBrk="0" hangingPunct="1">
      <a:defRPr sz="1200" kern="1200">
        <a:solidFill>
          <a:schemeClr val="tx1"/>
        </a:solidFill>
        <a:latin typeface="SwissReSans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ED666-4372-485F-9851-ED435EF4ACCF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0818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1.png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themeOverride" Target="../theme/themeOverride10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tags" Target="../tags/tag2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4.xml"/><Relationship Id="rId1" Type="http://schemas.openxmlformats.org/officeDocument/2006/relationships/themeOverride" Target="../theme/themeOverride11.x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4" Type="http://schemas.openxmlformats.org/officeDocument/2006/relationships/tags" Target="../tags/tag26.xml"/><Relationship Id="rId9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themeOverride" Target="../theme/themeOverride2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tags" Target="../tags/tag1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9.xml"/><Relationship Id="rId1" Type="http://schemas.openxmlformats.org/officeDocument/2006/relationships/themeOverride" Target="../theme/themeOverride3.xml"/><Relationship Id="rId6" Type="http://schemas.openxmlformats.org/officeDocument/2006/relationships/tags" Target="../tags/tag13.xml"/><Relationship Id="rId5" Type="http://schemas.openxmlformats.org/officeDocument/2006/relationships/tags" Target="../tags/tag12.xml"/><Relationship Id="rId4" Type="http://schemas.openxmlformats.org/officeDocument/2006/relationships/tags" Target="../tags/tag11.xml"/><Relationship Id="rId9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4.xml"/><Relationship Id="rId1" Type="http://schemas.openxmlformats.org/officeDocument/2006/relationships/themeOverride" Target="../theme/themeOverride4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5.xml"/><Relationship Id="rId1" Type="http://schemas.openxmlformats.org/officeDocument/2006/relationships/themeOverride" Target="../theme/themeOverride5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6.xml"/><Relationship Id="rId1" Type="http://schemas.openxmlformats.org/officeDocument/2006/relationships/themeOverride" Target="../theme/themeOverride6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7" Type="http://schemas.openxmlformats.org/officeDocument/2006/relationships/image" Target="../media/image1.png"/><Relationship Id="rId2" Type="http://schemas.openxmlformats.org/officeDocument/2006/relationships/tags" Target="../tags/tag17.xml"/><Relationship Id="rId1" Type="http://schemas.openxmlformats.org/officeDocument/2006/relationships/themeOverride" Target="../theme/themeOverride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1.xml"/><Relationship Id="rId1" Type="http://schemas.openxmlformats.org/officeDocument/2006/relationships/themeOverride" Target="../theme/themeOverride8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2.xml"/><Relationship Id="rId1" Type="http://schemas.openxmlformats.org/officeDocument/2006/relationships/themeOverride" Target="../theme/themeOverride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preserve="1" userDrawn="1">
  <p:cSld name="Title Slide">
    <p:bg>
      <p:bgPr>
        <a:solidFill>
          <a:srgbClr val="D1DC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 bwMode="gray">
          <a:xfrm>
            <a:off x="0" y="0"/>
            <a:ext cx="9144000" cy="6858000"/>
          </a:xfrm>
        </p:spPr>
        <p:txBody>
          <a:bodyPr/>
          <a:lstStyle>
            <a:lvl1pPr>
              <a:buFontTx/>
              <a:buNone/>
              <a:defRPr sz="1200">
                <a:solidFill>
                  <a:srgbClr val="A8BAB2"/>
                </a:solidFill>
                <a:latin typeface="SwissReSans" pitchFamily="34" charset="0"/>
              </a:defRPr>
            </a:lvl1pPr>
          </a:lstStyle>
          <a:p>
            <a:r>
              <a:rPr lang="pt-PT" dirty="0" err="1" smtClean="0"/>
              <a:t>Click</a:t>
            </a:r>
            <a:r>
              <a:rPr lang="pt-PT" dirty="0" smtClean="0"/>
              <a:t> </a:t>
            </a:r>
            <a:r>
              <a:rPr lang="pt-PT" dirty="0" err="1" smtClean="0"/>
              <a:t>icon</a:t>
            </a:r>
            <a:r>
              <a:rPr lang="pt-PT" dirty="0" smtClean="0"/>
              <a:t> to </a:t>
            </a:r>
            <a:r>
              <a:rPr lang="pt-PT" dirty="0" err="1" smtClean="0"/>
              <a:t>add</a:t>
            </a:r>
            <a:r>
              <a:rPr lang="pt-PT" dirty="0" smtClean="0"/>
              <a:t> </a:t>
            </a:r>
            <a:r>
              <a:rPr lang="pt-PT" dirty="0" err="1" smtClean="0"/>
              <a:t>picture</a:t>
            </a:r>
            <a:endParaRPr lang="pt-PT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684213" y="1628776"/>
            <a:ext cx="7272163" cy="1296168"/>
          </a:xfrm>
        </p:spPr>
        <p:txBody>
          <a:bodyPr>
            <a:noAutofit/>
          </a:bodyPr>
          <a:lstStyle>
            <a:lvl1pPr algn="l">
              <a:lnSpc>
                <a:spcPct val="80000"/>
              </a:lnSpc>
              <a:defRPr sz="4800">
                <a:solidFill>
                  <a:srgbClr val="FFFFFF"/>
                </a:solidFill>
                <a:latin typeface="SwissReSans Light" pitchFamily="34" charset="0"/>
              </a:defRPr>
            </a:lvl1pPr>
          </a:lstStyle>
          <a:p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Master </a:t>
            </a:r>
            <a:r>
              <a:rPr lang="pt-PT" dirty="0" err="1" smtClean="0"/>
              <a:t>title</a:t>
            </a:r>
            <a:r>
              <a:rPr lang="pt-PT" dirty="0" smtClean="0"/>
              <a:t> </a:t>
            </a:r>
            <a:r>
              <a:rPr lang="pt-PT" dirty="0" err="1" smtClean="0"/>
              <a:t>style</a:t>
            </a:r>
            <a:endParaRPr lang="pt-P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white">
          <a:xfrm>
            <a:off x="684213" y="2996952"/>
            <a:ext cx="7272163" cy="288032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rgbClr val="FFFFFF"/>
                </a:solidFill>
                <a:latin typeface="SwissReSan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Master </a:t>
            </a:r>
            <a:r>
              <a:rPr lang="pt-PT" dirty="0" err="1" smtClean="0"/>
              <a:t>subtitle</a:t>
            </a:r>
            <a:r>
              <a:rPr lang="pt-PT" dirty="0" smtClean="0"/>
              <a:t> </a:t>
            </a:r>
            <a:r>
              <a:rPr lang="pt-PT" dirty="0" err="1" smtClean="0"/>
              <a:t>style</a:t>
            </a:r>
            <a:endParaRPr lang="pt-PT" dirty="0"/>
          </a:p>
        </p:txBody>
      </p:sp>
      <p:sp>
        <p:nvSpPr>
          <p:cNvPr id="11" name="Classification"/>
          <p:cNvSpPr txBox="1">
            <a:spLocks noChangeArrowheads="1"/>
          </p:cNvSpPr>
          <p:nvPr userDrawn="1">
            <p:custDataLst>
              <p:tags r:id="rId2"/>
            </p:custDataLst>
          </p:nvPr>
        </p:nvSpPr>
        <p:spPr bwMode="black">
          <a:xfrm>
            <a:off x="2915989" y="260350"/>
            <a:ext cx="5759699" cy="139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>
              <a:buClrTx/>
              <a:buSzTx/>
              <a:buFontTx/>
              <a:buNone/>
            </a:pPr>
            <a:endParaRPr lang="pt-PT" sz="900" dirty="0">
              <a:solidFill>
                <a:srgbClr val="283E36"/>
              </a:solidFill>
              <a:latin typeface="SwissReSans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63426" y="301052"/>
            <a:ext cx="2369821" cy="533400"/>
          </a:xfrm>
          <a:prstGeom prst="rect">
            <a:avLst/>
          </a:prstGeom>
        </p:spPr>
      </p:pic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wer Symbol" preserve="1" userDrawn="1">
  <p:cSld name="Power Symb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5E4D2043-7E31-4A53-BD33-72A88E682172}" type="slidenum">
              <a:rPr lang="pt-PT" smtClean="0"/>
              <a:pPr/>
              <a:t>‹nº›</a:t>
            </a:fld>
            <a:endParaRPr lang="pt-PT" dirty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3132138" y="1989138"/>
            <a:ext cx="2879725" cy="2879725"/>
            <a:chOff x="3132138" y="1989138"/>
            <a:chExt cx="2879725" cy="2879725"/>
          </a:xfrm>
        </p:grpSpPr>
        <p:sp>
          <p:nvSpPr>
            <p:cNvPr id="9" name="Rectangle 8"/>
            <p:cNvSpPr/>
            <p:nvPr userDrawn="1"/>
          </p:nvSpPr>
          <p:spPr>
            <a:xfrm>
              <a:off x="3707904" y="2564904"/>
              <a:ext cx="1728192" cy="1728192"/>
            </a:xfrm>
            <a:prstGeom prst="rect">
              <a:avLst/>
            </a:prstGeom>
            <a:solidFill>
              <a:srgbClr val="FFFFFF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 dirty="0" smtClean="0">
                <a:latin typeface="SwissReSans" pitchFamily="34" charset="0"/>
              </a:endParaRPr>
            </a:p>
          </p:txBody>
        </p:sp>
        <p:sp>
          <p:nvSpPr>
            <p:cNvPr id="8" name="Freeform 5"/>
            <p:cNvSpPr>
              <a:spLocks noEditPoints="1"/>
            </p:cNvSpPr>
            <p:nvPr userDrawn="1"/>
          </p:nvSpPr>
          <p:spPr bwMode="auto">
            <a:xfrm>
              <a:off x="3132138" y="1989138"/>
              <a:ext cx="2879725" cy="2879725"/>
            </a:xfrm>
            <a:custGeom>
              <a:avLst/>
              <a:gdLst>
                <a:gd name="T0" fmla="*/ 738 w 1476"/>
                <a:gd name="T1" fmla="*/ 0 h 1476"/>
                <a:gd name="T2" fmla="*/ 0 w 1476"/>
                <a:gd name="T3" fmla="*/ 738 h 1476"/>
                <a:gd name="T4" fmla="*/ 738 w 1476"/>
                <a:gd name="T5" fmla="*/ 1476 h 1476"/>
                <a:gd name="T6" fmla="*/ 1476 w 1476"/>
                <a:gd name="T7" fmla="*/ 738 h 1476"/>
                <a:gd name="T8" fmla="*/ 738 w 1476"/>
                <a:gd name="T9" fmla="*/ 0 h 1476"/>
                <a:gd name="T10" fmla="*/ 547 w 1476"/>
                <a:gd name="T11" fmla="*/ 1099 h 1476"/>
                <a:gd name="T12" fmla="*/ 388 w 1476"/>
                <a:gd name="T13" fmla="*/ 1099 h 1476"/>
                <a:gd name="T14" fmla="*/ 388 w 1476"/>
                <a:gd name="T15" fmla="*/ 637 h 1476"/>
                <a:gd name="T16" fmla="*/ 547 w 1476"/>
                <a:gd name="T17" fmla="*/ 637 h 1476"/>
                <a:gd name="T18" fmla="*/ 547 w 1476"/>
                <a:gd name="T19" fmla="*/ 1099 h 1476"/>
                <a:gd name="T20" fmla="*/ 817 w 1476"/>
                <a:gd name="T21" fmla="*/ 1099 h 1476"/>
                <a:gd name="T22" fmla="*/ 658 w 1476"/>
                <a:gd name="T23" fmla="*/ 1099 h 1476"/>
                <a:gd name="T24" fmla="*/ 658 w 1476"/>
                <a:gd name="T25" fmla="*/ 637 h 1476"/>
                <a:gd name="T26" fmla="*/ 817 w 1476"/>
                <a:gd name="T27" fmla="*/ 637 h 1476"/>
                <a:gd name="T28" fmla="*/ 817 w 1476"/>
                <a:gd name="T29" fmla="*/ 1099 h 1476"/>
                <a:gd name="T30" fmla="*/ 1088 w 1476"/>
                <a:gd name="T31" fmla="*/ 1099 h 1476"/>
                <a:gd name="T32" fmla="*/ 929 w 1476"/>
                <a:gd name="T33" fmla="*/ 1099 h 1476"/>
                <a:gd name="T34" fmla="*/ 929 w 1476"/>
                <a:gd name="T35" fmla="*/ 637 h 1476"/>
                <a:gd name="T36" fmla="*/ 1088 w 1476"/>
                <a:gd name="T37" fmla="*/ 637 h 1476"/>
                <a:gd name="T38" fmla="*/ 1088 w 1476"/>
                <a:gd name="T39" fmla="*/ 1099 h 1476"/>
                <a:gd name="T40" fmla="*/ 1094 w 1476"/>
                <a:gd name="T41" fmla="*/ 524 h 1476"/>
                <a:gd name="T42" fmla="*/ 382 w 1476"/>
                <a:gd name="T43" fmla="*/ 524 h 1476"/>
                <a:gd name="T44" fmla="*/ 382 w 1476"/>
                <a:gd name="T45" fmla="*/ 374 h 1476"/>
                <a:gd name="T46" fmla="*/ 1094 w 1476"/>
                <a:gd name="T47" fmla="*/ 374 h 1476"/>
                <a:gd name="T48" fmla="*/ 1094 w 1476"/>
                <a:gd name="T49" fmla="*/ 524 h 1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76" h="1476">
                  <a:moveTo>
                    <a:pt x="738" y="0"/>
                  </a:moveTo>
                  <a:cubicBezTo>
                    <a:pt x="330" y="0"/>
                    <a:pt x="0" y="331"/>
                    <a:pt x="0" y="738"/>
                  </a:cubicBezTo>
                  <a:cubicBezTo>
                    <a:pt x="0" y="1146"/>
                    <a:pt x="330" y="1476"/>
                    <a:pt x="738" y="1476"/>
                  </a:cubicBezTo>
                  <a:cubicBezTo>
                    <a:pt x="1145" y="1476"/>
                    <a:pt x="1476" y="1146"/>
                    <a:pt x="1476" y="738"/>
                  </a:cubicBezTo>
                  <a:cubicBezTo>
                    <a:pt x="1476" y="331"/>
                    <a:pt x="1145" y="0"/>
                    <a:pt x="738" y="0"/>
                  </a:cubicBezTo>
                  <a:moveTo>
                    <a:pt x="547" y="1099"/>
                  </a:moveTo>
                  <a:cubicBezTo>
                    <a:pt x="388" y="1099"/>
                    <a:pt x="388" y="1099"/>
                    <a:pt x="388" y="1099"/>
                  </a:cubicBezTo>
                  <a:cubicBezTo>
                    <a:pt x="388" y="637"/>
                    <a:pt x="388" y="637"/>
                    <a:pt x="388" y="637"/>
                  </a:cubicBezTo>
                  <a:cubicBezTo>
                    <a:pt x="547" y="637"/>
                    <a:pt x="547" y="637"/>
                    <a:pt x="547" y="637"/>
                  </a:cubicBezTo>
                  <a:lnTo>
                    <a:pt x="547" y="1099"/>
                  </a:lnTo>
                  <a:close/>
                  <a:moveTo>
                    <a:pt x="817" y="1099"/>
                  </a:moveTo>
                  <a:cubicBezTo>
                    <a:pt x="658" y="1099"/>
                    <a:pt x="658" y="1099"/>
                    <a:pt x="658" y="1099"/>
                  </a:cubicBezTo>
                  <a:cubicBezTo>
                    <a:pt x="658" y="637"/>
                    <a:pt x="658" y="637"/>
                    <a:pt x="658" y="637"/>
                  </a:cubicBezTo>
                  <a:cubicBezTo>
                    <a:pt x="817" y="637"/>
                    <a:pt x="817" y="637"/>
                    <a:pt x="817" y="637"/>
                  </a:cubicBezTo>
                  <a:lnTo>
                    <a:pt x="817" y="1099"/>
                  </a:lnTo>
                  <a:close/>
                  <a:moveTo>
                    <a:pt x="1088" y="1099"/>
                  </a:moveTo>
                  <a:cubicBezTo>
                    <a:pt x="929" y="1099"/>
                    <a:pt x="929" y="1099"/>
                    <a:pt x="929" y="1099"/>
                  </a:cubicBezTo>
                  <a:cubicBezTo>
                    <a:pt x="929" y="637"/>
                    <a:pt x="929" y="637"/>
                    <a:pt x="929" y="637"/>
                  </a:cubicBezTo>
                  <a:cubicBezTo>
                    <a:pt x="1088" y="637"/>
                    <a:pt x="1088" y="637"/>
                    <a:pt x="1088" y="637"/>
                  </a:cubicBezTo>
                  <a:lnTo>
                    <a:pt x="1088" y="1099"/>
                  </a:lnTo>
                  <a:close/>
                  <a:moveTo>
                    <a:pt x="1094" y="524"/>
                  </a:moveTo>
                  <a:cubicBezTo>
                    <a:pt x="382" y="524"/>
                    <a:pt x="382" y="524"/>
                    <a:pt x="382" y="524"/>
                  </a:cubicBezTo>
                  <a:cubicBezTo>
                    <a:pt x="382" y="374"/>
                    <a:pt x="382" y="374"/>
                    <a:pt x="382" y="374"/>
                  </a:cubicBezTo>
                  <a:cubicBezTo>
                    <a:pt x="1094" y="374"/>
                    <a:pt x="1094" y="374"/>
                    <a:pt x="1094" y="374"/>
                  </a:cubicBezTo>
                  <a:lnTo>
                    <a:pt x="1094" y="524"/>
                  </a:lnTo>
                  <a:close/>
                </a:path>
              </a:pathLst>
            </a:custGeom>
            <a:solidFill>
              <a:srgbClr val="627D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</p:grp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losing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/>
          </p:cNvPicPr>
          <p:nvPr userDrawn="1">
            <p:custDataLst>
              <p:tags r:id="rId2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hidden"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">
          <a:xfrm>
            <a:off x="684213" y="1628775"/>
            <a:ext cx="7272163" cy="1329620"/>
          </a:xfrm>
        </p:spPr>
        <p:txBody>
          <a:bodyPr anchor="t" anchorCtr="0">
            <a:noAutofit/>
          </a:bodyPr>
          <a:lstStyle>
            <a:lvl1pPr algn="l">
              <a:lnSpc>
                <a:spcPct val="80000"/>
              </a:lnSpc>
              <a:defRPr sz="4800">
                <a:solidFill>
                  <a:srgbClr val="FFFFFF"/>
                </a:solidFill>
                <a:latin typeface="SwissReSans Light" pitchFamily="34" charset="0"/>
              </a:defRPr>
            </a:lvl1pPr>
          </a:lstStyle>
          <a:p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Master </a:t>
            </a:r>
            <a:r>
              <a:rPr lang="pt-PT" dirty="0" err="1" smtClean="0"/>
              <a:t>title</a:t>
            </a:r>
            <a:r>
              <a:rPr lang="pt-PT" dirty="0" smtClean="0"/>
              <a:t> </a:t>
            </a:r>
            <a:r>
              <a:rPr lang="pt-PT" dirty="0" err="1" smtClean="0"/>
              <a:t>style</a:t>
            </a:r>
            <a:endParaRPr lang="pt-PT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5E4D2043-7E31-4A53-BD33-72A88E682172}" type="slidenum">
              <a:rPr lang="pt-PT" smtClean="0"/>
              <a:pPr/>
              <a:t>‹nº›</a:t>
            </a:fld>
            <a:endParaRPr lang="pt-PT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3" y="3573016"/>
            <a:ext cx="7272163" cy="2448372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1200"/>
              </a:spcAft>
              <a:buFontTx/>
              <a:buNone/>
              <a:defRPr sz="1200">
                <a:solidFill>
                  <a:srgbClr val="283E36"/>
                </a:solidFill>
                <a:latin typeface="SwissReSans Light" panose="020B0504020202020204" pitchFamily="34" charset="0"/>
              </a:defRPr>
            </a:lvl1pPr>
            <a:lvl2pPr marL="182562" indent="0">
              <a:spcBef>
                <a:spcPts val="0"/>
              </a:spcBef>
              <a:spcAft>
                <a:spcPts val="1200"/>
              </a:spcAft>
              <a:buFontTx/>
              <a:buNone/>
              <a:defRPr sz="1200">
                <a:solidFill>
                  <a:srgbClr val="283E36"/>
                </a:solidFill>
                <a:latin typeface="SwissReSans Light" panose="020B0504020202020204" pitchFamily="34" charset="0"/>
              </a:defRPr>
            </a:lvl2pPr>
            <a:lvl3pPr marL="444500" indent="0">
              <a:spcBef>
                <a:spcPts val="0"/>
              </a:spcBef>
              <a:spcAft>
                <a:spcPts val="1200"/>
              </a:spcAft>
              <a:buFontTx/>
              <a:buNone/>
              <a:defRPr sz="1200">
                <a:solidFill>
                  <a:srgbClr val="283E36"/>
                </a:solidFill>
                <a:latin typeface="SwissReSans Light" panose="020B0504020202020204" pitchFamily="34" charset="0"/>
              </a:defRPr>
            </a:lvl3pPr>
            <a:lvl4pPr marL="715963" indent="0">
              <a:spcBef>
                <a:spcPts val="0"/>
              </a:spcBef>
              <a:spcAft>
                <a:spcPts val="1200"/>
              </a:spcAft>
              <a:buFontTx/>
              <a:buNone/>
              <a:defRPr sz="1200">
                <a:solidFill>
                  <a:srgbClr val="283E36"/>
                </a:solidFill>
                <a:latin typeface="SwissReSans Light" panose="020B0504020202020204" pitchFamily="34" charset="0"/>
              </a:defRPr>
            </a:lvl4pPr>
            <a:lvl5pPr marL="985838" indent="0">
              <a:spcBef>
                <a:spcPts val="0"/>
              </a:spcBef>
              <a:spcAft>
                <a:spcPts val="1200"/>
              </a:spcAft>
              <a:buFontTx/>
              <a:buNone/>
              <a:defRPr sz="1200">
                <a:solidFill>
                  <a:srgbClr val="283E36"/>
                </a:solidFill>
                <a:latin typeface="SwissReSans Light" panose="020B0504020202020204" pitchFamily="34" charset="0"/>
              </a:defRPr>
            </a:lvl5pPr>
          </a:lstStyle>
          <a:p>
            <a:pPr lvl="0"/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Master </a:t>
            </a:r>
            <a:r>
              <a:rPr lang="pt-PT" dirty="0" err="1" smtClean="0"/>
              <a:t>text</a:t>
            </a:r>
            <a:r>
              <a:rPr lang="pt-PT" dirty="0" smtClean="0"/>
              <a:t> </a:t>
            </a:r>
            <a:r>
              <a:rPr lang="pt-PT" dirty="0" err="1" smtClean="0"/>
              <a:t>styles</a:t>
            </a:r>
            <a:endParaRPr lang="pt-PT" dirty="0" smtClean="0"/>
          </a:p>
        </p:txBody>
      </p:sp>
      <p:sp>
        <p:nvSpPr>
          <p:cNvPr id="10" name="Classification"/>
          <p:cNvSpPr txBox="1">
            <a:spLocks noChangeArrowheads="1"/>
          </p:cNvSpPr>
          <p:nvPr userDrawn="1">
            <p:custDataLst>
              <p:tags r:id="rId4"/>
            </p:custDataLst>
          </p:nvPr>
        </p:nvSpPr>
        <p:spPr bwMode="black">
          <a:xfrm>
            <a:off x="2915989" y="260350"/>
            <a:ext cx="5759699" cy="139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>
              <a:buClrTx/>
              <a:buSzTx/>
              <a:buFontTx/>
              <a:buNone/>
            </a:pPr>
            <a:endParaRPr lang="pt-PT" sz="900" dirty="0">
              <a:solidFill>
                <a:srgbClr val="283E36"/>
              </a:solidFill>
              <a:latin typeface="SwissReSans" pitchFamily="34" charset="0"/>
            </a:endParaRPr>
          </a:p>
        </p:txBody>
      </p:sp>
      <p:sp>
        <p:nvSpPr>
          <p:cNvPr id="13" name="Footer"/>
          <p:cNvSpPr txBox="1">
            <a:spLocks/>
          </p:cNvSpPr>
          <p:nvPr userDrawn="1">
            <p:custDataLst>
              <p:tags r:id="rId5"/>
            </p:custDataLst>
          </p:nvPr>
        </p:nvSpPr>
        <p:spPr bwMode="black">
          <a:xfrm>
            <a:off x="2340496" y="6505850"/>
            <a:ext cx="5903912" cy="1397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/>
          <a:p>
            <a:pPr marL="0" algn="r" defTabSz="914400" rtl="0" eaLnBrk="1" latinLnBrk="0" hangingPunct="1"/>
            <a:endParaRPr lang="pt-PT" sz="1000" kern="1200" dirty="0">
              <a:solidFill>
                <a:srgbClr val="283E36"/>
              </a:solidFill>
              <a:latin typeface="SwissReSans" pitchFamily="34" charset="0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>
            <p:custDataLst>
              <p:tags r:id="rId6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01751" y="6294506"/>
            <a:ext cx="1578228" cy="355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556745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black">
          <a:xfrm>
            <a:off x="684213" y="1628775"/>
            <a:ext cx="7991475" cy="4392513"/>
          </a:xfrm>
        </p:spPr>
        <p:txBody>
          <a:bodyPr/>
          <a:lstStyle>
            <a:lvl1pPr>
              <a:defRPr>
                <a:latin typeface="SwissReSans" pitchFamily="34" charset="0"/>
              </a:defRPr>
            </a:lvl1pPr>
            <a:lvl2pPr>
              <a:defRPr>
                <a:latin typeface="SwissReSans" pitchFamily="34" charset="0"/>
              </a:defRPr>
            </a:lvl2pPr>
            <a:lvl3pPr>
              <a:defRPr>
                <a:latin typeface="SwissReSans" pitchFamily="34" charset="0"/>
              </a:defRPr>
            </a:lvl3pPr>
            <a:lvl4pPr>
              <a:defRPr>
                <a:latin typeface="SwissReSans" pitchFamily="34" charset="0"/>
              </a:defRPr>
            </a:lvl4pPr>
            <a:lvl5pPr>
              <a:defRPr>
                <a:latin typeface="SwissReSans" pitchFamily="34" charset="0"/>
              </a:defRPr>
            </a:lvl5pPr>
          </a:lstStyle>
          <a:p>
            <a:pPr lvl="0"/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Master </a:t>
            </a:r>
            <a:r>
              <a:rPr lang="pt-PT" dirty="0" err="1" smtClean="0"/>
              <a:t>text</a:t>
            </a:r>
            <a:r>
              <a:rPr lang="pt-PT" dirty="0" smtClean="0"/>
              <a:t> </a:t>
            </a:r>
            <a:r>
              <a:rPr lang="pt-PT" dirty="0" err="1" smtClean="0"/>
              <a:t>styles</a:t>
            </a:r>
            <a:endParaRPr lang="pt-PT" dirty="0" smtClean="0"/>
          </a:p>
          <a:p>
            <a:pPr lvl="1"/>
            <a:r>
              <a:rPr lang="pt-PT" dirty="0" err="1" smtClean="0"/>
              <a:t>Second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2"/>
            <a:r>
              <a:rPr lang="pt-PT" dirty="0" err="1" smtClean="0"/>
              <a:t>Third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3"/>
            <a:r>
              <a:rPr lang="pt-PT" dirty="0" err="1" smtClean="0"/>
              <a:t>Fourth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4"/>
            <a:r>
              <a:rPr lang="pt-PT" dirty="0" err="1" smtClean="0"/>
              <a:t>Fifth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Master </a:t>
            </a:r>
            <a:r>
              <a:rPr lang="pt-PT" dirty="0" err="1" smtClean="0"/>
              <a:t>title</a:t>
            </a:r>
            <a:r>
              <a:rPr lang="pt-PT" dirty="0" smtClean="0"/>
              <a:t> </a:t>
            </a:r>
            <a:r>
              <a:rPr lang="pt-PT" dirty="0" err="1" smtClean="0"/>
              <a:t>style</a:t>
            </a:r>
            <a:endParaRPr lang="pt-PT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5E4D2043-7E31-4A53-BD33-72A88E682172}" type="slidenum">
              <a:rPr lang="pt-PT" smtClean="0"/>
              <a:pPr/>
              <a:t>‹nº›</a:t>
            </a:fld>
            <a:endParaRPr lang="pt-PT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/>
          </p:cNvPicPr>
          <p:nvPr userDrawn="1">
            <p:custDataLst>
              <p:tags r:id="rId2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hidden"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684213" y="1628775"/>
            <a:ext cx="7272163" cy="1329620"/>
          </a:xfr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GB" sz="4800" kern="1200" dirty="0">
                <a:solidFill>
                  <a:srgbClr val="FFFFFF"/>
                </a:solidFill>
                <a:latin typeface="SwissReSans Light" pitchFamily="34" charset="0"/>
                <a:ea typeface="+mj-ea"/>
                <a:cs typeface="+mj-cs"/>
              </a:defRPr>
            </a:lvl1pPr>
          </a:lstStyle>
          <a:p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Master </a:t>
            </a:r>
            <a:r>
              <a:rPr lang="pt-PT" dirty="0" err="1" smtClean="0"/>
              <a:t>title</a:t>
            </a:r>
            <a:r>
              <a:rPr lang="pt-PT" dirty="0" smtClean="0"/>
              <a:t> </a:t>
            </a:r>
            <a:r>
              <a:rPr lang="pt-PT" dirty="0" err="1" smtClean="0"/>
              <a:t>style</a:t>
            </a:r>
            <a:endParaRPr lang="pt-PT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684213" y="3573016"/>
            <a:ext cx="7272163" cy="2448372"/>
          </a:xfrm>
        </p:spPr>
        <p:txBody>
          <a:bodyPr/>
          <a:lstStyle>
            <a:lvl1pPr>
              <a:spcBef>
                <a:spcPts val="0"/>
              </a:spcBef>
              <a:defRPr sz="1800">
                <a:solidFill>
                  <a:srgbClr val="283E36"/>
                </a:solidFill>
                <a:latin typeface="SwissReSans Light" panose="020B0504020202020204" pitchFamily="34" charset="0"/>
              </a:defRPr>
            </a:lvl1pPr>
            <a:lvl2pPr>
              <a:spcBef>
                <a:spcPts val="0"/>
              </a:spcBef>
              <a:defRPr sz="1600">
                <a:solidFill>
                  <a:srgbClr val="283E36"/>
                </a:solidFill>
                <a:latin typeface="SwissReSans Light" panose="020B0504020202020204" pitchFamily="34" charset="0"/>
              </a:defRPr>
            </a:lvl2pPr>
            <a:lvl3pPr>
              <a:spcBef>
                <a:spcPts val="0"/>
              </a:spcBef>
              <a:defRPr sz="1600">
                <a:solidFill>
                  <a:srgbClr val="283E36"/>
                </a:solidFill>
                <a:latin typeface="SwissReSans Light" panose="020B0504020202020204" pitchFamily="34" charset="0"/>
              </a:defRPr>
            </a:lvl3pPr>
            <a:lvl4pPr>
              <a:spcBef>
                <a:spcPts val="0"/>
              </a:spcBef>
              <a:defRPr sz="1600">
                <a:solidFill>
                  <a:srgbClr val="283E36"/>
                </a:solidFill>
                <a:latin typeface="SwissReSans Light" panose="020B0504020202020204" pitchFamily="34" charset="0"/>
              </a:defRPr>
            </a:lvl4pPr>
            <a:lvl5pPr>
              <a:spcBef>
                <a:spcPts val="0"/>
              </a:spcBef>
              <a:defRPr sz="1600">
                <a:solidFill>
                  <a:srgbClr val="283E36"/>
                </a:solidFill>
                <a:latin typeface="SwissReSans Light" panose="020B0504020202020204" pitchFamily="34" charset="0"/>
              </a:defRPr>
            </a:lvl5pPr>
          </a:lstStyle>
          <a:p>
            <a:pPr lvl="0"/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Master </a:t>
            </a:r>
            <a:r>
              <a:rPr lang="pt-PT" dirty="0" err="1" smtClean="0"/>
              <a:t>text</a:t>
            </a:r>
            <a:r>
              <a:rPr lang="pt-PT" dirty="0" smtClean="0"/>
              <a:t> </a:t>
            </a:r>
            <a:r>
              <a:rPr lang="pt-PT" dirty="0" err="1" smtClean="0"/>
              <a:t>styles</a:t>
            </a:r>
            <a:endParaRPr lang="pt-PT" dirty="0" smtClean="0"/>
          </a:p>
          <a:p>
            <a:pPr lvl="1"/>
            <a:r>
              <a:rPr lang="pt-PT" dirty="0" err="1" smtClean="0"/>
              <a:t>Second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2"/>
            <a:r>
              <a:rPr lang="pt-PT" dirty="0" err="1" smtClean="0"/>
              <a:t>Third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3"/>
            <a:r>
              <a:rPr lang="pt-PT" dirty="0" err="1" smtClean="0"/>
              <a:t>Fourth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4"/>
            <a:r>
              <a:rPr lang="pt-PT" dirty="0" err="1" smtClean="0"/>
              <a:t>Fifth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5"/>
            <p:custDataLst>
              <p:tags r:id="rId3"/>
            </p:custDataLst>
          </p:nvPr>
        </p:nvSpPr>
        <p:spPr/>
        <p:txBody>
          <a:bodyPr/>
          <a:lstStyle/>
          <a:p>
            <a:fld id="{5E4D2043-7E31-4A53-BD33-72A88E682172}" type="slidenum">
              <a:rPr lang="pt-PT" smtClean="0"/>
              <a:pPr/>
              <a:t>‹nº›</a:t>
            </a:fld>
            <a:endParaRPr lang="pt-PT" dirty="0"/>
          </a:p>
        </p:txBody>
      </p:sp>
      <p:sp>
        <p:nvSpPr>
          <p:cNvPr id="11" name="Classification"/>
          <p:cNvSpPr txBox="1">
            <a:spLocks noChangeArrowheads="1"/>
          </p:cNvSpPr>
          <p:nvPr userDrawn="1">
            <p:custDataLst>
              <p:tags r:id="rId4"/>
            </p:custDataLst>
          </p:nvPr>
        </p:nvSpPr>
        <p:spPr bwMode="black">
          <a:xfrm>
            <a:off x="2915989" y="260350"/>
            <a:ext cx="5759699" cy="139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>
              <a:buClrTx/>
              <a:buSzTx/>
              <a:buFontTx/>
              <a:buNone/>
            </a:pPr>
            <a:endParaRPr lang="pt-PT" sz="900" dirty="0">
              <a:solidFill>
                <a:srgbClr val="283E36"/>
              </a:solidFill>
              <a:latin typeface="SwissReSans" pitchFamily="34" charset="0"/>
            </a:endParaRPr>
          </a:p>
        </p:txBody>
      </p:sp>
      <p:sp>
        <p:nvSpPr>
          <p:cNvPr id="14" name="Footer"/>
          <p:cNvSpPr txBox="1">
            <a:spLocks/>
          </p:cNvSpPr>
          <p:nvPr userDrawn="1">
            <p:custDataLst>
              <p:tags r:id="rId5"/>
            </p:custDataLst>
          </p:nvPr>
        </p:nvSpPr>
        <p:spPr bwMode="black">
          <a:xfrm>
            <a:off x="2340496" y="6505850"/>
            <a:ext cx="5903912" cy="1397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/>
          <a:p>
            <a:pPr marL="0" algn="r" defTabSz="914400" rtl="0" eaLnBrk="1" latinLnBrk="0" hangingPunct="1"/>
            <a:endParaRPr lang="pt-PT" sz="1000" kern="1200" dirty="0">
              <a:solidFill>
                <a:srgbClr val="283E36"/>
              </a:solidFill>
              <a:latin typeface="SwissReSans" pitchFamily="34" charset="0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>
            <p:custDataLst>
              <p:tags r:id="rId6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01751" y="6294506"/>
            <a:ext cx="1578228" cy="355228"/>
          </a:xfrm>
          <a:prstGeom prst="rect">
            <a:avLst/>
          </a:prstGeom>
        </p:spPr>
      </p:pic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black">
          <a:xfrm>
            <a:off x="684213" y="1628774"/>
            <a:ext cx="3887788" cy="4392614"/>
          </a:xfrm>
        </p:spPr>
        <p:txBody>
          <a:bodyPr/>
          <a:lstStyle>
            <a:lvl1pPr>
              <a:defRPr sz="1800">
                <a:latin typeface="SwissReSans" pitchFamily="34" charset="0"/>
              </a:defRPr>
            </a:lvl1pPr>
            <a:lvl2pPr>
              <a:defRPr sz="1600">
                <a:latin typeface="SwissReSans" pitchFamily="34" charset="0"/>
              </a:defRPr>
            </a:lvl2pPr>
            <a:lvl3pPr>
              <a:defRPr sz="1600">
                <a:latin typeface="SwissReSans" pitchFamily="34" charset="0"/>
              </a:defRPr>
            </a:lvl3pPr>
            <a:lvl4pPr>
              <a:defRPr sz="1600">
                <a:latin typeface="SwissReSans" pitchFamily="34" charset="0"/>
              </a:defRPr>
            </a:lvl4pPr>
            <a:lvl5pPr>
              <a:defRPr sz="1600">
                <a:latin typeface="SwissReSans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Master </a:t>
            </a:r>
            <a:r>
              <a:rPr lang="pt-PT" dirty="0" err="1" smtClean="0"/>
              <a:t>text</a:t>
            </a:r>
            <a:r>
              <a:rPr lang="pt-PT" dirty="0" smtClean="0"/>
              <a:t> </a:t>
            </a:r>
            <a:r>
              <a:rPr lang="pt-PT" dirty="0" err="1" smtClean="0"/>
              <a:t>styles</a:t>
            </a:r>
            <a:endParaRPr lang="pt-PT" dirty="0" smtClean="0"/>
          </a:p>
          <a:p>
            <a:pPr lvl="1"/>
            <a:r>
              <a:rPr lang="pt-PT" dirty="0" err="1" smtClean="0"/>
              <a:t>Second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2"/>
            <a:r>
              <a:rPr lang="pt-PT" dirty="0" err="1" smtClean="0"/>
              <a:t>Third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3"/>
            <a:r>
              <a:rPr lang="pt-PT" dirty="0" err="1" smtClean="0"/>
              <a:t>Fourth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4"/>
            <a:r>
              <a:rPr lang="pt-PT" dirty="0" err="1" smtClean="0"/>
              <a:t>Fifth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black">
          <a:xfrm>
            <a:off x="4788024" y="1628775"/>
            <a:ext cx="3887664" cy="4392613"/>
          </a:xfrm>
        </p:spPr>
        <p:txBody>
          <a:bodyPr/>
          <a:lstStyle>
            <a:lvl1pPr>
              <a:defRPr sz="1800">
                <a:latin typeface="SwissReSans" pitchFamily="34" charset="0"/>
              </a:defRPr>
            </a:lvl1pPr>
            <a:lvl2pPr>
              <a:defRPr sz="1600">
                <a:latin typeface="SwissReSans" pitchFamily="34" charset="0"/>
              </a:defRPr>
            </a:lvl2pPr>
            <a:lvl3pPr>
              <a:defRPr sz="1600">
                <a:latin typeface="SwissReSans" pitchFamily="34" charset="0"/>
              </a:defRPr>
            </a:lvl3pPr>
            <a:lvl4pPr>
              <a:defRPr sz="1600">
                <a:latin typeface="SwissReSans" pitchFamily="34" charset="0"/>
              </a:defRPr>
            </a:lvl4pPr>
            <a:lvl5pPr>
              <a:defRPr sz="1600">
                <a:latin typeface="SwissReSans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Master </a:t>
            </a:r>
            <a:r>
              <a:rPr lang="pt-PT" dirty="0" err="1" smtClean="0"/>
              <a:t>text</a:t>
            </a:r>
            <a:r>
              <a:rPr lang="pt-PT" dirty="0" smtClean="0"/>
              <a:t> </a:t>
            </a:r>
            <a:r>
              <a:rPr lang="pt-PT" dirty="0" err="1" smtClean="0"/>
              <a:t>styles</a:t>
            </a:r>
            <a:endParaRPr lang="pt-PT" dirty="0" smtClean="0"/>
          </a:p>
          <a:p>
            <a:pPr lvl="1"/>
            <a:r>
              <a:rPr lang="pt-PT" dirty="0" err="1" smtClean="0"/>
              <a:t>Second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2"/>
            <a:r>
              <a:rPr lang="pt-PT" dirty="0" err="1" smtClean="0"/>
              <a:t>Third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3"/>
            <a:r>
              <a:rPr lang="pt-PT" dirty="0" err="1" smtClean="0"/>
              <a:t>Fourth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4"/>
            <a:r>
              <a:rPr lang="pt-PT" dirty="0" err="1" smtClean="0"/>
              <a:t>Fifth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Master </a:t>
            </a:r>
            <a:r>
              <a:rPr lang="pt-PT" dirty="0" err="1" smtClean="0"/>
              <a:t>title</a:t>
            </a:r>
            <a:r>
              <a:rPr lang="pt-PT" dirty="0" smtClean="0"/>
              <a:t> </a:t>
            </a:r>
            <a:r>
              <a:rPr lang="pt-PT" dirty="0" err="1" smtClean="0"/>
              <a:t>style</a:t>
            </a:r>
            <a:endParaRPr lang="pt-PT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5E4D2043-7E31-4A53-BD33-72A88E682172}" type="slidenum">
              <a:rPr lang="pt-PT" smtClean="0"/>
              <a:pPr/>
              <a:t>‹nº›</a:t>
            </a:fld>
            <a:endParaRPr lang="pt-PT" dirty="0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5E4D2043-7E31-4A53-BD33-72A88E682172}" type="slidenum">
              <a:rPr lang="pt-PT" smtClean="0"/>
              <a:pPr/>
              <a:t>‹nº›</a:t>
            </a:fld>
            <a:endParaRPr lang="pt-PT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Master </a:t>
            </a:r>
            <a:r>
              <a:rPr lang="pt-PT" dirty="0" err="1" smtClean="0"/>
              <a:t>title</a:t>
            </a:r>
            <a:r>
              <a:rPr lang="pt-PT" dirty="0" smtClean="0"/>
              <a:t> </a:t>
            </a:r>
            <a:r>
              <a:rPr lang="pt-PT" dirty="0" err="1" smtClean="0"/>
              <a:t>style</a:t>
            </a:r>
            <a:endParaRPr lang="pt-PT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ey Message" preserve="1" userDrawn="1">
  <p:cSld name="Key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5E4D2043-7E31-4A53-BD33-72A88E682172}" type="slidenum">
              <a:rPr lang="pt-PT" smtClean="0"/>
              <a:pPr/>
              <a:t>‹nº›</a:t>
            </a:fld>
            <a:endParaRPr lang="pt-PT" dirty="0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Image" preserve="1" userDrawn="1">
  <p:cSld name="Image">
    <p:bg>
      <p:bgPr>
        <a:solidFill>
          <a:srgbClr val="D1DC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 hidden="1"/>
          <p:cNvSpPr>
            <a:spLocks noGrp="1"/>
          </p:cNvSpPr>
          <p:nvPr>
            <p:ph type="pic" idx="1"/>
          </p:nvPr>
        </p:nvSpPr>
        <p:spPr bwMode="gray">
          <a:xfrm>
            <a:off x="0" y="0"/>
            <a:ext cx="9144000" cy="6858000"/>
          </a:xfrm>
        </p:spPr>
        <p:txBody>
          <a:bodyPr/>
          <a:lstStyle>
            <a:lvl1pPr marL="0" indent="0">
              <a:buNone/>
              <a:defRPr sz="1200">
                <a:solidFill>
                  <a:srgbClr val="A8BAB2"/>
                </a:solidFill>
                <a:latin typeface="SwissReSans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dirty="0" err="1" smtClean="0"/>
              <a:t>Click</a:t>
            </a:r>
            <a:r>
              <a:rPr lang="pt-PT" dirty="0" smtClean="0"/>
              <a:t> </a:t>
            </a:r>
            <a:r>
              <a:rPr lang="pt-PT" dirty="0" err="1" smtClean="0"/>
              <a:t>icon</a:t>
            </a:r>
            <a:r>
              <a:rPr lang="pt-PT" dirty="0" smtClean="0"/>
              <a:t> to </a:t>
            </a:r>
            <a:r>
              <a:rPr lang="pt-PT" dirty="0" err="1" smtClean="0"/>
              <a:t>add</a:t>
            </a:r>
            <a:r>
              <a:rPr lang="pt-PT" dirty="0" smtClean="0"/>
              <a:t> </a:t>
            </a:r>
            <a:r>
              <a:rPr lang="pt-PT" dirty="0" err="1" smtClean="0"/>
              <a:t>picture</a:t>
            </a:r>
            <a:endParaRPr lang="pt-PT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5E4D2043-7E31-4A53-BD33-72A88E682172}" type="slidenum">
              <a:rPr lang="pt-PT" smtClean="0"/>
              <a:pPr/>
              <a:t>‹nº›</a:t>
            </a:fld>
            <a:endParaRPr lang="pt-PT" dirty="0"/>
          </a:p>
        </p:txBody>
      </p:sp>
      <p:sp>
        <p:nvSpPr>
          <p:cNvPr id="10" name="Classification"/>
          <p:cNvSpPr txBox="1">
            <a:spLocks noChangeArrowheads="1"/>
          </p:cNvSpPr>
          <p:nvPr userDrawn="1">
            <p:custDataLst>
              <p:tags r:id="rId3"/>
            </p:custDataLst>
          </p:nvPr>
        </p:nvSpPr>
        <p:spPr bwMode="black">
          <a:xfrm>
            <a:off x="2915989" y="260350"/>
            <a:ext cx="5759699" cy="139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>
              <a:buClrTx/>
              <a:buSzTx/>
              <a:buFontTx/>
              <a:buNone/>
            </a:pPr>
            <a:endParaRPr lang="pt-PT" sz="900" dirty="0">
              <a:solidFill>
                <a:srgbClr val="283E36"/>
              </a:solidFill>
              <a:latin typeface="SwissReSans" pitchFamily="34" charset="0"/>
            </a:endParaRPr>
          </a:p>
        </p:txBody>
      </p:sp>
      <p:sp>
        <p:nvSpPr>
          <p:cNvPr id="12" name="Footer"/>
          <p:cNvSpPr txBox="1">
            <a:spLocks/>
          </p:cNvSpPr>
          <p:nvPr userDrawn="1">
            <p:custDataLst>
              <p:tags r:id="rId4"/>
            </p:custDataLst>
          </p:nvPr>
        </p:nvSpPr>
        <p:spPr bwMode="black">
          <a:xfrm>
            <a:off x="2340496" y="6505850"/>
            <a:ext cx="5903912" cy="1397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/>
          <a:p>
            <a:pPr marL="0" algn="r" defTabSz="914400" rtl="0" eaLnBrk="1" latinLnBrk="0" hangingPunct="1"/>
            <a:endParaRPr lang="pt-PT" sz="1000" kern="1200" dirty="0">
              <a:solidFill>
                <a:srgbClr val="283E36"/>
              </a:solidFill>
              <a:latin typeface="SwissReSans" pitchFamily="34" charset="0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>
            <p:custDataLst>
              <p:tags r:id="rId5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01751" y="6294506"/>
            <a:ext cx="1578228" cy="355228"/>
          </a:xfrm>
          <a:prstGeom prst="rect">
            <a:avLst/>
          </a:prstGeom>
        </p:spPr>
      </p:pic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and Image" preserve="1" userDrawn="1">
  <p:cSld name="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0"/>
            <a:ext cx="9144000" cy="6858000"/>
          </a:xfrm>
        </p:spPr>
        <p:txBody>
          <a:bodyPr lIns="4752000" anchor="ctr"/>
          <a:lstStyle>
            <a:lvl1pPr>
              <a:buFontTx/>
              <a:buNone/>
              <a:defRPr sz="1200">
                <a:solidFill>
                  <a:srgbClr val="A8BAB2"/>
                </a:solidFill>
                <a:latin typeface="SwissReSans" pitchFamily="34" charset="0"/>
              </a:defRPr>
            </a:lvl1pPr>
          </a:lstStyle>
          <a:p>
            <a:r>
              <a:rPr lang="pt-PT" noProof="1" smtClean="0"/>
              <a:t>Select an image from the Brandic menu</a:t>
            </a:r>
            <a:endParaRPr lang="pt-PT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black">
          <a:xfrm>
            <a:off x="684213" y="1628774"/>
            <a:ext cx="3527747" cy="4392614"/>
          </a:xfrm>
        </p:spPr>
        <p:txBody>
          <a:bodyPr/>
          <a:lstStyle>
            <a:lvl1pPr>
              <a:defRPr sz="1800">
                <a:latin typeface="SwissReSans" pitchFamily="34" charset="0"/>
              </a:defRPr>
            </a:lvl1pPr>
            <a:lvl2pPr>
              <a:defRPr sz="1600">
                <a:latin typeface="SwissReSans" pitchFamily="34" charset="0"/>
              </a:defRPr>
            </a:lvl2pPr>
            <a:lvl3pPr>
              <a:defRPr sz="1600">
                <a:latin typeface="SwissReSans" pitchFamily="34" charset="0"/>
              </a:defRPr>
            </a:lvl3pPr>
            <a:lvl4pPr>
              <a:defRPr sz="1600">
                <a:latin typeface="SwissReSans" pitchFamily="34" charset="0"/>
              </a:defRPr>
            </a:lvl4pPr>
            <a:lvl5pPr>
              <a:defRPr sz="1600">
                <a:latin typeface="SwissReSans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Master </a:t>
            </a:r>
            <a:r>
              <a:rPr lang="pt-PT" dirty="0" err="1" smtClean="0"/>
              <a:t>text</a:t>
            </a:r>
            <a:r>
              <a:rPr lang="pt-PT" dirty="0" smtClean="0"/>
              <a:t> </a:t>
            </a:r>
            <a:r>
              <a:rPr lang="pt-PT" dirty="0" err="1" smtClean="0"/>
              <a:t>styles</a:t>
            </a:r>
            <a:endParaRPr lang="pt-PT" dirty="0" smtClean="0"/>
          </a:p>
          <a:p>
            <a:pPr lvl="1"/>
            <a:r>
              <a:rPr lang="pt-PT" dirty="0" err="1" smtClean="0"/>
              <a:t>Second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2"/>
            <a:r>
              <a:rPr lang="pt-PT" dirty="0" err="1" smtClean="0"/>
              <a:t>Third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3"/>
            <a:r>
              <a:rPr lang="pt-PT" dirty="0" err="1" smtClean="0"/>
              <a:t>Fourth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4"/>
            <a:r>
              <a:rPr lang="pt-PT" dirty="0" err="1" smtClean="0"/>
              <a:t>Fifth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84214" y="692150"/>
            <a:ext cx="3527745" cy="692647"/>
          </a:xfrm>
        </p:spPr>
        <p:txBody>
          <a:bodyPr/>
          <a:lstStyle/>
          <a:p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Master </a:t>
            </a:r>
            <a:r>
              <a:rPr lang="pt-PT" dirty="0" err="1" smtClean="0"/>
              <a:t>title</a:t>
            </a:r>
            <a:r>
              <a:rPr lang="pt-PT" dirty="0" smtClean="0"/>
              <a:t> </a:t>
            </a:r>
            <a:r>
              <a:rPr lang="pt-PT" dirty="0" err="1" smtClean="0"/>
              <a:t>style</a:t>
            </a:r>
            <a:endParaRPr lang="pt-PT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5E4D2043-7E31-4A53-BD33-72A88E682172}" type="slidenum">
              <a:rPr lang="pt-PT" smtClean="0"/>
              <a:pPr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415021587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atement and Image" preserve="1" userDrawn="1">
  <p:cSld name="Statem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0"/>
            <a:ext cx="9144000" cy="6858000"/>
          </a:xfrm>
        </p:spPr>
        <p:txBody>
          <a:bodyPr lIns="4752000" anchor="ctr"/>
          <a:lstStyle>
            <a:lvl1pPr>
              <a:buFontTx/>
              <a:buNone/>
              <a:defRPr sz="1200">
                <a:solidFill>
                  <a:srgbClr val="A8BAB2"/>
                </a:solidFill>
                <a:latin typeface="SwissReSans" pitchFamily="34" charset="0"/>
              </a:defRPr>
            </a:lvl1pPr>
          </a:lstStyle>
          <a:p>
            <a:r>
              <a:rPr lang="pt-PT" noProof="1" smtClean="0"/>
              <a:t>Select an image from the Brandic menu</a:t>
            </a:r>
            <a:endParaRPr lang="pt-PT" noProof="1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84213" y="1628773"/>
            <a:ext cx="3527747" cy="4392614"/>
          </a:xfrm>
        </p:spPr>
        <p:txBody>
          <a:bodyPr/>
          <a:lstStyle/>
          <a:p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Master </a:t>
            </a:r>
            <a:r>
              <a:rPr lang="pt-PT" dirty="0" err="1" smtClean="0"/>
              <a:t>title</a:t>
            </a:r>
            <a:r>
              <a:rPr lang="pt-PT" dirty="0" smtClean="0"/>
              <a:t> </a:t>
            </a:r>
            <a:r>
              <a:rPr lang="pt-PT" dirty="0" err="1" smtClean="0"/>
              <a:t>style</a:t>
            </a:r>
            <a:endParaRPr lang="pt-PT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5E4D2043-7E31-4A53-BD33-72A88E682172}" type="slidenum">
              <a:rPr lang="pt-PT" smtClean="0"/>
              <a:pPr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123138428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684214" y="692150"/>
            <a:ext cx="7991474" cy="69264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Master </a:t>
            </a:r>
            <a:r>
              <a:rPr lang="pt-PT" dirty="0" err="1" smtClean="0"/>
              <a:t>title</a:t>
            </a:r>
            <a:r>
              <a:rPr lang="pt-PT" dirty="0" smtClean="0"/>
              <a:t> </a:t>
            </a:r>
            <a:r>
              <a:rPr lang="pt-PT" dirty="0" err="1" smtClean="0"/>
              <a:t>style</a:t>
            </a:r>
            <a:endParaRPr lang="pt-P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684213" y="1628775"/>
            <a:ext cx="7991475" cy="43925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Master </a:t>
            </a:r>
            <a:r>
              <a:rPr lang="pt-PT" dirty="0" err="1" smtClean="0"/>
              <a:t>text</a:t>
            </a:r>
            <a:r>
              <a:rPr lang="pt-PT" dirty="0" smtClean="0"/>
              <a:t> </a:t>
            </a:r>
            <a:r>
              <a:rPr lang="pt-PT" dirty="0" err="1" smtClean="0"/>
              <a:t>styles</a:t>
            </a:r>
            <a:endParaRPr lang="pt-PT" dirty="0" smtClean="0"/>
          </a:p>
          <a:p>
            <a:pPr lvl="1"/>
            <a:r>
              <a:rPr lang="pt-PT" dirty="0" err="1" smtClean="0"/>
              <a:t>Second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2"/>
            <a:r>
              <a:rPr lang="pt-PT" dirty="0" err="1" smtClean="0"/>
              <a:t>Third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3"/>
            <a:r>
              <a:rPr lang="pt-PT" dirty="0" err="1" smtClean="0"/>
              <a:t>Fourth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4"/>
            <a:r>
              <a:rPr lang="pt-PT" dirty="0" err="1" smtClean="0"/>
              <a:t>Fifth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/>
          </a:p>
        </p:txBody>
      </p:sp>
      <p:sp>
        <p:nvSpPr>
          <p:cNvPr id="10" name="Classification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black">
          <a:xfrm>
            <a:off x="2915989" y="260350"/>
            <a:ext cx="5759699" cy="139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>
              <a:buClrTx/>
              <a:buSzTx/>
              <a:buFontTx/>
              <a:buNone/>
            </a:pPr>
            <a:endParaRPr lang="pt-PT" sz="900" dirty="0">
              <a:solidFill>
                <a:srgbClr val="283E36"/>
              </a:solidFill>
              <a:latin typeface="SwissReSans" pitchFamily="34" charset="0"/>
            </a:endParaRPr>
          </a:p>
        </p:txBody>
      </p:sp>
      <p:sp>
        <p:nvSpPr>
          <p:cNvPr id="9" name="Footer"/>
          <p:cNvSpPr txBox="1">
            <a:spLocks/>
          </p:cNvSpPr>
          <p:nvPr>
            <p:custDataLst>
              <p:tags r:id="rId14"/>
            </p:custDataLst>
          </p:nvPr>
        </p:nvSpPr>
        <p:spPr bwMode="black">
          <a:xfrm>
            <a:off x="2340496" y="6505850"/>
            <a:ext cx="5903912" cy="1397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/>
          <a:p>
            <a:pPr marL="0" algn="r" defTabSz="914400" rtl="0" eaLnBrk="1" latinLnBrk="0" hangingPunct="1"/>
            <a:endParaRPr lang="pt-PT" sz="1000" kern="1200" dirty="0">
              <a:solidFill>
                <a:srgbClr val="283E36"/>
              </a:solidFill>
              <a:latin typeface="SwissReSans" pitchFamily="34" charset="0"/>
              <a:ea typeface="+mn-ea"/>
              <a:cs typeface="+mn-cs"/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 bwMode="black">
          <a:xfrm>
            <a:off x="7236296" y="6918846"/>
            <a:ext cx="1367954" cy="18256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rgbClr val="A8BAB2"/>
                </a:solidFill>
                <a:latin typeface="SwissReSans" pitchFamily="34" charset="0"/>
              </a:defRPr>
            </a:lvl1pPr>
          </a:lstStyle>
          <a:p>
            <a:endParaRPr lang="pt-PT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 bwMode="black">
          <a:xfrm>
            <a:off x="755649" y="6918845"/>
            <a:ext cx="6048375" cy="18256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>
                <a:solidFill>
                  <a:srgbClr val="A8BAB2"/>
                </a:solidFill>
                <a:latin typeface="SwissReSans" pitchFamily="34" charset="0"/>
              </a:defRPr>
            </a:lvl1pPr>
          </a:lstStyle>
          <a:p>
            <a:endParaRPr lang="pt-P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  <p:custDataLst>
              <p:tags r:id="rId15"/>
            </p:custDataLst>
          </p:nvPr>
        </p:nvSpPr>
        <p:spPr>
          <a:xfrm>
            <a:off x="8460432" y="6472512"/>
            <a:ext cx="215256" cy="182562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200">
                <a:solidFill>
                  <a:srgbClr val="283E36"/>
                </a:solidFill>
                <a:latin typeface="SwissReSans" panose="020B0604020202020204" pitchFamily="34" charset="0"/>
              </a:defRPr>
            </a:lvl1pPr>
          </a:lstStyle>
          <a:p>
            <a:fld id="{5E4D2043-7E31-4A53-BD33-72A88E682172}" type="slidenum">
              <a:rPr lang="pt-PT" smtClean="0"/>
              <a:pPr/>
              <a:t>‹nº›</a:t>
            </a:fld>
            <a:endParaRPr lang="pt-PT" dirty="0"/>
          </a:p>
        </p:txBody>
      </p:sp>
      <p:pic>
        <p:nvPicPr>
          <p:cNvPr id="4" name="Picture 3"/>
          <p:cNvPicPr>
            <a:picLocks noChangeAspect="1"/>
          </p:cNvPicPr>
          <p:nvPr userDrawn="1">
            <p:custDataLst>
              <p:tags r:id="rId16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01751" y="6294506"/>
            <a:ext cx="1578228" cy="35522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7" r:id="rId7"/>
    <p:sldLayoutId id="2147483660" r:id="rId8"/>
    <p:sldLayoutId id="2147483661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2"/>
          </a:solidFill>
          <a:latin typeface="SwissReSans" pitchFamily="34" charset="0"/>
          <a:ea typeface="+mj-ea"/>
          <a:cs typeface="+mj-cs"/>
        </a:defRPr>
      </a:lvl1pPr>
    </p:titleStyle>
    <p:bodyStyle>
      <a:lvl1pPr marL="182563" indent="-182563" algn="l" defTabSz="914400" rtl="0" eaLnBrk="1" latinLnBrk="0" hangingPunct="1">
        <a:lnSpc>
          <a:spcPct val="100000"/>
        </a:lnSpc>
        <a:spcBef>
          <a:spcPts val="1200"/>
        </a:spcBef>
        <a:buClrTx/>
        <a:buSzPct val="100000"/>
        <a:buFont typeface="Arial" pitchFamily="34" charset="0"/>
        <a:buChar char="•"/>
        <a:defRPr sz="1800" kern="1200">
          <a:solidFill>
            <a:srgbClr val="283E36"/>
          </a:solidFill>
          <a:latin typeface="SwissReSans" pitchFamily="34" charset="0"/>
          <a:ea typeface="+mn-ea"/>
          <a:cs typeface="+mn-cs"/>
        </a:defRPr>
      </a:lvl1pPr>
      <a:lvl2pPr marL="444500" indent="-261938" algn="l" defTabSz="914400" rtl="0" eaLnBrk="1" latinLnBrk="0" hangingPunct="1">
        <a:lnSpc>
          <a:spcPct val="100000"/>
        </a:lnSpc>
        <a:spcBef>
          <a:spcPts val="1000"/>
        </a:spcBef>
        <a:buFont typeface="SwissReSans" pitchFamily="34" charset="0"/>
        <a:buChar char="–"/>
        <a:defRPr sz="1600" kern="1200">
          <a:solidFill>
            <a:srgbClr val="283E36"/>
          </a:solidFill>
          <a:latin typeface="SwissReSans" pitchFamily="34" charset="0"/>
          <a:ea typeface="+mn-ea"/>
          <a:cs typeface="+mn-cs"/>
        </a:defRPr>
      </a:lvl2pPr>
      <a:lvl3pPr marL="715963" indent="-271463" algn="l" defTabSz="914400" rtl="0" eaLnBrk="1" latinLnBrk="0" hangingPunct="1">
        <a:lnSpc>
          <a:spcPct val="100000"/>
        </a:lnSpc>
        <a:spcBef>
          <a:spcPts val="1000"/>
        </a:spcBef>
        <a:buFont typeface="SwissReSans" pitchFamily="34" charset="0"/>
        <a:buChar char="–"/>
        <a:defRPr sz="1600" kern="1200">
          <a:solidFill>
            <a:srgbClr val="283E36"/>
          </a:solidFill>
          <a:latin typeface="SwissReSans" pitchFamily="34" charset="0"/>
          <a:ea typeface="+mn-ea"/>
          <a:cs typeface="+mn-cs"/>
        </a:defRPr>
      </a:lvl3pPr>
      <a:lvl4pPr marL="985838" indent="-269875" algn="l" defTabSz="914400" rtl="0" eaLnBrk="1" latinLnBrk="0" hangingPunct="1">
        <a:lnSpc>
          <a:spcPct val="100000"/>
        </a:lnSpc>
        <a:spcBef>
          <a:spcPts val="1000"/>
        </a:spcBef>
        <a:buFont typeface="SwissReSans" pitchFamily="34" charset="0"/>
        <a:buChar char="–"/>
        <a:defRPr sz="1600" kern="1200">
          <a:solidFill>
            <a:srgbClr val="283E36"/>
          </a:solidFill>
          <a:latin typeface="SwissReSans" pitchFamily="34" charset="0"/>
          <a:ea typeface="+mn-ea"/>
          <a:cs typeface="+mn-cs"/>
        </a:defRPr>
      </a:lvl4pPr>
      <a:lvl5pPr marL="1255713" indent="-269875" algn="l" defTabSz="914400" rtl="0" eaLnBrk="1" latinLnBrk="0" hangingPunct="1">
        <a:lnSpc>
          <a:spcPct val="100000"/>
        </a:lnSpc>
        <a:spcBef>
          <a:spcPts val="1000"/>
        </a:spcBef>
        <a:buFont typeface="SwissReSans" pitchFamily="34" charset="0"/>
        <a:buChar char="–"/>
        <a:defRPr sz="1600" kern="1200">
          <a:solidFill>
            <a:srgbClr val="283E36"/>
          </a:solidFill>
          <a:latin typeface="SwissReSan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image" Target="../media/image1.png"/><Relationship Id="rId5" Type="http://schemas.openxmlformats.org/officeDocument/2006/relationships/image" Target="../media/image6.jpg"/><Relationship Id="rId4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5" Type="http://schemas.openxmlformats.org/officeDocument/2006/relationships/image" Target="../media/image4.png"/><Relationship Id="rId4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/>
          </p:cNvPicPr>
          <p:nvPr>
            <p:ph type="pic" sz="quarter" idx="12"/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/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79512" y="1556792"/>
            <a:ext cx="8773070" cy="1296168"/>
          </a:xfrm>
        </p:spPr>
        <p:txBody>
          <a:bodyPr/>
          <a:lstStyle/>
          <a:p>
            <a:r>
              <a:rPr lang="pt-BR" sz="3200" dirty="0" smtClean="0"/>
              <a:t>O Seguro </a:t>
            </a:r>
            <a:r>
              <a:rPr lang="pt-BR" sz="3200" dirty="0"/>
              <a:t>G</a:t>
            </a:r>
            <a:r>
              <a:rPr lang="pt-BR" sz="3200" dirty="0" smtClean="0"/>
              <a:t>arantia como fator de redução de custo de capital de longo prazo</a:t>
            </a:r>
            <a:br>
              <a:rPr lang="pt-BR" sz="3200" dirty="0" smtClean="0"/>
            </a:br>
            <a:r>
              <a:rPr lang="pt-BR" sz="3200" dirty="0"/>
              <a:t/>
            </a:r>
            <a:br>
              <a:rPr lang="pt-BR" sz="3200" dirty="0"/>
            </a:br>
            <a:r>
              <a:rPr lang="pt-BR" sz="2400" dirty="0" smtClean="0"/>
              <a:t>João Nogueira Batista  – CEO Swiss Re Corporate Solutions Brasil</a:t>
            </a:r>
            <a:endParaRPr lang="pt-PT" sz="2400" dirty="0"/>
          </a:p>
        </p:txBody>
      </p:sp>
      <p:pic>
        <p:nvPicPr>
          <p:cNvPr id="6" name="Picture 5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63426" y="301052"/>
            <a:ext cx="2369821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3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 smtClean="0"/>
              <a:t>Legal </a:t>
            </a:r>
            <a:r>
              <a:rPr lang="pt-PT" dirty="0" err="1" smtClean="0"/>
              <a:t>notice</a:t>
            </a:r>
            <a:endParaRPr lang="pt-PT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2043-7E31-4A53-BD33-72A88E682172}" type="slidenum">
              <a:rPr lang="pt-PT" smtClean="0"/>
              <a:pPr/>
              <a:t>10</a:t>
            </a:fld>
            <a:endParaRPr lang="pt-PT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PT" smtClean="0"/>
              <a:t>©2016 </a:t>
            </a:r>
            <a:r>
              <a:rPr lang="pt-PT" dirty="0" smtClean="0"/>
              <a:t>Swiss Re. </a:t>
            </a:r>
            <a:r>
              <a:rPr lang="pt-PT" dirty="0" err="1" smtClean="0"/>
              <a:t>All</a:t>
            </a:r>
            <a:r>
              <a:rPr lang="pt-PT" dirty="0" smtClean="0"/>
              <a:t> </a:t>
            </a:r>
            <a:r>
              <a:rPr lang="pt-PT" dirty="0" err="1" smtClean="0"/>
              <a:t>rights</a:t>
            </a:r>
            <a:r>
              <a:rPr lang="pt-PT" dirty="0" smtClean="0"/>
              <a:t> </a:t>
            </a:r>
            <a:r>
              <a:rPr lang="pt-PT" dirty="0" err="1" smtClean="0"/>
              <a:t>reserved</a:t>
            </a:r>
            <a:r>
              <a:rPr lang="pt-PT" dirty="0" smtClean="0"/>
              <a:t>. </a:t>
            </a:r>
            <a:r>
              <a:rPr lang="pt-PT" dirty="0" err="1" smtClean="0"/>
              <a:t>You</a:t>
            </a:r>
            <a:r>
              <a:rPr lang="pt-PT" dirty="0" smtClean="0"/>
              <a:t> are </a:t>
            </a:r>
            <a:r>
              <a:rPr lang="pt-PT" dirty="0" err="1" smtClean="0"/>
              <a:t>not</a:t>
            </a:r>
            <a:r>
              <a:rPr lang="pt-PT" dirty="0" smtClean="0"/>
              <a:t> </a:t>
            </a:r>
            <a:r>
              <a:rPr lang="pt-PT" dirty="0" err="1" smtClean="0"/>
              <a:t>permitted</a:t>
            </a:r>
            <a:r>
              <a:rPr lang="pt-PT" dirty="0" smtClean="0"/>
              <a:t> to </a:t>
            </a:r>
            <a:r>
              <a:rPr lang="pt-PT" dirty="0" err="1" smtClean="0"/>
              <a:t>create</a:t>
            </a:r>
            <a:r>
              <a:rPr lang="pt-PT" dirty="0" smtClean="0"/>
              <a:t> </a:t>
            </a:r>
            <a:r>
              <a:rPr lang="pt-PT" dirty="0" err="1" smtClean="0"/>
              <a:t>any</a:t>
            </a:r>
            <a:r>
              <a:rPr lang="pt-PT" dirty="0" smtClean="0"/>
              <a:t> </a:t>
            </a:r>
            <a:r>
              <a:rPr lang="pt-PT" dirty="0" err="1" smtClean="0"/>
              <a:t>modifications</a:t>
            </a:r>
            <a:r>
              <a:rPr lang="pt-PT" dirty="0" smtClean="0"/>
              <a:t> </a:t>
            </a:r>
            <a:br>
              <a:rPr lang="pt-PT" dirty="0" smtClean="0"/>
            </a:br>
            <a:r>
              <a:rPr lang="pt-PT" dirty="0" err="1" smtClean="0"/>
              <a:t>or</a:t>
            </a:r>
            <a:r>
              <a:rPr lang="pt-PT" dirty="0" smtClean="0"/>
              <a:t> </a:t>
            </a:r>
            <a:r>
              <a:rPr lang="pt-PT" dirty="0" err="1" smtClean="0"/>
              <a:t>derivative</a:t>
            </a:r>
            <a:r>
              <a:rPr lang="pt-PT" dirty="0" smtClean="0"/>
              <a:t> </a:t>
            </a:r>
            <a:r>
              <a:rPr lang="pt-PT" dirty="0" err="1" smtClean="0"/>
              <a:t>works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this</a:t>
            </a:r>
            <a:r>
              <a:rPr lang="pt-PT" dirty="0" smtClean="0"/>
              <a:t> </a:t>
            </a:r>
            <a:r>
              <a:rPr lang="pt-PT" dirty="0" err="1" smtClean="0"/>
              <a:t>presentation</a:t>
            </a:r>
            <a:r>
              <a:rPr lang="pt-PT" dirty="0" smtClean="0"/>
              <a:t> </a:t>
            </a:r>
            <a:r>
              <a:rPr lang="pt-PT" dirty="0" err="1" smtClean="0"/>
              <a:t>or</a:t>
            </a:r>
            <a:r>
              <a:rPr lang="pt-PT" dirty="0" smtClean="0"/>
              <a:t> to use </a:t>
            </a:r>
            <a:r>
              <a:rPr lang="pt-PT" dirty="0" err="1" smtClean="0"/>
              <a:t>it</a:t>
            </a:r>
            <a:r>
              <a:rPr lang="pt-PT" dirty="0" smtClean="0"/>
              <a:t> for </a:t>
            </a:r>
            <a:r>
              <a:rPr lang="pt-PT" dirty="0" err="1" smtClean="0"/>
              <a:t>commercial</a:t>
            </a:r>
            <a:r>
              <a:rPr lang="pt-PT" dirty="0" smtClean="0"/>
              <a:t> </a:t>
            </a:r>
            <a:r>
              <a:rPr lang="pt-PT" dirty="0" err="1" smtClean="0"/>
              <a:t>or</a:t>
            </a:r>
            <a:r>
              <a:rPr lang="pt-PT" dirty="0" smtClean="0"/>
              <a:t> </a:t>
            </a:r>
            <a:r>
              <a:rPr lang="pt-PT" dirty="0" err="1" smtClean="0"/>
              <a:t>other</a:t>
            </a:r>
            <a:r>
              <a:rPr lang="pt-PT" dirty="0" smtClean="0"/>
              <a:t> </a:t>
            </a:r>
            <a:r>
              <a:rPr lang="pt-PT" dirty="0" err="1" smtClean="0"/>
              <a:t>public</a:t>
            </a:r>
            <a:r>
              <a:rPr lang="pt-PT" dirty="0" smtClean="0"/>
              <a:t> </a:t>
            </a:r>
            <a:r>
              <a:rPr lang="pt-PT" dirty="0" err="1" smtClean="0"/>
              <a:t>purposes</a:t>
            </a:r>
            <a:r>
              <a:rPr lang="pt-PT" dirty="0" smtClean="0"/>
              <a:t> </a:t>
            </a:r>
            <a:br>
              <a:rPr lang="pt-PT" dirty="0" smtClean="0"/>
            </a:br>
            <a:r>
              <a:rPr lang="pt-PT" dirty="0" err="1" smtClean="0"/>
              <a:t>without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prior </a:t>
            </a:r>
            <a:r>
              <a:rPr lang="pt-PT" dirty="0" err="1" smtClean="0"/>
              <a:t>written</a:t>
            </a:r>
            <a:r>
              <a:rPr lang="pt-PT" dirty="0" smtClean="0"/>
              <a:t> </a:t>
            </a:r>
            <a:r>
              <a:rPr lang="pt-PT" dirty="0" err="1" smtClean="0"/>
              <a:t>permission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Swiss Re.</a:t>
            </a:r>
          </a:p>
          <a:p>
            <a:r>
              <a:rPr lang="pt-PT" dirty="0" smtClean="0"/>
              <a:t>The </a:t>
            </a:r>
            <a:r>
              <a:rPr lang="pt-PT" dirty="0" err="1" smtClean="0"/>
              <a:t>information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opinions</a:t>
            </a:r>
            <a:r>
              <a:rPr lang="pt-PT" dirty="0" smtClean="0"/>
              <a:t> </a:t>
            </a:r>
            <a:r>
              <a:rPr lang="pt-PT" dirty="0" err="1" smtClean="0"/>
              <a:t>contained</a:t>
            </a:r>
            <a:r>
              <a:rPr lang="pt-PT" dirty="0" smtClean="0"/>
              <a:t> in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presentation</a:t>
            </a:r>
            <a:r>
              <a:rPr lang="pt-PT" dirty="0" smtClean="0"/>
              <a:t> are </a:t>
            </a:r>
            <a:r>
              <a:rPr lang="pt-PT" dirty="0" err="1" smtClean="0"/>
              <a:t>provided</a:t>
            </a:r>
            <a:r>
              <a:rPr lang="pt-PT" dirty="0" smtClean="0"/>
              <a:t> as </a:t>
            </a:r>
            <a:r>
              <a:rPr lang="pt-PT" dirty="0" err="1" smtClean="0"/>
              <a:t>at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date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br>
              <a:rPr lang="pt-PT" dirty="0" smtClean="0"/>
            </a:b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presentation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are </a:t>
            </a:r>
            <a:r>
              <a:rPr lang="pt-PT" dirty="0" err="1" smtClean="0"/>
              <a:t>subject</a:t>
            </a:r>
            <a:r>
              <a:rPr lang="pt-PT" dirty="0" smtClean="0"/>
              <a:t> to </a:t>
            </a:r>
            <a:r>
              <a:rPr lang="pt-PT" dirty="0" err="1" smtClean="0"/>
              <a:t>change</a:t>
            </a:r>
            <a:r>
              <a:rPr lang="pt-PT" dirty="0" smtClean="0"/>
              <a:t> </a:t>
            </a:r>
            <a:r>
              <a:rPr lang="pt-PT" dirty="0" err="1" smtClean="0"/>
              <a:t>without</a:t>
            </a:r>
            <a:r>
              <a:rPr lang="pt-PT" dirty="0" smtClean="0"/>
              <a:t> </a:t>
            </a:r>
            <a:r>
              <a:rPr lang="pt-PT" dirty="0" err="1" smtClean="0"/>
              <a:t>notice</a:t>
            </a:r>
            <a:r>
              <a:rPr lang="pt-PT" dirty="0" smtClean="0"/>
              <a:t>. </a:t>
            </a:r>
            <a:r>
              <a:rPr lang="pt-PT" dirty="0" err="1" smtClean="0"/>
              <a:t>Although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information</a:t>
            </a:r>
            <a:r>
              <a:rPr lang="pt-PT" dirty="0" smtClean="0"/>
              <a:t> </a:t>
            </a:r>
            <a:r>
              <a:rPr lang="pt-PT" dirty="0" err="1" smtClean="0"/>
              <a:t>used</a:t>
            </a:r>
            <a:r>
              <a:rPr lang="pt-PT" dirty="0" smtClean="0"/>
              <a:t> </a:t>
            </a:r>
            <a:br>
              <a:rPr lang="pt-PT" dirty="0" smtClean="0"/>
            </a:br>
            <a:r>
              <a:rPr lang="pt-PT" dirty="0" err="1" smtClean="0"/>
              <a:t>was</a:t>
            </a:r>
            <a:r>
              <a:rPr lang="pt-PT" dirty="0" smtClean="0"/>
              <a:t> </a:t>
            </a:r>
            <a:r>
              <a:rPr lang="pt-PT" dirty="0" err="1" smtClean="0"/>
              <a:t>taken</a:t>
            </a:r>
            <a:r>
              <a:rPr lang="pt-PT" dirty="0" smtClean="0"/>
              <a:t> </a:t>
            </a:r>
            <a:r>
              <a:rPr lang="pt-PT" dirty="0" err="1" smtClean="0"/>
              <a:t>from</a:t>
            </a:r>
            <a:r>
              <a:rPr lang="pt-PT" dirty="0" smtClean="0"/>
              <a:t> </a:t>
            </a:r>
            <a:r>
              <a:rPr lang="pt-PT" dirty="0" err="1" smtClean="0"/>
              <a:t>reliable</a:t>
            </a:r>
            <a:r>
              <a:rPr lang="pt-PT" dirty="0" smtClean="0"/>
              <a:t> </a:t>
            </a:r>
            <a:r>
              <a:rPr lang="pt-PT" dirty="0" err="1" smtClean="0"/>
              <a:t>sources</a:t>
            </a:r>
            <a:r>
              <a:rPr lang="pt-PT" dirty="0" smtClean="0"/>
              <a:t>, Swiss Re does </a:t>
            </a:r>
            <a:r>
              <a:rPr lang="pt-PT" dirty="0" err="1" smtClean="0"/>
              <a:t>not</a:t>
            </a:r>
            <a:r>
              <a:rPr lang="pt-PT" dirty="0" smtClean="0"/>
              <a:t> </a:t>
            </a:r>
            <a:r>
              <a:rPr lang="pt-PT" dirty="0" err="1" smtClean="0"/>
              <a:t>accept</a:t>
            </a:r>
            <a:r>
              <a:rPr lang="pt-PT" dirty="0" smtClean="0"/>
              <a:t> </a:t>
            </a:r>
            <a:r>
              <a:rPr lang="pt-PT" dirty="0" err="1" smtClean="0"/>
              <a:t>any</a:t>
            </a:r>
            <a:r>
              <a:rPr lang="pt-PT" dirty="0" smtClean="0"/>
              <a:t> </a:t>
            </a:r>
            <a:r>
              <a:rPr lang="pt-PT" dirty="0" err="1" smtClean="0"/>
              <a:t>responsibility</a:t>
            </a:r>
            <a:r>
              <a:rPr lang="pt-PT" dirty="0" smtClean="0"/>
              <a:t> for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accuracy</a:t>
            </a:r>
            <a:r>
              <a:rPr lang="pt-PT" dirty="0" smtClean="0"/>
              <a:t> </a:t>
            </a:r>
            <a:br>
              <a:rPr lang="pt-PT" dirty="0" smtClean="0"/>
            </a:br>
            <a:r>
              <a:rPr lang="pt-PT" dirty="0" err="1" smtClean="0"/>
              <a:t>or</a:t>
            </a:r>
            <a:r>
              <a:rPr lang="pt-PT" dirty="0" smtClean="0"/>
              <a:t> </a:t>
            </a:r>
            <a:r>
              <a:rPr lang="pt-PT" dirty="0" err="1" smtClean="0"/>
              <a:t>comprehensiveness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details</a:t>
            </a:r>
            <a:r>
              <a:rPr lang="pt-PT" dirty="0" smtClean="0"/>
              <a:t> </a:t>
            </a:r>
            <a:r>
              <a:rPr lang="pt-PT" dirty="0" err="1" smtClean="0"/>
              <a:t>given</a:t>
            </a:r>
            <a:r>
              <a:rPr lang="pt-PT" dirty="0" smtClean="0"/>
              <a:t>. </a:t>
            </a:r>
            <a:r>
              <a:rPr lang="pt-PT" dirty="0" err="1" smtClean="0"/>
              <a:t>All</a:t>
            </a:r>
            <a:r>
              <a:rPr lang="pt-PT" dirty="0" smtClean="0"/>
              <a:t> </a:t>
            </a:r>
            <a:r>
              <a:rPr lang="pt-PT" dirty="0" err="1" smtClean="0"/>
              <a:t>liability</a:t>
            </a:r>
            <a:r>
              <a:rPr lang="pt-PT" dirty="0" smtClean="0"/>
              <a:t> for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accuracy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completeness</a:t>
            </a:r>
            <a:r>
              <a:rPr lang="pt-PT" dirty="0" smtClean="0"/>
              <a:t> </a:t>
            </a:r>
            <a:br>
              <a:rPr lang="pt-PT" dirty="0" smtClean="0"/>
            </a:br>
            <a:r>
              <a:rPr lang="pt-PT" dirty="0" err="1" smtClean="0"/>
              <a:t>thereof</a:t>
            </a:r>
            <a:r>
              <a:rPr lang="pt-PT" dirty="0" smtClean="0"/>
              <a:t> </a:t>
            </a:r>
            <a:r>
              <a:rPr lang="pt-PT" dirty="0" err="1" smtClean="0"/>
              <a:t>or</a:t>
            </a:r>
            <a:r>
              <a:rPr lang="pt-PT" dirty="0" smtClean="0"/>
              <a:t> for </a:t>
            </a:r>
            <a:r>
              <a:rPr lang="pt-PT" dirty="0" err="1" smtClean="0"/>
              <a:t>any</a:t>
            </a:r>
            <a:r>
              <a:rPr lang="pt-PT" dirty="0" smtClean="0"/>
              <a:t> </a:t>
            </a:r>
            <a:r>
              <a:rPr lang="pt-PT" dirty="0" err="1" smtClean="0"/>
              <a:t>damage</a:t>
            </a:r>
            <a:r>
              <a:rPr lang="pt-PT" dirty="0" smtClean="0"/>
              <a:t> </a:t>
            </a:r>
            <a:r>
              <a:rPr lang="pt-PT" dirty="0" err="1" smtClean="0"/>
              <a:t>or</a:t>
            </a:r>
            <a:r>
              <a:rPr lang="pt-PT" dirty="0" smtClean="0"/>
              <a:t> </a:t>
            </a:r>
            <a:r>
              <a:rPr lang="pt-PT" dirty="0" err="1" smtClean="0"/>
              <a:t>loss</a:t>
            </a:r>
            <a:r>
              <a:rPr lang="pt-PT" dirty="0" smtClean="0"/>
              <a:t> </a:t>
            </a:r>
            <a:r>
              <a:rPr lang="pt-PT" dirty="0" err="1" smtClean="0"/>
              <a:t>resulting</a:t>
            </a:r>
            <a:r>
              <a:rPr lang="pt-PT" dirty="0" smtClean="0"/>
              <a:t> </a:t>
            </a:r>
            <a:r>
              <a:rPr lang="pt-PT" dirty="0" err="1" smtClean="0"/>
              <a:t>from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use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information</a:t>
            </a:r>
            <a:r>
              <a:rPr lang="pt-PT" dirty="0" smtClean="0"/>
              <a:t> </a:t>
            </a:r>
            <a:r>
              <a:rPr lang="pt-PT" dirty="0" err="1" smtClean="0"/>
              <a:t>contained</a:t>
            </a:r>
            <a:r>
              <a:rPr lang="pt-PT" dirty="0" smtClean="0"/>
              <a:t> in </a:t>
            </a:r>
            <a:r>
              <a:rPr lang="pt-PT" dirty="0" err="1" smtClean="0"/>
              <a:t>this</a:t>
            </a:r>
            <a:r>
              <a:rPr lang="pt-PT" dirty="0" smtClean="0"/>
              <a:t> </a:t>
            </a:r>
            <a:br>
              <a:rPr lang="pt-PT" dirty="0" smtClean="0"/>
            </a:br>
            <a:r>
              <a:rPr lang="pt-PT" dirty="0" err="1" smtClean="0"/>
              <a:t>presentation</a:t>
            </a:r>
            <a:r>
              <a:rPr lang="pt-PT" dirty="0" smtClean="0"/>
              <a:t> </a:t>
            </a:r>
            <a:r>
              <a:rPr lang="pt-PT" dirty="0" err="1" smtClean="0"/>
              <a:t>is</a:t>
            </a:r>
            <a:r>
              <a:rPr lang="pt-PT" dirty="0" smtClean="0"/>
              <a:t> </a:t>
            </a:r>
            <a:r>
              <a:rPr lang="pt-PT" dirty="0" err="1" smtClean="0"/>
              <a:t>expressly</a:t>
            </a:r>
            <a:r>
              <a:rPr lang="pt-PT" dirty="0" smtClean="0"/>
              <a:t> </a:t>
            </a:r>
            <a:r>
              <a:rPr lang="pt-PT" dirty="0" err="1" smtClean="0"/>
              <a:t>excluded</a:t>
            </a:r>
            <a:r>
              <a:rPr lang="pt-PT" dirty="0" smtClean="0"/>
              <a:t>. </a:t>
            </a:r>
            <a:r>
              <a:rPr lang="pt-PT" dirty="0" err="1" smtClean="0"/>
              <a:t>Under</a:t>
            </a:r>
            <a:r>
              <a:rPr lang="pt-PT" dirty="0" smtClean="0"/>
              <a:t> no </a:t>
            </a:r>
            <a:r>
              <a:rPr lang="pt-PT" dirty="0" err="1" smtClean="0"/>
              <a:t>circumstances</a:t>
            </a:r>
            <a:r>
              <a:rPr lang="pt-PT" dirty="0" smtClean="0"/>
              <a:t> </a:t>
            </a:r>
            <a:r>
              <a:rPr lang="pt-PT" dirty="0" err="1" smtClean="0"/>
              <a:t>shall</a:t>
            </a:r>
            <a:r>
              <a:rPr lang="pt-PT" dirty="0" smtClean="0"/>
              <a:t> Swiss Re </a:t>
            </a:r>
            <a:r>
              <a:rPr lang="pt-PT" dirty="0" err="1" smtClean="0"/>
              <a:t>or</a:t>
            </a:r>
            <a:r>
              <a:rPr lang="pt-PT" dirty="0" smtClean="0"/>
              <a:t> </a:t>
            </a:r>
            <a:r>
              <a:rPr lang="pt-PT" dirty="0" err="1" smtClean="0"/>
              <a:t>its</a:t>
            </a:r>
            <a:r>
              <a:rPr lang="pt-PT" dirty="0" smtClean="0"/>
              <a:t> </a:t>
            </a:r>
            <a:r>
              <a:rPr lang="pt-PT" dirty="0" err="1" smtClean="0"/>
              <a:t>Group</a:t>
            </a:r>
            <a:r>
              <a:rPr lang="pt-PT" dirty="0" smtClean="0"/>
              <a:t> </a:t>
            </a:r>
            <a:br>
              <a:rPr lang="pt-PT" dirty="0" smtClean="0"/>
            </a:br>
            <a:r>
              <a:rPr lang="pt-PT" dirty="0" err="1" smtClean="0"/>
              <a:t>companies</a:t>
            </a:r>
            <a:r>
              <a:rPr lang="pt-PT" dirty="0" smtClean="0"/>
              <a:t> </a:t>
            </a:r>
            <a:r>
              <a:rPr lang="pt-PT" dirty="0" err="1" smtClean="0"/>
              <a:t>be</a:t>
            </a:r>
            <a:r>
              <a:rPr lang="pt-PT" dirty="0" smtClean="0"/>
              <a:t> </a:t>
            </a:r>
            <a:r>
              <a:rPr lang="pt-PT" dirty="0" err="1" smtClean="0"/>
              <a:t>liable</a:t>
            </a:r>
            <a:r>
              <a:rPr lang="pt-PT" dirty="0" smtClean="0"/>
              <a:t> for </a:t>
            </a:r>
            <a:r>
              <a:rPr lang="pt-PT" dirty="0" err="1" smtClean="0"/>
              <a:t>any</a:t>
            </a:r>
            <a:r>
              <a:rPr lang="pt-PT" dirty="0" smtClean="0"/>
              <a:t> financial </a:t>
            </a:r>
            <a:r>
              <a:rPr lang="pt-PT" dirty="0" err="1" smtClean="0"/>
              <a:t>or</a:t>
            </a:r>
            <a:r>
              <a:rPr lang="pt-PT" dirty="0" smtClean="0"/>
              <a:t> </a:t>
            </a:r>
            <a:r>
              <a:rPr lang="pt-PT" dirty="0" err="1" smtClean="0"/>
              <a:t>consequential</a:t>
            </a:r>
            <a:r>
              <a:rPr lang="pt-PT" dirty="0" smtClean="0"/>
              <a:t> </a:t>
            </a:r>
            <a:r>
              <a:rPr lang="pt-PT" dirty="0" err="1" smtClean="0"/>
              <a:t>loss</a:t>
            </a:r>
            <a:r>
              <a:rPr lang="pt-PT" dirty="0" smtClean="0"/>
              <a:t> </a:t>
            </a:r>
            <a:r>
              <a:rPr lang="pt-PT" dirty="0" err="1" smtClean="0"/>
              <a:t>relating</a:t>
            </a:r>
            <a:r>
              <a:rPr lang="pt-PT" dirty="0" smtClean="0"/>
              <a:t> to </a:t>
            </a:r>
            <a:r>
              <a:rPr lang="pt-PT" dirty="0" err="1" smtClean="0"/>
              <a:t>this</a:t>
            </a:r>
            <a:r>
              <a:rPr lang="pt-PT" dirty="0" smtClean="0"/>
              <a:t> </a:t>
            </a:r>
            <a:r>
              <a:rPr lang="pt-PT" dirty="0" err="1" smtClean="0"/>
              <a:t>presentation</a:t>
            </a:r>
            <a:r>
              <a:rPr lang="pt-PT" dirty="0" smtClean="0"/>
              <a:t>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70833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4214" y="270704"/>
            <a:ext cx="7991474" cy="494000"/>
          </a:xfrm>
        </p:spPr>
        <p:txBody>
          <a:bodyPr/>
          <a:lstStyle/>
          <a:p>
            <a:r>
              <a:rPr lang="pt-PT" dirty="0" smtClean="0">
                <a:solidFill>
                  <a:schemeClr val="tx1"/>
                </a:solidFill>
              </a:rPr>
              <a:t>Estrutura típica de um Projeto de Infraestrutura</a:t>
            </a: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2043-7E31-4A53-BD33-72A88E682172}" type="slidenum">
              <a:rPr lang="pt-PT" smtClean="0"/>
              <a:pPr/>
              <a:t>2</a:t>
            </a:fld>
            <a:endParaRPr lang="pt-PT" dirty="0"/>
          </a:p>
        </p:txBody>
      </p:sp>
      <p:sp>
        <p:nvSpPr>
          <p:cNvPr id="5" name="Retângulo de cantos arredondados 34"/>
          <p:cNvSpPr/>
          <p:nvPr/>
        </p:nvSpPr>
        <p:spPr>
          <a:xfrm>
            <a:off x="2987824" y="3957651"/>
            <a:ext cx="1972393" cy="593681"/>
          </a:xfrm>
          <a:prstGeom prst="roundRect">
            <a:avLst/>
          </a:prstGeom>
          <a:solidFill>
            <a:schemeClr val="tx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 err="1" smtClean="0">
                <a:solidFill>
                  <a:schemeClr val="bg1"/>
                </a:solidFill>
                <a:latin typeface="SwissReSans" pitchFamily="34" charset="0"/>
              </a:rPr>
              <a:t>EPCista</a:t>
            </a:r>
            <a:endParaRPr lang="pt-BR" sz="1200" b="1" dirty="0" smtClean="0">
              <a:solidFill>
                <a:schemeClr val="bg1"/>
              </a:solidFill>
              <a:latin typeface="SwissReSans" pitchFamily="34" charset="0"/>
            </a:endParaRPr>
          </a:p>
        </p:txBody>
      </p:sp>
      <p:sp>
        <p:nvSpPr>
          <p:cNvPr id="6" name="Retângulo de cantos arredondados 36"/>
          <p:cNvSpPr/>
          <p:nvPr/>
        </p:nvSpPr>
        <p:spPr>
          <a:xfrm>
            <a:off x="2986910" y="2661507"/>
            <a:ext cx="1972393" cy="593681"/>
          </a:xfrm>
          <a:prstGeom prst="roundRect">
            <a:avLst/>
          </a:prstGeom>
          <a:solidFill>
            <a:schemeClr val="tx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 smtClean="0">
                <a:solidFill>
                  <a:schemeClr val="bg1"/>
                </a:solidFill>
                <a:latin typeface="SwissReSans" pitchFamily="34" charset="0"/>
              </a:rPr>
              <a:t>SPE do Projeto</a:t>
            </a:r>
            <a:endParaRPr lang="pt-BR" sz="1200" dirty="0" smtClean="0">
              <a:solidFill>
                <a:schemeClr val="bg1"/>
              </a:solidFill>
              <a:latin typeface="SwissReSans" pitchFamily="34" charset="0"/>
            </a:endParaRPr>
          </a:p>
        </p:txBody>
      </p:sp>
      <p:sp>
        <p:nvSpPr>
          <p:cNvPr id="7" name="Retângulo de cantos arredondados 38"/>
          <p:cNvSpPr/>
          <p:nvPr/>
        </p:nvSpPr>
        <p:spPr>
          <a:xfrm>
            <a:off x="6876256" y="2508646"/>
            <a:ext cx="1314929" cy="760624"/>
          </a:xfrm>
          <a:prstGeom prst="roundRect">
            <a:avLst/>
          </a:prstGeom>
          <a:solidFill>
            <a:schemeClr val="tx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 smtClean="0">
                <a:solidFill>
                  <a:schemeClr val="bg1"/>
                </a:solidFill>
                <a:latin typeface="SwissReSans" pitchFamily="34" charset="0"/>
              </a:rPr>
              <a:t>Banco de Fomento e/ou </a:t>
            </a:r>
            <a:r>
              <a:rPr lang="pt-BR" sz="1200" b="1" dirty="0" smtClean="0">
                <a:solidFill>
                  <a:srgbClr val="FF0000"/>
                </a:solidFill>
                <a:latin typeface="SwissReSans" pitchFamily="34" charset="0"/>
              </a:rPr>
              <a:t>Mercado de Capitais </a:t>
            </a:r>
            <a:endParaRPr lang="pt-BR" sz="1200" dirty="0" smtClean="0">
              <a:solidFill>
                <a:srgbClr val="FF0000"/>
              </a:solidFill>
              <a:latin typeface="SwissReSans" pitchFamily="34" charset="0"/>
            </a:endParaRPr>
          </a:p>
        </p:txBody>
      </p:sp>
      <p:sp>
        <p:nvSpPr>
          <p:cNvPr id="8" name="Retângulo de cantos arredondados 41"/>
          <p:cNvSpPr/>
          <p:nvPr/>
        </p:nvSpPr>
        <p:spPr>
          <a:xfrm>
            <a:off x="539552" y="5139575"/>
            <a:ext cx="1512168" cy="593681"/>
          </a:xfrm>
          <a:prstGeom prst="roundRect">
            <a:avLst/>
          </a:prstGeom>
          <a:solidFill>
            <a:schemeClr val="tx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 smtClean="0">
                <a:solidFill>
                  <a:schemeClr val="bg1"/>
                </a:solidFill>
                <a:latin typeface="SwissReSans" pitchFamily="34" charset="0"/>
              </a:rPr>
              <a:t>Construtora</a:t>
            </a:r>
            <a:endParaRPr lang="pt-BR" sz="1200" dirty="0" smtClean="0">
              <a:solidFill>
                <a:schemeClr val="bg1"/>
              </a:solidFill>
              <a:latin typeface="SwissReSans" pitchFamily="34" charset="0"/>
            </a:endParaRPr>
          </a:p>
        </p:txBody>
      </p:sp>
      <p:sp>
        <p:nvSpPr>
          <p:cNvPr id="9" name="Retângulo de cantos arredondados 56"/>
          <p:cNvSpPr/>
          <p:nvPr/>
        </p:nvSpPr>
        <p:spPr>
          <a:xfrm>
            <a:off x="3238609" y="5138134"/>
            <a:ext cx="1512168" cy="593681"/>
          </a:xfrm>
          <a:prstGeom prst="roundRect">
            <a:avLst/>
          </a:prstGeom>
          <a:solidFill>
            <a:schemeClr val="tx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 smtClean="0">
                <a:solidFill>
                  <a:schemeClr val="bg1"/>
                </a:solidFill>
                <a:latin typeface="SwissReSans" pitchFamily="34" charset="0"/>
              </a:rPr>
              <a:t>Fornecedor de equipamentos</a:t>
            </a:r>
            <a:endParaRPr lang="pt-BR" sz="1200" dirty="0">
              <a:solidFill>
                <a:schemeClr val="bg1"/>
              </a:solidFill>
              <a:latin typeface="SwissReSans" pitchFamily="34" charset="0"/>
            </a:endParaRPr>
          </a:p>
        </p:txBody>
      </p:sp>
      <p:sp>
        <p:nvSpPr>
          <p:cNvPr id="10" name="Retângulo de cantos arredondados 57"/>
          <p:cNvSpPr/>
          <p:nvPr/>
        </p:nvSpPr>
        <p:spPr>
          <a:xfrm>
            <a:off x="6084168" y="5138036"/>
            <a:ext cx="1512168" cy="593681"/>
          </a:xfrm>
          <a:prstGeom prst="roundRect">
            <a:avLst/>
          </a:prstGeom>
          <a:solidFill>
            <a:schemeClr val="tx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 smtClean="0">
                <a:solidFill>
                  <a:schemeClr val="bg1"/>
                </a:solidFill>
                <a:latin typeface="SwissReSans" pitchFamily="34" charset="0"/>
              </a:rPr>
              <a:t>Fornecedor -</a:t>
            </a:r>
          </a:p>
          <a:p>
            <a:pPr algn="ctr"/>
            <a:r>
              <a:rPr lang="pt-BR" sz="1200" b="1" dirty="0" smtClean="0">
                <a:solidFill>
                  <a:schemeClr val="bg1"/>
                </a:solidFill>
                <a:latin typeface="SwissReSans" pitchFamily="34" charset="0"/>
              </a:rPr>
              <a:t>montagem eletromecânica</a:t>
            </a:r>
            <a:endParaRPr lang="pt-BR" sz="1200" dirty="0">
              <a:solidFill>
                <a:schemeClr val="bg1"/>
              </a:solidFill>
              <a:latin typeface="SwissReSans" pitchFamily="34" charset="0"/>
            </a:endParaRPr>
          </a:p>
        </p:txBody>
      </p:sp>
      <p:sp>
        <p:nvSpPr>
          <p:cNvPr id="11" name="Retângulo de cantos arredondados 58"/>
          <p:cNvSpPr/>
          <p:nvPr/>
        </p:nvSpPr>
        <p:spPr>
          <a:xfrm>
            <a:off x="2988183" y="1339229"/>
            <a:ext cx="1972393" cy="593681"/>
          </a:xfrm>
          <a:prstGeom prst="roundRect">
            <a:avLst/>
          </a:prstGeom>
          <a:solidFill>
            <a:schemeClr val="tx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 smtClean="0">
                <a:solidFill>
                  <a:schemeClr val="bg1"/>
                </a:solidFill>
                <a:latin typeface="SwissReSans" pitchFamily="34" charset="0"/>
              </a:rPr>
              <a:t>Poder Concedente</a:t>
            </a:r>
            <a:endParaRPr lang="pt-BR" sz="1200" dirty="0" smtClean="0">
              <a:solidFill>
                <a:schemeClr val="bg1"/>
              </a:solidFill>
              <a:latin typeface="SwissReSans" pitchFamily="34" charset="0"/>
            </a:endParaRPr>
          </a:p>
        </p:txBody>
      </p:sp>
      <p:cxnSp>
        <p:nvCxnSpPr>
          <p:cNvPr id="12" name="Conector angulado 4"/>
          <p:cNvCxnSpPr>
            <a:stCxn id="8" idx="0"/>
            <a:endCxn id="5" idx="1"/>
          </p:cNvCxnSpPr>
          <p:nvPr/>
        </p:nvCxnSpPr>
        <p:spPr>
          <a:xfrm rot="5400000" flipH="1" flipV="1">
            <a:off x="1699189" y="3850940"/>
            <a:ext cx="885083" cy="1692188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angulado 22"/>
          <p:cNvCxnSpPr>
            <a:stCxn id="9" idx="0"/>
            <a:endCxn id="5" idx="2"/>
          </p:cNvCxnSpPr>
          <p:nvPr/>
        </p:nvCxnSpPr>
        <p:spPr>
          <a:xfrm rot="16200000" flipV="1">
            <a:off x="3690956" y="4834397"/>
            <a:ext cx="586802" cy="20672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angulado 8192"/>
          <p:cNvCxnSpPr>
            <a:stCxn id="10" idx="0"/>
            <a:endCxn id="5" idx="3"/>
          </p:cNvCxnSpPr>
          <p:nvPr/>
        </p:nvCxnSpPr>
        <p:spPr>
          <a:xfrm rot="16200000" flipV="1">
            <a:off x="5458463" y="3756246"/>
            <a:ext cx="883544" cy="1880035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angulado 8196"/>
          <p:cNvCxnSpPr/>
          <p:nvPr/>
        </p:nvCxnSpPr>
        <p:spPr>
          <a:xfrm rot="16200000" flipV="1">
            <a:off x="4218240" y="3919218"/>
            <a:ext cx="76786" cy="79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angulado 70"/>
          <p:cNvCxnSpPr>
            <a:stCxn id="6" idx="0"/>
            <a:endCxn id="11" idx="2"/>
          </p:cNvCxnSpPr>
          <p:nvPr/>
        </p:nvCxnSpPr>
        <p:spPr>
          <a:xfrm rot="5400000" flipH="1" flipV="1">
            <a:off x="3609445" y="2296573"/>
            <a:ext cx="728597" cy="1273"/>
          </a:xfrm>
          <a:prstGeom prst="bent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8200"/>
          <p:cNvSpPr txBox="1"/>
          <p:nvPr/>
        </p:nvSpPr>
        <p:spPr>
          <a:xfrm>
            <a:off x="1802543" y="4054436"/>
            <a:ext cx="963412" cy="40011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>
                <a:ln>
                  <a:solidFill>
                    <a:schemeClr val="tx1"/>
                  </a:solidFill>
                </a:ln>
                <a:latin typeface="SwissReSans" pitchFamily="34" charset="0"/>
              </a:rPr>
              <a:t>Performance</a:t>
            </a:r>
          </a:p>
          <a:p>
            <a:pPr algn="ctr"/>
            <a:r>
              <a:rPr lang="pt-BR" sz="1000" dirty="0" smtClean="0">
                <a:ln>
                  <a:solidFill>
                    <a:schemeClr val="tx1"/>
                  </a:solidFill>
                </a:ln>
                <a:latin typeface="SwissReSans" pitchFamily="34" charset="0"/>
              </a:rPr>
              <a:t>Bond</a:t>
            </a:r>
          </a:p>
        </p:txBody>
      </p:sp>
      <p:sp>
        <p:nvSpPr>
          <p:cNvPr id="18" name="CaixaDeTexto 74"/>
          <p:cNvSpPr txBox="1"/>
          <p:nvPr/>
        </p:nvSpPr>
        <p:spPr>
          <a:xfrm>
            <a:off x="5562280" y="4068655"/>
            <a:ext cx="994055" cy="40011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>
                <a:ln>
                  <a:solidFill>
                    <a:schemeClr val="tx1"/>
                  </a:solidFill>
                </a:ln>
                <a:latin typeface="SwissReSans" pitchFamily="34" charset="0"/>
              </a:rPr>
              <a:t>Performance</a:t>
            </a:r>
          </a:p>
          <a:p>
            <a:pPr algn="ctr"/>
            <a:r>
              <a:rPr lang="pt-BR" sz="1000" dirty="0" smtClean="0">
                <a:ln>
                  <a:solidFill>
                    <a:schemeClr val="tx1"/>
                  </a:solidFill>
                </a:ln>
                <a:latin typeface="SwissReSans" pitchFamily="34" charset="0"/>
              </a:rPr>
              <a:t>Bond</a:t>
            </a:r>
          </a:p>
        </p:txBody>
      </p:sp>
      <p:sp>
        <p:nvSpPr>
          <p:cNvPr id="19" name="CaixaDeTexto 75"/>
          <p:cNvSpPr txBox="1"/>
          <p:nvPr/>
        </p:nvSpPr>
        <p:spPr>
          <a:xfrm>
            <a:off x="3341281" y="4676192"/>
            <a:ext cx="1224136" cy="40011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>
                <a:ln>
                  <a:solidFill>
                    <a:schemeClr val="tx1"/>
                  </a:solidFill>
                </a:ln>
                <a:latin typeface="SwissReSans" pitchFamily="34" charset="0"/>
              </a:rPr>
              <a:t>Performance</a:t>
            </a:r>
          </a:p>
          <a:p>
            <a:pPr algn="ctr"/>
            <a:r>
              <a:rPr lang="pt-BR" sz="1000" dirty="0" smtClean="0">
                <a:ln>
                  <a:solidFill>
                    <a:schemeClr val="tx1"/>
                  </a:solidFill>
                </a:ln>
                <a:latin typeface="SwissReSans" pitchFamily="34" charset="0"/>
              </a:rPr>
              <a:t>Bond</a:t>
            </a:r>
          </a:p>
        </p:txBody>
      </p:sp>
      <p:sp>
        <p:nvSpPr>
          <p:cNvPr id="20" name="CaixaDeTexto 76"/>
          <p:cNvSpPr txBox="1"/>
          <p:nvPr/>
        </p:nvSpPr>
        <p:spPr>
          <a:xfrm>
            <a:off x="4185072" y="3434915"/>
            <a:ext cx="962991" cy="40011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>
                <a:ln>
                  <a:solidFill>
                    <a:schemeClr val="tx1"/>
                  </a:solidFill>
                </a:ln>
                <a:latin typeface="SwissReSans" pitchFamily="34" charset="0"/>
              </a:rPr>
              <a:t>Performance</a:t>
            </a:r>
          </a:p>
          <a:p>
            <a:pPr algn="ctr"/>
            <a:r>
              <a:rPr lang="pt-BR" sz="1000" dirty="0" smtClean="0">
                <a:ln>
                  <a:solidFill>
                    <a:schemeClr val="tx1"/>
                  </a:solidFill>
                </a:ln>
                <a:latin typeface="SwissReSans" pitchFamily="34" charset="0"/>
              </a:rPr>
              <a:t>Bond</a:t>
            </a:r>
          </a:p>
        </p:txBody>
      </p:sp>
      <p:sp>
        <p:nvSpPr>
          <p:cNvPr id="21" name="CaixaDeTexto 77"/>
          <p:cNvSpPr txBox="1"/>
          <p:nvPr/>
        </p:nvSpPr>
        <p:spPr>
          <a:xfrm>
            <a:off x="4185072" y="2108535"/>
            <a:ext cx="1706261" cy="40011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>
                <a:ln>
                  <a:solidFill>
                    <a:schemeClr val="tx1"/>
                  </a:solidFill>
                </a:ln>
                <a:latin typeface="SwissReSans" pitchFamily="34" charset="0"/>
              </a:rPr>
              <a:t>Performance/</a:t>
            </a:r>
            <a:r>
              <a:rPr lang="pt-BR" sz="1000" dirty="0" err="1" smtClean="0">
                <a:ln>
                  <a:solidFill>
                    <a:schemeClr val="tx1"/>
                  </a:solidFill>
                </a:ln>
                <a:latin typeface="SwissReSans" pitchFamily="34" charset="0"/>
              </a:rPr>
              <a:t>Concession</a:t>
            </a:r>
            <a:endParaRPr lang="pt-BR" sz="1000" dirty="0" smtClean="0">
              <a:ln>
                <a:solidFill>
                  <a:schemeClr val="tx1"/>
                </a:solidFill>
              </a:ln>
              <a:latin typeface="SwissReSans" pitchFamily="34" charset="0"/>
            </a:endParaRPr>
          </a:p>
          <a:p>
            <a:pPr algn="ctr"/>
            <a:r>
              <a:rPr lang="pt-BR" sz="1000" dirty="0" smtClean="0">
                <a:ln>
                  <a:solidFill>
                    <a:schemeClr val="tx1"/>
                  </a:solidFill>
                </a:ln>
                <a:latin typeface="SwissReSans" pitchFamily="34" charset="0"/>
              </a:rPr>
              <a:t>Bond</a:t>
            </a:r>
          </a:p>
        </p:txBody>
      </p:sp>
      <p:cxnSp>
        <p:nvCxnSpPr>
          <p:cNvPr id="23" name="Conector angulado 92"/>
          <p:cNvCxnSpPr/>
          <p:nvPr/>
        </p:nvCxnSpPr>
        <p:spPr>
          <a:xfrm rot="16200000" flipV="1">
            <a:off x="3813488" y="3935296"/>
            <a:ext cx="76786" cy="79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ixaDeTexto 93"/>
          <p:cNvSpPr txBox="1"/>
          <p:nvPr/>
        </p:nvSpPr>
        <p:spPr>
          <a:xfrm>
            <a:off x="2839945" y="3432681"/>
            <a:ext cx="1011896" cy="40011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000" dirty="0" err="1" smtClean="0">
                <a:ln>
                  <a:solidFill>
                    <a:schemeClr val="tx1"/>
                  </a:solidFill>
                </a:ln>
                <a:latin typeface="SwissReSans" pitchFamily="34" charset="0"/>
              </a:rPr>
              <a:t>Maintenance</a:t>
            </a:r>
            <a:endParaRPr lang="pt-BR" sz="1000" dirty="0" smtClean="0">
              <a:ln>
                <a:solidFill>
                  <a:schemeClr val="tx1"/>
                </a:solidFill>
              </a:ln>
              <a:latin typeface="SwissReSans" pitchFamily="34" charset="0"/>
            </a:endParaRPr>
          </a:p>
          <a:p>
            <a:pPr algn="ctr"/>
            <a:r>
              <a:rPr lang="pt-BR" sz="1000" dirty="0" smtClean="0">
                <a:ln>
                  <a:solidFill>
                    <a:schemeClr val="tx1"/>
                  </a:solidFill>
                </a:ln>
                <a:latin typeface="SwissReSans" pitchFamily="34" charset="0"/>
              </a:rPr>
              <a:t>Bond</a:t>
            </a:r>
          </a:p>
        </p:txBody>
      </p:sp>
      <p:cxnSp>
        <p:nvCxnSpPr>
          <p:cNvPr id="25" name="Straight Arrow Connector 24"/>
          <p:cNvCxnSpPr>
            <a:stCxn id="6" idx="3"/>
            <a:endCxn id="7" idx="1"/>
          </p:cNvCxnSpPr>
          <p:nvPr/>
        </p:nvCxnSpPr>
        <p:spPr>
          <a:xfrm flipV="1">
            <a:off x="4959303" y="2888958"/>
            <a:ext cx="1916953" cy="6939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ixaDeTexto 78"/>
          <p:cNvSpPr txBox="1"/>
          <p:nvPr/>
        </p:nvSpPr>
        <p:spPr>
          <a:xfrm>
            <a:off x="5435467" y="2728056"/>
            <a:ext cx="909186" cy="40011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000" dirty="0" err="1" smtClean="0">
                <a:ln>
                  <a:solidFill>
                    <a:schemeClr val="tx1"/>
                  </a:solidFill>
                </a:ln>
                <a:latin typeface="SwissReSans" pitchFamily="34" charset="0"/>
              </a:rPr>
              <a:t>Completion</a:t>
            </a:r>
            <a:endParaRPr lang="pt-BR" sz="1000" dirty="0" smtClean="0">
              <a:ln>
                <a:solidFill>
                  <a:schemeClr val="tx1"/>
                </a:solidFill>
              </a:ln>
              <a:latin typeface="SwissReSans" pitchFamily="34" charset="0"/>
            </a:endParaRPr>
          </a:p>
          <a:p>
            <a:pPr algn="ctr"/>
            <a:r>
              <a:rPr lang="pt-BR" sz="1000" dirty="0" smtClean="0">
                <a:ln>
                  <a:solidFill>
                    <a:schemeClr val="tx1"/>
                  </a:solidFill>
                </a:ln>
                <a:latin typeface="SwissReSans" pitchFamily="34" charset="0"/>
              </a:rPr>
              <a:t>Bond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7504" y="764704"/>
            <a:ext cx="92849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i="1" dirty="0" smtClean="0">
                <a:latin typeface="SwissReSans" pitchFamily="34" charset="0"/>
              </a:rPr>
              <a:t>As diversas modalidade de seguro garantia tem um papel importante na estrutura de garantias de um </a:t>
            </a:r>
          </a:p>
          <a:p>
            <a:r>
              <a:rPr lang="pt-BR" sz="1400" i="1" dirty="0" smtClean="0">
                <a:latin typeface="SwissReSans" pitchFamily="34" charset="0"/>
              </a:rPr>
              <a:t>Project </a:t>
            </a:r>
            <a:r>
              <a:rPr lang="pt-BR" sz="1400" i="1" dirty="0" err="1" smtClean="0">
                <a:latin typeface="SwissReSans" pitchFamily="34" charset="0"/>
              </a:rPr>
              <a:t>Finance</a:t>
            </a:r>
            <a:r>
              <a:rPr lang="pt-BR" sz="1400" i="1" dirty="0" smtClean="0">
                <a:latin typeface="SwissReSans" pitchFamily="34" charset="0"/>
              </a:rPr>
              <a:t>, como fator mitigador de diferentes riscos e alavanca para captações via Mercado de Capitais  </a:t>
            </a:r>
            <a:endParaRPr lang="en-US" sz="1400" i="1" dirty="0" err="1" smtClean="0">
              <a:latin typeface="SwissRe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56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981" y="1139817"/>
            <a:ext cx="7991475" cy="4392513"/>
          </a:xfrm>
        </p:spPr>
        <p:txBody>
          <a:bodyPr/>
          <a:lstStyle/>
          <a:p>
            <a:pPr marL="0" indent="0" algn="just">
              <a:buNone/>
            </a:pPr>
            <a:endParaRPr lang="pt-PT" sz="1600" dirty="0" smtClean="0"/>
          </a:p>
          <a:p>
            <a:pPr marL="0" indent="0" algn="just">
              <a:buNone/>
            </a:pPr>
            <a:r>
              <a:rPr lang="pt-PT" sz="1600" dirty="0" smtClean="0"/>
              <a:t>O </a:t>
            </a:r>
            <a:r>
              <a:rPr lang="pt-PT" sz="1600" dirty="0"/>
              <a:t>Seguro Garantia é um seguro que tem por objetivo garantir o cumprimento de uma </a:t>
            </a:r>
            <a:r>
              <a:rPr lang="pt-PT" sz="1600" u="sng" dirty="0"/>
              <a:t>obrigação contratual</a:t>
            </a:r>
            <a:r>
              <a:rPr lang="pt-PT" sz="1600" dirty="0"/>
              <a:t> ou </a:t>
            </a:r>
            <a:r>
              <a:rPr lang="pt-PT" sz="1600" u="sng" dirty="0"/>
              <a:t>obrigação legal</a:t>
            </a:r>
            <a:r>
              <a:rPr lang="pt-PT" sz="1600" dirty="0"/>
              <a:t>, e concorre diretamente com a fiança bancária</a:t>
            </a:r>
            <a:r>
              <a:rPr lang="pt-PT" sz="1600" dirty="0" smtClean="0"/>
              <a:t>.</a:t>
            </a:r>
            <a:endParaRPr lang="pt-PT" sz="1400" dirty="0"/>
          </a:p>
          <a:p>
            <a:pPr algn="just"/>
            <a:r>
              <a:rPr lang="pt-PT" sz="1400" dirty="0"/>
              <a:t>A Obrigação Contratual pode ser de fazer, dar ou pagar, a exemplo de construir edificação, fornecer equipamentos e pagar energia elétrica e é constituída por meio de um acordo de vontades, o contrato.</a:t>
            </a:r>
          </a:p>
          <a:p>
            <a:pPr algn="just"/>
            <a:r>
              <a:rPr lang="pt-PT" sz="1400" dirty="0"/>
              <a:t>A Obrigação Legal é aquela que decorre de Lei e está presente em processos judiciais e administrativos, por exemplo:</a:t>
            </a:r>
          </a:p>
          <a:p>
            <a:pPr lvl="1" algn="just"/>
            <a:r>
              <a:rPr lang="pt-PT" sz="1400" dirty="0"/>
              <a:t>Alguns atos em processos judiciais ou administrativos são condicionados à prestação de garantia, a exemplo de recursos em ações de matéria trabalhistas e tributária; ou</a:t>
            </a:r>
          </a:p>
          <a:p>
            <a:pPr lvl="1" algn="just"/>
            <a:r>
              <a:rPr lang="pt-PT" sz="1400" dirty="0"/>
              <a:t>No caso de licitação, a Lei determina a prestação de garantia de manutenção de proposta do Licitante e de garantia de cumprimento das obrigações do </a:t>
            </a:r>
            <a:r>
              <a:rPr lang="pt-PT" sz="1400" dirty="0" smtClean="0"/>
              <a:t>contratado.</a:t>
            </a:r>
            <a:endParaRPr lang="pt-PT" sz="1400" dirty="0"/>
          </a:p>
          <a:p>
            <a:endParaRPr lang="pt-P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 vert="horz" lIns="0" tIns="0" rIns="0" bIns="0" rtlCol="0" anchor="t" anchorCtr="0">
            <a:noAutofit/>
          </a:bodyPr>
          <a:lstStyle/>
          <a:p>
            <a:r>
              <a:rPr lang="pt-PT" dirty="0" smtClean="0">
                <a:solidFill>
                  <a:schemeClr val="bg1"/>
                </a:solidFill>
              </a:rPr>
              <a:t>Descrição </a:t>
            </a:r>
            <a:r>
              <a:rPr lang="pt-PT" dirty="0">
                <a:solidFill>
                  <a:schemeClr val="bg1"/>
                </a:solidFill>
              </a:rPr>
              <a:t>do Seguro Garantia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2043-7E31-4A53-BD33-72A88E682172}" type="slidenum">
              <a:rPr lang="pt-PT" smtClean="0"/>
              <a:pPr/>
              <a:t>3</a:t>
            </a:fld>
            <a:endParaRPr lang="pt-PT" dirty="0"/>
          </a:p>
        </p:txBody>
      </p:sp>
      <p:sp>
        <p:nvSpPr>
          <p:cNvPr id="5" name="Rectangle 4"/>
          <p:cNvSpPr/>
          <p:nvPr/>
        </p:nvSpPr>
        <p:spPr>
          <a:xfrm>
            <a:off x="2051720" y="5157192"/>
            <a:ext cx="1440000" cy="720000"/>
          </a:xfrm>
          <a:prstGeom prst="rect">
            <a:avLst/>
          </a:prstGeom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>
                <a:latin typeface="SwissReSans" pitchFamily="34" charset="0"/>
              </a:rPr>
              <a:t>Segurado</a:t>
            </a:r>
          </a:p>
        </p:txBody>
      </p:sp>
      <p:sp>
        <p:nvSpPr>
          <p:cNvPr id="6" name="Rectangle 5"/>
          <p:cNvSpPr/>
          <p:nvPr/>
        </p:nvSpPr>
        <p:spPr>
          <a:xfrm>
            <a:off x="5652280" y="5157192"/>
            <a:ext cx="1440000" cy="720000"/>
          </a:xfrm>
          <a:prstGeom prst="rect">
            <a:avLst/>
          </a:prstGeom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>
                <a:latin typeface="SwissReSans" pitchFamily="34" charset="0"/>
              </a:rPr>
              <a:t>Tomador</a:t>
            </a:r>
          </a:p>
        </p:txBody>
      </p:sp>
      <p:pic>
        <p:nvPicPr>
          <p:cNvPr id="7" name="Picture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708104" y="4581128"/>
            <a:ext cx="1800000" cy="405108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>
            <a:off x="3491720" y="5373216"/>
            <a:ext cx="21605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3491720" y="5661248"/>
            <a:ext cx="21605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491720" y="5157192"/>
            <a:ext cx="2160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000" dirty="0" smtClean="0">
                <a:latin typeface="SwissReSans" pitchFamily="34" charset="0"/>
              </a:rPr>
              <a:t>Credor da Obrigação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491880" y="5631051"/>
            <a:ext cx="2160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1000" dirty="0" smtClean="0">
                <a:latin typeface="SwissReSans" pitchFamily="34" charset="0"/>
              </a:rPr>
              <a:t>Devedor da Obrigação</a:t>
            </a:r>
          </a:p>
        </p:txBody>
      </p:sp>
      <p:cxnSp>
        <p:nvCxnSpPr>
          <p:cNvPr id="18" name="Elbow Connector 17"/>
          <p:cNvCxnSpPr>
            <a:stCxn id="6" idx="0"/>
            <a:endCxn id="7" idx="3"/>
          </p:cNvCxnSpPr>
          <p:nvPr/>
        </p:nvCxnSpPr>
        <p:spPr>
          <a:xfrm rot="16200000" flipV="1">
            <a:off x="5753437" y="4538349"/>
            <a:ext cx="373510" cy="86417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7" idx="1"/>
            <a:endCxn id="5" idx="0"/>
          </p:cNvCxnSpPr>
          <p:nvPr/>
        </p:nvCxnSpPr>
        <p:spPr>
          <a:xfrm rot="10800000" flipV="1">
            <a:off x="2771720" y="4783682"/>
            <a:ext cx="936384" cy="37351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371880" y="4766955"/>
            <a:ext cx="2160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000" dirty="0" smtClean="0">
                <a:latin typeface="SwissReSans" pitchFamily="34" charset="0"/>
              </a:rPr>
              <a:t>Contratante do Seguro Garantia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11560" y="4766955"/>
            <a:ext cx="2160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1000" dirty="0" err="1" smtClean="0">
                <a:latin typeface="SwissReSans" pitchFamily="34" charset="0"/>
              </a:rPr>
              <a:t>Indeniza</a:t>
            </a:r>
            <a:r>
              <a:rPr lang="pt-PT" sz="1000" dirty="0" smtClean="0">
                <a:latin typeface="SwissReSans" pitchFamily="34" charset="0"/>
              </a:rPr>
              <a:t> no caso de Sinistro</a:t>
            </a:r>
          </a:p>
        </p:txBody>
      </p:sp>
    </p:spTree>
    <p:extLst>
      <p:ext uri="{BB962C8B-B14F-4D97-AF65-F5344CB8AC3E}">
        <p14:creationId xmlns:p14="http://schemas.microsoft.com/office/powerpoint/2010/main" val="70834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 vert="horz" lIns="0" tIns="0" rIns="0" bIns="0" rtlCol="0" anchor="t" anchorCtr="0">
            <a:noAutofit/>
          </a:bodyPr>
          <a:lstStyle/>
          <a:p>
            <a:r>
              <a:rPr lang="pt-PT" i="1" dirty="0" err="1" smtClean="0">
                <a:solidFill>
                  <a:schemeClr val="bg1"/>
                </a:solidFill>
              </a:rPr>
              <a:t>Completion</a:t>
            </a:r>
            <a:r>
              <a:rPr lang="pt-PT" i="1" dirty="0" smtClean="0">
                <a:solidFill>
                  <a:schemeClr val="bg1"/>
                </a:solidFill>
              </a:rPr>
              <a:t> </a:t>
            </a:r>
            <a:r>
              <a:rPr lang="pt-PT" i="1" dirty="0" err="1" smtClean="0">
                <a:solidFill>
                  <a:schemeClr val="bg1"/>
                </a:solidFill>
              </a:rPr>
              <a:t>Bond</a:t>
            </a:r>
            <a:r>
              <a:rPr lang="pt-PT" i="1" dirty="0" smtClean="0">
                <a:solidFill>
                  <a:schemeClr val="bg1"/>
                </a:solidFill>
              </a:rPr>
              <a:t> </a:t>
            </a:r>
            <a:r>
              <a:rPr lang="pt-PT" sz="2000" dirty="0" smtClean="0">
                <a:solidFill>
                  <a:schemeClr val="bg1"/>
                </a:solidFill>
              </a:rPr>
              <a:t>como ferramenta de mitigação de risco 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2043-7E31-4A53-BD33-72A88E682172}" type="slidenum">
              <a:rPr lang="pt-PT" smtClean="0"/>
              <a:pPr/>
              <a:t>4</a:t>
            </a:fld>
            <a:endParaRPr lang="pt-PT" dirty="0"/>
          </a:p>
        </p:txBody>
      </p:sp>
      <p:sp>
        <p:nvSpPr>
          <p:cNvPr id="6" name="Rectangle 5"/>
          <p:cNvSpPr/>
          <p:nvPr>
            <p:custDataLst>
              <p:tags r:id="rId1"/>
            </p:custDataLst>
          </p:nvPr>
        </p:nvSpPr>
        <p:spPr bwMode="auto">
          <a:xfrm>
            <a:off x="696046" y="1412776"/>
            <a:ext cx="7920234" cy="410442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16200000" rotWithShape="0">
              <a:prstClr val="black">
                <a:alpha val="20000"/>
              </a:prstClr>
            </a:outerShdw>
          </a:effectLst>
        </p:spPr>
        <p:txBody>
          <a:bodyPr vert="horz" wrap="square" lIns="91440" tIns="91440" rIns="73152" bIns="9144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pt-PT" sz="1600" dirty="0" smtClean="0"/>
              <a:t> </a:t>
            </a:r>
            <a:r>
              <a:rPr lang="pt-BR" sz="1600" b="1" i="1" dirty="0" err="1">
                <a:solidFill>
                  <a:srgbClr val="000000"/>
                </a:solidFill>
              </a:rPr>
              <a:t>Completion</a:t>
            </a:r>
            <a:r>
              <a:rPr lang="pt-BR" sz="1600" b="1" i="1" dirty="0">
                <a:solidFill>
                  <a:srgbClr val="000000"/>
                </a:solidFill>
              </a:rPr>
              <a:t> Bond</a:t>
            </a:r>
            <a:r>
              <a:rPr lang="pt-BR" sz="1600" b="1" dirty="0">
                <a:solidFill>
                  <a:srgbClr val="000000"/>
                </a:solidFill>
              </a:rPr>
              <a:t>: </a:t>
            </a:r>
            <a:r>
              <a:rPr lang="pt-BR" sz="1600" dirty="0">
                <a:solidFill>
                  <a:srgbClr val="000000"/>
                </a:solidFill>
              </a:rPr>
              <a:t>Este seguro garante a indenização, até o valor da garantia fixado na apólice, pelos prejuízos decorrentes do inadimplemento das obrigações assumidas pelo Tomador, em contratos de financiamento, relacionados a obras de </a:t>
            </a:r>
            <a:r>
              <a:rPr lang="pt-BR" sz="1600" dirty="0" smtClean="0">
                <a:solidFill>
                  <a:srgbClr val="000000"/>
                </a:solidFill>
              </a:rPr>
              <a:t>infraestrutura, </a:t>
            </a:r>
            <a:r>
              <a:rPr lang="pt-BR" sz="1600" dirty="0">
                <a:solidFill>
                  <a:srgbClr val="000000"/>
                </a:solidFill>
              </a:rPr>
              <a:t>tendo como Segurados os bancos de fomento ou bancos repassadores do governo </a:t>
            </a:r>
            <a:r>
              <a:rPr lang="pt-BR" sz="1600" dirty="0" smtClean="0">
                <a:solidFill>
                  <a:srgbClr val="000000"/>
                </a:solidFill>
              </a:rPr>
              <a:t>(BNB</a:t>
            </a:r>
            <a:r>
              <a:rPr lang="pt-BR" sz="1600" dirty="0">
                <a:solidFill>
                  <a:srgbClr val="000000"/>
                </a:solidFill>
              </a:rPr>
              <a:t>, BASA, Banco do Brasil e CEF</a:t>
            </a:r>
            <a:r>
              <a:rPr lang="pt-BR" sz="1600" dirty="0" smtClean="0">
                <a:solidFill>
                  <a:srgbClr val="000000"/>
                </a:solidFill>
              </a:rPr>
              <a:t>) ou mercado de capitais . </a:t>
            </a:r>
            <a:r>
              <a:rPr lang="pt-BR" sz="1600" dirty="0">
                <a:solidFill>
                  <a:srgbClr val="000000"/>
                </a:solidFill>
              </a:rPr>
              <a:t>Esta garantia é voltada principalmente para grandes projetos onde o seguro é um importante instrumento para a viabilização do financiamento</a:t>
            </a:r>
            <a:r>
              <a:rPr lang="pt-BR" sz="1600" dirty="0" smtClean="0">
                <a:solidFill>
                  <a:srgbClr val="000000"/>
                </a:solidFill>
              </a:rPr>
              <a:t>.</a:t>
            </a:r>
          </a:p>
          <a:p>
            <a:endParaRPr lang="pt-BR" sz="1600" dirty="0" smtClean="0">
              <a:solidFill>
                <a:srgbClr val="000000"/>
              </a:solidFill>
            </a:endParaRPr>
          </a:p>
          <a:p>
            <a:r>
              <a:rPr lang="pt-BR" sz="1600" dirty="0" smtClean="0">
                <a:solidFill>
                  <a:srgbClr val="000000"/>
                </a:solidFill>
              </a:rPr>
              <a:t>Benefícios Principais:</a:t>
            </a:r>
          </a:p>
          <a:p>
            <a:endParaRPr lang="pt-BR" sz="1600" dirty="0" smtClean="0">
              <a:solidFill>
                <a:srgbClr val="0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600" dirty="0" smtClean="0">
                <a:solidFill>
                  <a:srgbClr val="000000"/>
                </a:solidFill>
              </a:rPr>
              <a:t>Substituir a fiança bancária evitando que o tomador consuma linha de crédito junto aos bancos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600" dirty="0" smtClean="0">
                <a:solidFill>
                  <a:srgbClr val="000000"/>
                </a:solidFill>
              </a:rPr>
              <a:t>Menor custo quando comparado com fiança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600" dirty="0" smtClean="0">
                <a:solidFill>
                  <a:srgbClr val="000000"/>
                </a:solidFill>
              </a:rPr>
              <a:t>Maior segurança quanto a entrega do projeto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sz="1600" dirty="0">
              <a:solidFill>
                <a:srgbClr val="000000"/>
              </a:solidFill>
            </a:endParaRPr>
          </a:p>
          <a:p>
            <a:r>
              <a:rPr lang="pt-BR" sz="1600" dirty="0" smtClean="0">
                <a:solidFill>
                  <a:srgbClr val="000000"/>
                </a:solidFill>
              </a:rPr>
              <a:t>* Mercado de Garantia está em discussão com o BNDES para a aceitação.</a:t>
            </a:r>
            <a:endParaRPr lang="pt-BR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91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3871" y="447882"/>
            <a:ext cx="7991474" cy="692647"/>
          </a:xfrm>
          <a:solidFill>
            <a:schemeClr val="accent1"/>
          </a:solidFill>
        </p:spPr>
        <p:txBody>
          <a:bodyPr/>
          <a:lstStyle/>
          <a:p>
            <a:r>
              <a:rPr lang="pt-PT" dirty="0">
                <a:solidFill>
                  <a:schemeClr val="bg1"/>
                </a:solidFill>
              </a:rPr>
              <a:t>Garantia em Projetos Logísticos</a:t>
            </a:r>
            <a:br>
              <a:rPr lang="pt-PT" dirty="0">
                <a:solidFill>
                  <a:schemeClr val="bg1"/>
                </a:solidFill>
              </a:rPr>
            </a:br>
            <a:r>
              <a:rPr lang="pt-PT" dirty="0">
                <a:solidFill>
                  <a:schemeClr val="bg1"/>
                </a:solidFill>
              </a:rPr>
              <a:t>Iniciativas do Poder Executivo e Congresso Nacional: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2043-7E31-4A53-BD33-72A88E682172}" type="slidenum">
              <a:rPr lang="pt-PT" smtClean="0"/>
              <a:pPr/>
              <a:t>5</a:t>
            </a:fld>
            <a:endParaRPr lang="pt-PT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1384797"/>
            <a:ext cx="799288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b="1" dirty="0" smtClean="0">
                <a:latin typeface="SwissReSans" pitchFamily="34" charset="0"/>
              </a:rPr>
              <a:t>Programa de Parcerias de Investimento:</a:t>
            </a:r>
          </a:p>
          <a:p>
            <a:r>
              <a:rPr lang="pt-PT" sz="1400" b="1" dirty="0" smtClean="0">
                <a:latin typeface="SwissReSans" pitchFamily="34" charset="0"/>
              </a:rPr>
              <a:t>(Medida Provisória nº 727, de 2016)</a:t>
            </a:r>
            <a:endParaRPr lang="pt-PT" sz="1400" dirty="0" smtClean="0">
              <a:latin typeface="SwissReSans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PT" sz="1400" dirty="0" smtClean="0">
                <a:latin typeface="SwissReSans" pitchFamily="34" charset="0"/>
              </a:rPr>
              <a:t>Fortalecimento da interacação entre o Estado e a Iniciativa Privada;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PT" sz="1400" dirty="0" smtClean="0"/>
              <a:t>Instituição de sistemática de estruturação de projetos</a:t>
            </a:r>
            <a:endParaRPr lang="pt-PT" sz="1400" dirty="0" smtClean="0">
              <a:latin typeface="SwissReSans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PT" sz="1400" dirty="0" smtClean="0">
                <a:latin typeface="SwissReSans" pitchFamily="34" charset="0"/>
              </a:rPr>
              <a:t>Integração Federal, Estadual e Municipal para aprovação dos projetos com eficiência;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7544" y="3926759"/>
            <a:ext cx="78463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b="1" dirty="0" smtClean="0">
                <a:latin typeface="SwissReSans" pitchFamily="34" charset="0"/>
              </a:rPr>
              <a:t>Alterações Substanciais na Lei nº 8.666, de 1993</a:t>
            </a:r>
          </a:p>
          <a:p>
            <a:r>
              <a:rPr lang="pt-PT" sz="1400" b="1" dirty="0" smtClean="0">
                <a:latin typeface="SwissReSans" pitchFamily="34" charset="0"/>
              </a:rPr>
              <a:t>(Projeto de Lei do Senado nº 559, de 2013</a:t>
            </a:r>
            <a:endParaRPr lang="pt-PT" sz="1400" dirty="0" smtClean="0">
              <a:latin typeface="SwissReSans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PT" sz="1400" dirty="0" smtClean="0">
                <a:latin typeface="SwissReSans" pitchFamily="34" charset="0"/>
              </a:rPr>
              <a:t>Aumento dos percentuais das Garantias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PT" sz="1400" dirty="0" smtClean="0">
                <a:latin typeface="SwissReSans" pitchFamily="34" charset="0"/>
              </a:rPr>
              <a:t>Institui o Seguro Garantia como forma de conclusão do contrato;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7544" y="4982297"/>
            <a:ext cx="806412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b="1" dirty="0" smtClean="0">
                <a:latin typeface="SwissReSans" pitchFamily="34" charset="0"/>
              </a:rPr>
              <a:t>Mercado:</a:t>
            </a:r>
            <a:endParaRPr lang="pt-PT" sz="1400" dirty="0" smtClean="0">
              <a:latin typeface="SwissReSans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PT" sz="1400" dirty="0" smtClean="0">
                <a:latin typeface="SwissReSans" pitchFamily="34" charset="0"/>
              </a:rPr>
              <a:t>Desenvolvimento “pari </a:t>
            </a:r>
            <a:r>
              <a:rPr lang="pt-PT" sz="1400" dirty="0" err="1" smtClean="0">
                <a:latin typeface="SwissReSans" pitchFamily="34" charset="0"/>
              </a:rPr>
              <a:t>passu</a:t>
            </a:r>
            <a:r>
              <a:rPr lang="pt-PT" sz="1400" dirty="0" smtClean="0">
                <a:latin typeface="SwissReSans" pitchFamily="34" charset="0"/>
              </a:rPr>
              <a:t>”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PT" sz="1400" dirty="0" smtClean="0">
                <a:latin typeface="SwissReSans" pitchFamily="34" charset="0"/>
              </a:rPr>
              <a:t>Segurança jurídica das contratações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PT" sz="1400" dirty="0" smtClean="0">
                <a:latin typeface="SwissReSans" pitchFamily="34" charset="0"/>
              </a:rPr>
              <a:t>Estrutura para assunção maiores responsabilidades pela seguradora</a:t>
            </a:r>
            <a:endParaRPr lang="pt-PT" dirty="0" smtClean="0">
              <a:latin typeface="SwissReSans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PT" sz="1400" dirty="0" smtClean="0">
                <a:latin typeface="SwissReSans" pitchFamily="34" charset="0"/>
              </a:rPr>
              <a:t>Acordo com os “players” (Mercado Segurador, Ressegurador, Tomadores e Governo)</a:t>
            </a:r>
            <a:endParaRPr lang="pt-PT" sz="1400" dirty="0">
              <a:latin typeface="SwissReSans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2655778"/>
            <a:ext cx="799288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b="1" dirty="0" smtClean="0">
                <a:latin typeface="SwissReSans" pitchFamily="34" charset="0"/>
              </a:rPr>
              <a:t>Marco Regulatório do Seguro Garantia:</a:t>
            </a:r>
          </a:p>
          <a:p>
            <a:r>
              <a:rPr lang="pt-PT" sz="1400" b="1" dirty="0" smtClean="0">
                <a:latin typeface="SwissReSans" pitchFamily="34" charset="0"/>
              </a:rPr>
              <a:t>PLS nº 274, de 2016</a:t>
            </a:r>
            <a:endParaRPr lang="pt-PT" sz="1400" dirty="0" smtClean="0">
              <a:latin typeface="SwissReSans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PT" sz="1400" dirty="0" smtClean="0">
                <a:latin typeface="SwissReSans" pitchFamily="34" charset="0"/>
              </a:rPr>
              <a:t>Possibilidade de um marco regulatório;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PT" sz="1400" dirty="0">
                <a:latin typeface="SwissReSans" pitchFamily="34" charset="0"/>
              </a:rPr>
              <a:t>Institui o Seguro Garantia como forma de conclusão do contrato;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PT" sz="1400" dirty="0" smtClean="0">
                <a:latin typeface="SwissReSans" pitchFamily="34" charset="0"/>
              </a:rPr>
              <a:t>Dás poderes fiscalizatórios às seguradoras;</a:t>
            </a:r>
          </a:p>
        </p:txBody>
      </p:sp>
    </p:spTree>
    <p:extLst>
      <p:ext uri="{BB962C8B-B14F-4D97-AF65-F5344CB8AC3E}">
        <p14:creationId xmlns:p14="http://schemas.microsoft.com/office/powerpoint/2010/main" val="41443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Placeholder 1"/>
          <p:cNvPicPr>
            <a:picLocks noGrp="1"/>
          </p:cNvPicPr>
          <p:nvPr>
            <p:ph type="pic" idx="1"/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/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2043-7E31-4A53-BD33-72A88E682172}" type="slidenum">
              <a:rPr lang="pt-PT" smtClean="0"/>
              <a:pPr/>
              <a:t>6</a:t>
            </a:fld>
            <a:endParaRPr lang="pt-PT" dirty="0"/>
          </a:p>
        </p:txBody>
      </p:sp>
      <p:sp>
        <p:nvSpPr>
          <p:cNvPr id="5" name="TextBox 4"/>
          <p:cNvSpPr txBox="1"/>
          <p:nvPr/>
        </p:nvSpPr>
        <p:spPr>
          <a:xfrm>
            <a:off x="684214" y="2060822"/>
            <a:ext cx="7991474" cy="136817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pt-PT" sz="3200" dirty="0" smtClean="0">
                <a:solidFill>
                  <a:schemeClr val="bg1"/>
                </a:solidFill>
                <a:latin typeface="SwissReSans" pitchFamily="34" charset="0"/>
              </a:rPr>
              <a:t>ÍNDICES CLIMÁTICOS </a:t>
            </a:r>
          </a:p>
          <a:p>
            <a:r>
              <a:rPr lang="pt-PT" sz="2800" i="1" dirty="0" smtClean="0">
                <a:solidFill>
                  <a:schemeClr val="bg1"/>
                </a:solidFill>
                <a:latin typeface="SwissReSans" pitchFamily="34" charset="0"/>
              </a:rPr>
              <a:t>UM NOVO INSTRUMENTO FINANCEIRO DE REDUÇÃO  DE EXPOSIÇÃO AO RISCO</a:t>
            </a:r>
          </a:p>
          <a:p>
            <a:endParaRPr lang="pt-PT" sz="3200" dirty="0" smtClean="0">
              <a:solidFill>
                <a:schemeClr val="bg1"/>
              </a:solidFill>
              <a:latin typeface="SwissReSans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01751" y="6294506"/>
            <a:ext cx="1578228" cy="355228"/>
          </a:xfrm>
          <a:prstGeom prst="rect">
            <a:avLst/>
          </a:prstGeom>
        </p:spPr>
      </p:pic>
      <p:sp>
        <p:nvSpPr>
          <p:cNvPr id="6" name="TextBox 5"/>
          <p:cNvSpPr txBox="1"/>
          <p:nvPr>
            <p:custDataLst>
              <p:tags r:id="rId3"/>
            </p:custDataLst>
          </p:nvPr>
        </p:nvSpPr>
        <p:spPr bwMode="gray">
          <a:xfrm>
            <a:off x="8460432" y="6472512"/>
            <a:ext cx="215256" cy="182562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defPPr>
              <a:defRPr lang="de-DE"/>
            </a:defPPr>
            <a:lvl1pPr algn="r">
              <a:defRPr sz="1200">
                <a:solidFill>
                  <a:srgbClr val="283E36"/>
                </a:solidFill>
                <a:latin typeface="SwissReSans" panose="020B0604020202020204" pitchFamily="34" charset="0"/>
              </a:defRPr>
            </a:lvl1pPr>
          </a:lstStyle>
          <a:p>
            <a:fld id="{DD58E5DE-9D54-48AB-BA86-AB8148063374}" type="slidenum">
              <a:rPr lang="pt-PT"/>
              <a:pPr/>
              <a:t>6</a:t>
            </a:fld>
            <a:endParaRPr lang="pt-PT" dirty="0" err="1"/>
          </a:p>
        </p:txBody>
      </p:sp>
    </p:spTree>
    <p:extLst>
      <p:ext uri="{BB962C8B-B14F-4D97-AF65-F5344CB8AC3E}">
        <p14:creationId xmlns:p14="http://schemas.microsoft.com/office/powerpoint/2010/main" val="114290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447882"/>
            <a:ext cx="7991474" cy="692647"/>
          </a:xfrm>
          <a:solidFill>
            <a:schemeClr val="accent1"/>
          </a:solidFill>
        </p:spPr>
        <p:txBody>
          <a:bodyPr/>
          <a:lstStyle/>
          <a:p>
            <a:r>
              <a:rPr lang="pt-PT" dirty="0" smtClean="0">
                <a:solidFill>
                  <a:schemeClr val="bg1"/>
                </a:solidFill>
              </a:rPr>
              <a:t>Índices Climáticos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2043-7E31-4A53-BD33-72A88E682172}" type="slidenum">
              <a:rPr lang="pt-PT" smtClean="0"/>
              <a:pPr/>
              <a:t>7</a:t>
            </a:fld>
            <a:endParaRPr lang="pt-PT" dirty="0"/>
          </a:p>
        </p:txBody>
      </p:sp>
      <p:sp>
        <p:nvSpPr>
          <p:cNvPr id="9" name="Text Placeholder 5"/>
          <p:cNvSpPr txBox="1">
            <a:spLocks/>
          </p:cNvSpPr>
          <p:nvPr/>
        </p:nvSpPr>
        <p:spPr>
          <a:xfrm>
            <a:off x="395536" y="1284445"/>
            <a:ext cx="8640960" cy="4304795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rgbClr val="283E36"/>
                </a:solidFill>
                <a:latin typeface="SwissReSans" panose="020B0604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1600" dirty="0" smtClean="0"/>
              <a:t>O Seguro de Índices climáticos foi aprovado em Novembro de 2015 pela Susep, sob</a:t>
            </a:r>
          </a:p>
          <a:p>
            <a:pPr algn="l"/>
            <a:r>
              <a:rPr lang="pt-BR" sz="1600" dirty="0" smtClean="0"/>
              <a:t>patrocínio da Swiss Re Corporate Solutions .</a:t>
            </a:r>
            <a:r>
              <a:rPr lang="pt-BR" sz="1600" dirty="0" smtClean="0">
                <a:solidFill>
                  <a:schemeClr val="accent1">
                    <a:lumMod val="50000"/>
                  </a:schemeClr>
                </a:solidFill>
              </a:rPr>
              <a:t>Primeiro </a:t>
            </a:r>
            <a:r>
              <a:rPr lang="pt-BR" sz="1600" dirty="0">
                <a:solidFill>
                  <a:schemeClr val="accent1">
                    <a:lumMod val="50000"/>
                  </a:schemeClr>
                </a:solidFill>
              </a:rPr>
              <a:t>produto do tipo paramétrico </a:t>
            </a:r>
            <a:r>
              <a:rPr lang="pt-BR" sz="1600" dirty="0" smtClean="0">
                <a:solidFill>
                  <a:schemeClr val="accent1">
                    <a:lumMod val="50000"/>
                  </a:schemeClr>
                </a:solidFill>
              </a:rPr>
              <a:t>oferecido</a:t>
            </a:r>
          </a:p>
          <a:p>
            <a:pPr algn="l"/>
            <a:r>
              <a:rPr lang="pt-BR" sz="1600" dirty="0" smtClean="0">
                <a:solidFill>
                  <a:schemeClr val="accent1">
                    <a:lumMod val="50000"/>
                  </a:schemeClr>
                </a:solidFill>
              </a:rPr>
              <a:t>no </a:t>
            </a:r>
            <a:r>
              <a:rPr lang="pt-BR" sz="1600" dirty="0">
                <a:solidFill>
                  <a:schemeClr val="accent1">
                    <a:lumMod val="50000"/>
                  </a:schemeClr>
                </a:solidFill>
              </a:rPr>
              <a:t>País, é voltado para setores da </a:t>
            </a:r>
            <a:r>
              <a:rPr lang="pt-BR" sz="1600" dirty="0" smtClean="0">
                <a:solidFill>
                  <a:schemeClr val="accent1">
                    <a:lumMod val="50000"/>
                  </a:schemeClr>
                </a:solidFill>
              </a:rPr>
              <a:t>economia </a:t>
            </a:r>
            <a:r>
              <a:rPr lang="pt-BR" sz="1600" dirty="0">
                <a:solidFill>
                  <a:schemeClr val="accent1">
                    <a:lumMod val="50000"/>
                  </a:schemeClr>
                </a:solidFill>
              </a:rPr>
              <a:t>que têm receitas e </a:t>
            </a:r>
            <a:r>
              <a:rPr lang="pt-BR" sz="1600" dirty="0" smtClean="0">
                <a:solidFill>
                  <a:schemeClr val="accent1">
                    <a:lumMod val="50000"/>
                  </a:schemeClr>
                </a:solidFill>
              </a:rPr>
              <a:t>custos</a:t>
            </a:r>
            <a:r>
              <a:rPr lang="pt-BR" sz="1600" dirty="0">
                <a:solidFill>
                  <a:schemeClr val="accent1">
                    <a:lumMod val="50000"/>
                  </a:schemeClr>
                </a:solidFill>
              </a:rPr>
              <a:t> de operação </a:t>
            </a:r>
            <a:endParaRPr lang="pt-BR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r>
              <a:rPr lang="pt-BR" sz="1600" dirty="0" smtClean="0">
                <a:solidFill>
                  <a:schemeClr val="accent1">
                    <a:lumMod val="50000"/>
                  </a:schemeClr>
                </a:solidFill>
              </a:rPr>
              <a:t>diretamente </a:t>
            </a:r>
            <a:r>
              <a:rPr lang="pt-BR" sz="1600" dirty="0">
                <a:solidFill>
                  <a:schemeClr val="accent1">
                    <a:lumMod val="50000"/>
                  </a:schemeClr>
                </a:solidFill>
              </a:rPr>
              <a:t>impactados </a:t>
            </a:r>
            <a:r>
              <a:rPr lang="pt-BR" sz="1600" dirty="0" smtClean="0">
                <a:solidFill>
                  <a:schemeClr val="accent1">
                    <a:lumMod val="50000"/>
                  </a:schemeClr>
                </a:solidFill>
              </a:rPr>
              <a:t>por variações </a:t>
            </a:r>
            <a:r>
              <a:rPr lang="pt-BR" sz="1600" dirty="0">
                <a:solidFill>
                  <a:schemeClr val="accent1">
                    <a:lumMod val="50000"/>
                  </a:schemeClr>
                </a:solidFill>
              </a:rPr>
              <a:t>climáticas, que são afetados pelo regime de chuva</a:t>
            </a:r>
            <a:r>
              <a:rPr lang="pt-BR" sz="1600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</a:p>
          <a:p>
            <a:pPr algn="l"/>
            <a:r>
              <a:rPr lang="pt-BR" sz="1600" dirty="0" smtClean="0">
                <a:solidFill>
                  <a:schemeClr val="accent1">
                    <a:lumMod val="50000"/>
                  </a:schemeClr>
                </a:solidFill>
              </a:rPr>
              <a:t>vento</a:t>
            </a:r>
            <a:r>
              <a:rPr lang="pt-BR" sz="1600" dirty="0">
                <a:solidFill>
                  <a:schemeClr val="accent1">
                    <a:lumMod val="50000"/>
                  </a:schemeClr>
                </a:solidFill>
              </a:rPr>
              <a:t>, sol e temperatura. </a:t>
            </a:r>
          </a:p>
          <a:p>
            <a:pPr algn="l"/>
            <a:endParaRPr lang="pt-BR" sz="1600" dirty="0" smtClean="0"/>
          </a:p>
          <a:p>
            <a:pPr algn="l"/>
            <a:r>
              <a:rPr lang="pt-BR" sz="1600" dirty="0" smtClean="0"/>
              <a:t>Qual Propósito: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t-BR" sz="1600" dirty="0" smtClean="0"/>
              <a:t>Conseguem cobrir os riscos imprevistos com relação ao clima.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t-BR" sz="1600" dirty="0" smtClean="0"/>
              <a:t>Estabilizam o fluxo de caixa, minimizando risco de crédito e também reduzindo a </a:t>
            </a:r>
          </a:p>
          <a:p>
            <a:pPr algn="l"/>
            <a:r>
              <a:rPr lang="pt-BR" sz="1600" dirty="0" smtClean="0"/>
              <a:t>volatilidade de lucros da empresa.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t-BR" sz="1600" dirty="0" smtClean="0"/>
              <a:t>Trabalham diretamente no foco do risco, diminuindo custos adicionais à apólice e </a:t>
            </a:r>
          </a:p>
          <a:p>
            <a:pPr algn="l"/>
            <a:r>
              <a:rPr lang="pt-BR" sz="1600" dirty="0" smtClean="0"/>
              <a:t>gerando alta correlação ao evento ocorrido.</a:t>
            </a:r>
          </a:p>
          <a:p>
            <a:pPr algn="l"/>
            <a:r>
              <a:rPr lang="pt-BR" sz="1600" dirty="0" smtClean="0">
                <a:solidFill>
                  <a:schemeClr val="accent1">
                    <a:lumMod val="50000"/>
                  </a:schemeClr>
                </a:solidFill>
              </a:rPr>
              <a:t>e </a:t>
            </a:r>
            <a:r>
              <a:rPr lang="pt-BR" sz="1600" dirty="0">
                <a:solidFill>
                  <a:schemeClr val="accent1">
                    <a:lumMod val="50000"/>
                  </a:schemeClr>
                </a:solidFill>
              </a:rPr>
              <a:t>dos grandes players do agronegócio </a:t>
            </a:r>
            <a:r>
              <a:rPr lang="pt-BR" sz="1600" dirty="0" smtClean="0"/>
              <a:t>	</a:t>
            </a:r>
          </a:p>
          <a:p>
            <a:pPr algn="l"/>
            <a:endParaRPr lang="pt-BR" sz="1600" dirty="0"/>
          </a:p>
          <a:p>
            <a:pPr algn="l"/>
            <a:r>
              <a:rPr lang="pt-BR" sz="1600" dirty="0" err="1" smtClean="0"/>
              <a:t>Ex</a:t>
            </a:r>
            <a:r>
              <a:rPr lang="pt-BR" sz="1600" dirty="0" smtClean="0"/>
              <a:t>: Cobertura para excesso de chuva pode cobrir </a:t>
            </a:r>
          </a:p>
          <a:p>
            <a:pPr algn="l"/>
            <a:r>
              <a:rPr lang="pt-BR" sz="1600" dirty="0" smtClean="0"/>
              <a:t>                        &gt; Perda de faturamento ou performance</a:t>
            </a:r>
          </a:p>
          <a:p>
            <a:pPr algn="l"/>
            <a:r>
              <a:rPr lang="pt-BR" sz="1600" dirty="0" smtClean="0"/>
              <a:t>                        &gt; Possível perda de qualidade da matéria prima </a:t>
            </a:r>
          </a:p>
          <a:p>
            <a:pPr algn="l"/>
            <a:endParaRPr lang="pt-PT" sz="1600" dirty="0"/>
          </a:p>
        </p:txBody>
      </p:sp>
    </p:spTree>
    <p:extLst>
      <p:ext uri="{BB962C8B-B14F-4D97-AF65-F5344CB8AC3E}">
        <p14:creationId xmlns:p14="http://schemas.microsoft.com/office/powerpoint/2010/main" val="288935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/>
          </p:cNvPicPr>
          <p:nvPr>
            <p:ph type="pic" sz="quarter" idx="12"/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/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/>
              <a:t>Obrigado</a:t>
            </a:r>
          </a:p>
        </p:txBody>
      </p:sp>
      <p:pic>
        <p:nvPicPr>
          <p:cNvPr id="6" name="Picture 5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63426" y="301052"/>
            <a:ext cx="2369821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3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2043-7E31-4A53-BD33-72A88E682172}" type="slidenum">
              <a:rPr lang="pt-PT" smtClean="0"/>
              <a:pPr/>
              <a:t>9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14290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NFO" val="SR1102"/>
  <p:tag name="LANGUAGE" val="2070"/>
  <p:tag name="PRESENTATIONSTYLE" val="0"/>
  <p:tag name="COLORPAIR" val="3"/>
  <p:tag name="CLASSIFICATIO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Classification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footer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W"/>
  <p:tag name="LOGOID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Classification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footer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Classification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W"/>
  <p:tag name="LOGOID" val="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Background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Classification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footer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W"/>
  <p:tag name="LOGOID" val="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Background"/>
  <p:tag name="LOGOCOLORTAG" val="W"/>
  <p:tag name="FOOTERCOLORTAG" val="W"/>
  <p:tag name="SLIDENUMBERCOLORTAG" val="W"/>
  <p:tag name="TITLECOLORTAG" val="W"/>
  <p:tag name="PRESENTATIONSTYLE" val="0"/>
  <p:tag name="COLORPAIR" val="3"/>
  <p:tag name="NAME" val="812_CorSo_SolarImpulse6"/>
  <p:tag name="CATEGORY" val="Corporate Solutions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footer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w"/>
  <p:tag name="LOGO" val="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l"/>
  <p:tag name="LOGO" val="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8T.bY1ds02nG1quKpnhBw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Background"/>
  <p:tag name="LOGOCOLORTAG" val="L"/>
  <p:tag name="FOOTERCOLORTAG" val="L"/>
  <p:tag name="SLIDENUMBERCOLORTAG" val="L"/>
  <p:tag name="TITLECOLORTAG" val="L"/>
  <p:tag name="PRESENTATIONSTYLE" val="0"/>
  <p:tag name="COLORPAIR" val="3"/>
  <p:tag name="NAME" val="w_10531605_ppt"/>
  <p:tag name="CATEGORY" val="05 - Agriculture &amp; Natur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l"/>
  <p:tag name="LOGO" val="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  <p:tag name="COLORTAG" val="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Background"/>
  <p:tag name="LOGOCOLORTAG" val="W"/>
  <p:tag name="FOOTERCOLORTAG" val="W"/>
  <p:tag name="SLIDENUMBERCOLORTAG" val="W"/>
  <p:tag name="TITLECOLORTAG" val="W"/>
  <p:tag name="PRESENTATIONSTYLE" val="0"/>
  <p:tag name="COLORPAIR" val="3"/>
  <p:tag name="NAME" val="155_RelayRace"/>
  <p:tag name="CATEGORY" val="08 - Metaphors &amp; Symbolic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w"/>
  <p:tag name="LOGO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L"/>
  <p:tag name="LOGOID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Classification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W"/>
  <p:tag name="LOGOID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Background"/>
</p:tagLst>
</file>

<file path=ppt/theme/theme1.xml><?xml version="1.0" encoding="utf-8"?>
<a:theme xmlns:a="http://schemas.openxmlformats.org/drawingml/2006/main" name="SwissRe">
  <a:themeElements>
    <a:clrScheme name="SR - BougainvilleaUltraviolet">
      <a:dk1>
        <a:srgbClr val="283E36"/>
      </a:dk1>
      <a:lt1>
        <a:sysClr val="window" lastClr="FFFFFF"/>
      </a:lt1>
      <a:dk2>
        <a:srgbClr val="761092"/>
      </a:dk2>
      <a:lt2>
        <a:srgbClr val="C7119A"/>
      </a:lt2>
      <a:accent1>
        <a:srgbClr val="627D77"/>
      </a:accent1>
      <a:accent2>
        <a:srgbClr val="A1B1AD"/>
      </a:accent2>
      <a:accent3>
        <a:srgbClr val="761092"/>
      </a:accent3>
      <a:accent4>
        <a:srgbClr val="AD70BE"/>
      </a:accent4>
      <a:accent5>
        <a:srgbClr val="E0119D"/>
      </a:accent5>
      <a:accent6>
        <a:srgbClr val="EC70C4"/>
      </a:accent6>
      <a:hlink>
        <a:srgbClr val="0000FF"/>
      </a:hlink>
      <a:folHlink>
        <a:srgbClr val="800080"/>
      </a:folHlink>
    </a:clrScheme>
    <a:fontScheme name="Swiss Re">
      <a:majorFont>
        <a:latin typeface="SwissReSans Light"/>
        <a:ea typeface=""/>
        <a:cs typeface=""/>
      </a:majorFont>
      <a:minorFont>
        <a:latin typeface="SwissRe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1"/>
          </a:solidFill>
        </a:ln>
      </a:spPr>
      <a:bodyPr rtlCol="0" anchor="ctr"/>
      <a:lstStyle>
        <a:defPPr algn="ctr">
          <a:defRPr dirty="0" err="1" smtClean="0">
            <a:latin typeface="SwissReSans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dirty="0" err="1" smtClean="0">
            <a:latin typeface="SwissReSans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R - BougainvilleaUltraviolet">
    <a:dk1>
      <a:srgbClr val="283E36"/>
    </a:dk1>
    <a:lt1>
      <a:sysClr val="window" lastClr="FFFFFF"/>
    </a:lt1>
    <a:dk2>
      <a:srgbClr val="761092"/>
    </a:dk2>
    <a:lt2>
      <a:srgbClr val="C7119A"/>
    </a:lt2>
    <a:accent1>
      <a:srgbClr val="627D77"/>
    </a:accent1>
    <a:accent2>
      <a:srgbClr val="A1B1AD"/>
    </a:accent2>
    <a:accent3>
      <a:srgbClr val="761092"/>
    </a:accent3>
    <a:accent4>
      <a:srgbClr val="AD70BE"/>
    </a:accent4>
    <a:accent5>
      <a:srgbClr val="E0119D"/>
    </a:accent5>
    <a:accent6>
      <a:srgbClr val="EC70C4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SR - BougainvilleaUltraviolet">
    <a:dk1>
      <a:srgbClr val="283E36"/>
    </a:dk1>
    <a:lt1>
      <a:sysClr val="window" lastClr="FFFFFF"/>
    </a:lt1>
    <a:dk2>
      <a:srgbClr val="761092"/>
    </a:dk2>
    <a:lt2>
      <a:srgbClr val="C7119A"/>
    </a:lt2>
    <a:accent1>
      <a:srgbClr val="627D77"/>
    </a:accent1>
    <a:accent2>
      <a:srgbClr val="A1B1AD"/>
    </a:accent2>
    <a:accent3>
      <a:srgbClr val="761092"/>
    </a:accent3>
    <a:accent4>
      <a:srgbClr val="AD70BE"/>
    </a:accent4>
    <a:accent5>
      <a:srgbClr val="E0119D"/>
    </a:accent5>
    <a:accent6>
      <a:srgbClr val="EC70C4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SR - BougainvilleaUltraviolet">
    <a:dk1>
      <a:srgbClr val="283E36"/>
    </a:dk1>
    <a:lt1>
      <a:sysClr val="window" lastClr="FFFFFF"/>
    </a:lt1>
    <a:dk2>
      <a:srgbClr val="761092"/>
    </a:dk2>
    <a:lt2>
      <a:srgbClr val="C7119A"/>
    </a:lt2>
    <a:accent1>
      <a:srgbClr val="627D77"/>
    </a:accent1>
    <a:accent2>
      <a:srgbClr val="A1B1AD"/>
    </a:accent2>
    <a:accent3>
      <a:srgbClr val="761092"/>
    </a:accent3>
    <a:accent4>
      <a:srgbClr val="AD70BE"/>
    </a:accent4>
    <a:accent5>
      <a:srgbClr val="E0119D"/>
    </a:accent5>
    <a:accent6>
      <a:srgbClr val="EC70C4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SR - BougainvilleaUltraviolet">
    <a:dk1>
      <a:srgbClr val="283E36"/>
    </a:dk1>
    <a:lt1>
      <a:sysClr val="window" lastClr="FFFFFF"/>
    </a:lt1>
    <a:dk2>
      <a:srgbClr val="761092"/>
    </a:dk2>
    <a:lt2>
      <a:srgbClr val="C7119A"/>
    </a:lt2>
    <a:accent1>
      <a:srgbClr val="627D77"/>
    </a:accent1>
    <a:accent2>
      <a:srgbClr val="A1B1AD"/>
    </a:accent2>
    <a:accent3>
      <a:srgbClr val="761092"/>
    </a:accent3>
    <a:accent4>
      <a:srgbClr val="AD70BE"/>
    </a:accent4>
    <a:accent5>
      <a:srgbClr val="E0119D"/>
    </a:accent5>
    <a:accent6>
      <a:srgbClr val="EC70C4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SR - BougainvilleaUltraviolet">
    <a:dk1>
      <a:srgbClr val="283E36"/>
    </a:dk1>
    <a:lt1>
      <a:sysClr val="window" lastClr="FFFFFF"/>
    </a:lt1>
    <a:dk2>
      <a:srgbClr val="761092"/>
    </a:dk2>
    <a:lt2>
      <a:srgbClr val="C7119A"/>
    </a:lt2>
    <a:accent1>
      <a:srgbClr val="627D77"/>
    </a:accent1>
    <a:accent2>
      <a:srgbClr val="A1B1AD"/>
    </a:accent2>
    <a:accent3>
      <a:srgbClr val="761092"/>
    </a:accent3>
    <a:accent4>
      <a:srgbClr val="AD70BE"/>
    </a:accent4>
    <a:accent5>
      <a:srgbClr val="E0119D"/>
    </a:accent5>
    <a:accent6>
      <a:srgbClr val="EC70C4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SR - BougainvilleaUltraviolet">
    <a:dk1>
      <a:srgbClr val="283E36"/>
    </a:dk1>
    <a:lt1>
      <a:sysClr val="window" lastClr="FFFFFF"/>
    </a:lt1>
    <a:dk2>
      <a:srgbClr val="761092"/>
    </a:dk2>
    <a:lt2>
      <a:srgbClr val="C7119A"/>
    </a:lt2>
    <a:accent1>
      <a:srgbClr val="627D77"/>
    </a:accent1>
    <a:accent2>
      <a:srgbClr val="A1B1AD"/>
    </a:accent2>
    <a:accent3>
      <a:srgbClr val="761092"/>
    </a:accent3>
    <a:accent4>
      <a:srgbClr val="AD70BE"/>
    </a:accent4>
    <a:accent5>
      <a:srgbClr val="E0119D"/>
    </a:accent5>
    <a:accent6>
      <a:srgbClr val="EC70C4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SR - BougainvilleaUltraviolet">
    <a:dk1>
      <a:srgbClr val="283E36"/>
    </a:dk1>
    <a:lt1>
      <a:sysClr val="window" lastClr="FFFFFF"/>
    </a:lt1>
    <a:dk2>
      <a:srgbClr val="761092"/>
    </a:dk2>
    <a:lt2>
      <a:srgbClr val="C7119A"/>
    </a:lt2>
    <a:accent1>
      <a:srgbClr val="627D77"/>
    </a:accent1>
    <a:accent2>
      <a:srgbClr val="A1B1AD"/>
    </a:accent2>
    <a:accent3>
      <a:srgbClr val="761092"/>
    </a:accent3>
    <a:accent4>
      <a:srgbClr val="AD70BE"/>
    </a:accent4>
    <a:accent5>
      <a:srgbClr val="E0119D"/>
    </a:accent5>
    <a:accent6>
      <a:srgbClr val="EC70C4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SR - BougainvilleaUltraviolet">
    <a:dk1>
      <a:srgbClr val="283E36"/>
    </a:dk1>
    <a:lt1>
      <a:sysClr val="window" lastClr="FFFFFF"/>
    </a:lt1>
    <a:dk2>
      <a:srgbClr val="761092"/>
    </a:dk2>
    <a:lt2>
      <a:srgbClr val="C7119A"/>
    </a:lt2>
    <a:accent1>
      <a:srgbClr val="627D77"/>
    </a:accent1>
    <a:accent2>
      <a:srgbClr val="A1B1AD"/>
    </a:accent2>
    <a:accent3>
      <a:srgbClr val="761092"/>
    </a:accent3>
    <a:accent4>
      <a:srgbClr val="AD70BE"/>
    </a:accent4>
    <a:accent5>
      <a:srgbClr val="E0119D"/>
    </a:accent5>
    <a:accent6>
      <a:srgbClr val="EC70C4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SR - BougainvilleaUltraviolet">
    <a:dk1>
      <a:srgbClr val="283E36"/>
    </a:dk1>
    <a:lt1>
      <a:sysClr val="window" lastClr="FFFFFF"/>
    </a:lt1>
    <a:dk2>
      <a:srgbClr val="761092"/>
    </a:dk2>
    <a:lt2>
      <a:srgbClr val="C7119A"/>
    </a:lt2>
    <a:accent1>
      <a:srgbClr val="627D77"/>
    </a:accent1>
    <a:accent2>
      <a:srgbClr val="A1B1AD"/>
    </a:accent2>
    <a:accent3>
      <a:srgbClr val="761092"/>
    </a:accent3>
    <a:accent4>
      <a:srgbClr val="AD70BE"/>
    </a:accent4>
    <a:accent5>
      <a:srgbClr val="E0119D"/>
    </a:accent5>
    <a:accent6>
      <a:srgbClr val="EC70C4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SR - BougainvilleaUltraviolet">
    <a:dk1>
      <a:srgbClr val="283E36"/>
    </a:dk1>
    <a:lt1>
      <a:sysClr val="window" lastClr="FFFFFF"/>
    </a:lt1>
    <a:dk2>
      <a:srgbClr val="761092"/>
    </a:dk2>
    <a:lt2>
      <a:srgbClr val="C7119A"/>
    </a:lt2>
    <a:accent1>
      <a:srgbClr val="627D77"/>
    </a:accent1>
    <a:accent2>
      <a:srgbClr val="A1B1AD"/>
    </a:accent2>
    <a:accent3>
      <a:srgbClr val="761092"/>
    </a:accent3>
    <a:accent4>
      <a:srgbClr val="AD70BE"/>
    </a:accent4>
    <a:accent5>
      <a:srgbClr val="E0119D"/>
    </a:accent5>
    <a:accent6>
      <a:srgbClr val="EC70C4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SR - BougainvilleaUltraviolet">
    <a:dk1>
      <a:srgbClr val="283E36"/>
    </a:dk1>
    <a:lt1>
      <a:sysClr val="window" lastClr="FFFFFF"/>
    </a:lt1>
    <a:dk2>
      <a:srgbClr val="761092"/>
    </a:dk2>
    <a:lt2>
      <a:srgbClr val="C7119A"/>
    </a:lt2>
    <a:accent1>
      <a:srgbClr val="627D77"/>
    </a:accent1>
    <a:accent2>
      <a:srgbClr val="A1B1AD"/>
    </a:accent2>
    <a:accent3>
      <a:srgbClr val="761092"/>
    </a:accent3>
    <a:accent4>
      <a:srgbClr val="AD70BE"/>
    </a:accent4>
    <a:accent5>
      <a:srgbClr val="E0119D"/>
    </a:accent5>
    <a:accent6>
      <a:srgbClr val="EC70C4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SwissRe_43</Template>
  <TotalTime>721</TotalTime>
  <Words>718</Words>
  <Application>Microsoft Office PowerPoint</Application>
  <PresentationFormat>Apresentação na tela (4:3)</PresentationFormat>
  <Paragraphs>103</Paragraphs>
  <Slides>10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5" baseType="lpstr">
      <vt:lpstr>SwissReSans</vt:lpstr>
      <vt:lpstr>Wingdings</vt:lpstr>
      <vt:lpstr>SwissReSans Light</vt:lpstr>
      <vt:lpstr>Arial</vt:lpstr>
      <vt:lpstr>SwissRe</vt:lpstr>
      <vt:lpstr>O Seguro Garantia como fator de redução de custo de capital de longo prazo  João Nogueira Batista  – CEO Swiss Re Corporate Solutions Brasil</vt:lpstr>
      <vt:lpstr>Estrutura típica de um Projeto de Infraestrutura</vt:lpstr>
      <vt:lpstr>Descrição do Seguro Garantia</vt:lpstr>
      <vt:lpstr>Completion Bond como ferramenta de mitigação de risco </vt:lpstr>
      <vt:lpstr>Garantia em Projetos Logísticos Iniciativas do Poder Executivo e Congresso Nacional:</vt:lpstr>
      <vt:lpstr>Apresentação do PowerPoint</vt:lpstr>
      <vt:lpstr>Índices Climáticos</vt:lpstr>
      <vt:lpstr>Obrigado</vt:lpstr>
      <vt:lpstr>Apresentação do PowerPoint</vt:lpstr>
      <vt:lpstr>Legal notice</vt:lpstr>
    </vt:vector>
  </TitlesOfParts>
  <Company>Swiss Re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S8XHAG</dc:creator>
  <cp:lastModifiedBy>Blitzkrieg</cp:lastModifiedBy>
  <cp:revision>37</cp:revision>
  <dcterms:created xsi:type="dcterms:W3CDTF">2016-08-31T17:58:43Z</dcterms:created>
  <dcterms:modified xsi:type="dcterms:W3CDTF">2016-09-01T16:34:23Z</dcterms:modified>
</cp:coreProperties>
</file>