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18" r:id="rId2"/>
  </p:sldMasterIdLst>
  <p:notesMasterIdLst>
    <p:notesMasterId r:id="rId15"/>
  </p:notesMasterIdLst>
  <p:handoutMasterIdLst>
    <p:handoutMasterId r:id="rId16"/>
  </p:handoutMasterIdLst>
  <p:sldIdLst>
    <p:sldId id="354" r:id="rId3"/>
    <p:sldId id="370" r:id="rId4"/>
    <p:sldId id="371" r:id="rId5"/>
    <p:sldId id="378" r:id="rId6"/>
    <p:sldId id="374" r:id="rId7"/>
    <p:sldId id="375" r:id="rId8"/>
    <p:sldId id="376" r:id="rId9"/>
    <p:sldId id="373" r:id="rId10"/>
    <p:sldId id="379" r:id="rId11"/>
    <p:sldId id="368" r:id="rId12"/>
    <p:sldId id="377" r:id="rId13"/>
    <p:sldId id="344" r:id="rId14"/>
  </p:sldIdLst>
  <p:sldSz cx="13004800" cy="9753600"/>
  <p:notesSz cx="6797675" cy="9928225"/>
  <p:custDataLst>
    <p:tags r:id="rId1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34" charset="0"/>
        <a:ea typeface="ヒラギノ角ゴ ProN W3" pitchFamily="-84" charset="-128"/>
        <a:cs typeface="+mn-cs"/>
        <a:sym typeface="Gill Sans" pitchFamily="34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34" charset="0"/>
        <a:ea typeface="ヒラギノ角ゴ ProN W3" pitchFamily="-84" charset="-128"/>
        <a:cs typeface="+mn-cs"/>
        <a:sym typeface="Gill Sans" pitchFamily="34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34" charset="0"/>
        <a:ea typeface="ヒラギノ角ゴ ProN W3" pitchFamily="-84" charset="-128"/>
        <a:cs typeface="+mn-cs"/>
        <a:sym typeface="Gill Sans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34" charset="0"/>
        <a:ea typeface="ヒラギノ角ゴ ProN W3" pitchFamily="-84" charset="-128"/>
        <a:cs typeface="+mn-cs"/>
        <a:sym typeface="Gill Sans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34" charset="0"/>
        <a:ea typeface="ヒラギノ角ゴ ProN W3" pitchFamily="-84" charset="-128"/>
        <a:cs typeface="+mn-cs"/>
        <a:sym typeface="Gill Sans" pitchFamily="34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itchFamily="34" charset="0"/>
        <a:ea typeface="ヒラギノ角ゴ ProN W3" pitchFamily="-84" charset="-128"/>
        <a:cs typeface="+mn-cs"/>
        <a:sym typeface="Gill Sans" pitchFamily="34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itchFamily="34" charset="0"/>
        <a:ea typeface="ヒラギノ角ゴ ProN W3" pitchFamily="-84" charset="-128"/>
        <a:cs typeface="+mn-cs"/>
        <a:sym typeface="Gill Sans" pitchFamily="34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itchFamily="34" charset="0"/>
        <a:ea typeface="ヒラギノ角ゴ ProN W3" pitchFamily="-84" charset="-128"/>
        <a:cs typeface="+mn-cs"/>
        <a:sym typeface="Gill Sans" pitchFamily="34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itchFamily="34" charset="0"/>
        <a:ea typeface="ヒラギノ角ゴ ProN W3" pitchFamily="-84" charset="-128"/>
        <a:cs typeface="+mn-cs"/>
        <a:sym typeface="Gill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4E9492"/>
    <a:srgbClr val="98CCBB"/>
    <a:srgbClr val="E02325"/>
    <a:srgbClr val="34BFC6"/>
    <a:srgbClr val="B0E7EA"/>
    <a:srgbClr val="C6D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1" autoAdjust="0"/>
    <p:restoredTop sz="86472" autoAdjust="0"/>
  </p:normalViewPr>
  <p:slideViewPr>
    <p:cSldViewPr>
      <p:cViewPr varScale="1">
        <p:scale>
          <a:sx n="31" d="100"/>
          <a:sy n="31" d="100"/>
        </p:scale>
        <p:origin x="1197" y="45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76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pitchFamily="-84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ヒラギノ角ゴ ProN W3" pitchFamily="-84" charset="-128"/>
                <a:cs typeface="+mn-cs"/>
              </a:defRPr>
            </a:lvl1pPr>
          </a:lstStyle>
          <a:p>
            <a:pPr>
              <a:defRPr/>
            </a:pPr>
            <a:fld id="{71ED6F59-4731-4049-BE0E-CE09AB597A77}" type="datetimeFigureOut">
              <a:rPr lang="es-ES"/>
              <a:pPr>
                <a:defRPr/>
              </a:pPr>
              <a:t>31/08/2016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pitchFamily="-84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ヒラギノ角ゴ ProN W3" pitchFamily="-84" charset="-128"/>
                <a:cs typeface="+mn-cs"/>
              </a:defRPr>
            </a:lvl1pPr>
          </a:lstStyle>
          <a:p>
            <a:pPr>
              <a:defRPr/>
            </a:pPr>
            <a:fld id="{959CE749-590C-4881-86E9-B3CF457B24F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3931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defRPr>
            </a:lvl1pPr>
          </a:lstStyle>
          <a:p>
            <a:pPr>
              <a:defRPr/>
            </a:pPr>
            <a:fld id="{DDFBE9ED-6484-4521-B9FE-18856FE1B083}" type="datetimeFigureOut">
              <a:rPr lang="es-ES"/>
              <a:pPr>
                <a:defRPr/>
              </a:pPr>
              <a:t>31/08/2016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defRPr>
            </a:lvl1pPr>
          </a:lstStyle>
          <a:p>
            <a:pPr>
              <a:defRPr/>
            </a:pPr>
            <a:fld id="{596032BC-E019-4675-AA9B-69420054ED0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13258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dirty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6C2CE4-FF69-49C0-A26C-D4293FC5C0BB}" type="slidenum">
              <a:rPr lang="es-ES" altLang="es-ES" smtClean="0">
                <a:solidFill>
                  <a:srgbClr val="000000"/>
                </a:solidFill>
                <a:latin typeface="Gill Sans" pitchFamily="34" charset="0"/>
                <a:sym typeface="Gill Sans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s-ES" altLang="es-ES" dirty="0">
              <a:solidFill>
                <a:srgbClr val="000000"/>
              </a:solidFill>
              <a:latin typeface="Gill Sans" pitchFamily="34" charset="0"/>
              <a:sym typeface="Gill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1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6032BC-E019-4675-AA9B-69420054ED0C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626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6032BC-E019-4675-AA9B-69420054ED0C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776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6032BC-E019-4675-AA9B-69420054ED0C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7769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6032BC-E019-4675-AA9B-69420054ED0C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776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dirty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3177FA-3ED0-4154-B8FB-A97B8BEA347A}" type="slidenum">
              <a:rPr lang="es-ES" altLang="es-ES" smtClean="0">
                <a:solidFill>
                  <a:srgbClr val="000000"/>
                </a:solidFill>
                <a:latin typeface="Gill Sans" pitchFamily="34" charset="0"/>
                <a:sym typeface="Gill Sans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s-ES" altLang="es-ES" dirty="0">
              <a:solidFill>
                <a:srgbClr val="000000"/>
              </a:solidFill>
              <a:latin typeface="Gill Sans" pitchFamily="34" charset="0"/>
              <a:sym typeface="Gill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0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233763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4330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</p:spPr>
        <p:txBody>
          <a:bodyPr lIns="130046" tIns="65023" rIns="130046" bIns="65023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66703" y="8870812"/>
            <a:ext cx="3034453" cy="571217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fld id="{CD2575F6-608E-4B1F-8902-E64931E481B8}" type="datetime1">
              <a:rPr lang="es-E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31/08/2016</a:t>
            </a:fld>
            <a:endParaRPr lang="es-E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9437513" y="8870812"/>
            <a:ext cx="3034453" cy="571217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fld id="{DC366EEE-46FF-4503-B184-591989E893E2}" type="slidenum">
              <a:rPr lang="es-E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4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C_Mensagem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505143" y="63465"/>
            <a:ext cx="10397538" cy="1068436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2494">
                <a:solidFill>
                  <a:srgbClr val="262626"/>
                </a:solidFill>
                <a:latin typeface="Gill Sans MT" pitchFamily="34" charset="0"/>
              </a:defRPr>
            </a:lvl1pPr>
          </a:lstStyle>
          <a:p>
            <a:r>
              <a:rPr lang="pt-BR"/>
              <a:t>Mensagem: Gill Sans MT, 19 (máximo 2 linhas)</a:t>
            </a:r>
            <a:endParaRPr lang="pt-BR" dirty="0"/>
          </a:p>
        </p:txBody>
      </p:sp>
      <p:sp>
        <p:nvSpPr>
          <p:cNvPr id="11" name="Espaço Reservado para Texto 7"/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702344" y="1596951"/>
            <a:ext cx="11598030" cy="4267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32" b="0" cap="small" baseline="0">
                <a:solidFill>
                  <a:srgbClr val="262626"/>
                </a:solidFill>
                <a:latin typeface="+mn-lt"/>
                <a:cs typeface="Calibri" pitchFamily="34" charset="0"/>
              </a:defRPr>
            </a:lvl1pPr>
          </a:lstStyle>
          <a:p>
            <a:pPr lvl="0"/>
            <a:r>
              <a:rPr lang="pt-BR" dirty="0"/>
              <a:t>Título da Página: </a:t>
            </a:r>
            <a:r>
              <a:rPr lang="pt-BR" dirty="0" err="1"/>
              <a:t>Calibri</a:t>
            </a:r>
            <a:r>
              <a:rPr lang="pt-BR" dirty="0"/>
              <a:t>, 17</a:t>
            </a:r>
          </a:p>
        </p:txBody>
      </p:sp>
      <p:sp>
        <p:nvSpPr>
          <p:cNvPr id="14" name="Espaço Reservado para Texto 12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66727" y="9280808"/>
            <a:ext cx="12133646" cy="460557"/>
          </a:xfrm>
          <a:prstGeom prst="rect">
            <a:avLst/>
          </a:prstGeom>
        </p:spPr>
        <p:txBody>
          <a:bodyPr lIns="0" tIns="0" rIns="0" bIns="0"/>
          <a:lstStyle>
            <a:lvl1pPr marL="519869" indent="-519869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rgbClr val="262626"/>
                </a:solidFill>
                <a:latin typeface="+mn-lt"/>
                <a:cs typeface="Arial" pitchFamily="34" charset="0"/>
              </a:defRPr>
            </a:lvl1pPr>
            <a:lvl2pPr>
              <a:buNone/>
              <a:defRPr sz="1182">
                <a:latin typeface="Arial" pitchFamily="34" charset="0"/>
                <a:cs typeface="Arial" pitchFamily="34" charset="0"/>
              </a:defRPr>
            </a:lvl2pPr>
            <a:lvl3pPr>
              <a:buNone/>
              <a:defRPr sz="1182">
                <a:latin typeface="Arial" pitchFamily="34" charset="0"/>
                <a:cs typeface="Arial" pitchFamily="34" charset="0"/>
              </a:defRPr>
            </a:lvl3pPr>
            <a:lvl4pPr>
              <a:buNone/>
              <a:defRPr sz="1182">
                <a:latin typeface="Arial" pitchFamily="34" charset="0"/>
                <a:cs typeface="Arial" pitchFamily="34" charset="0"/>
              </a:defRPr>
            </a:lvl4pPr>
            <a:lvl5pPr>
              <a:buNone/>
              <a:defRPr sz="118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/>
              <a:t>Nota:	(1) </a:t>
            </a:r>
            <a:r>
              <a:rPr lang="pt-BR" dirty="0" err="1"/>
              <a:t>Nononononon</a:t>
            </a:r>
            <a:r>
              <a:rPr lang="pt-BR" dirty="0"/>
              <a:t>; (2) </a:t>
            </a:r>
            <a:r>
              <a:rPr lang="pt-BR" dirty="0" err="1"/>
              <a:t>nononononon</a:t>
            </a:r>
            <a:endParaRPr lang="pt-BR" dirty="0"/>
          </a:p>
          <a:p>
            <a:pPr lvl="0"/>
            <a:r>
              <a:rPr lang="pt-BR" dirty="0"/>
              <a:t>Fonte:	</a:t>
            </a:r>
            <a:r>
              <a:rPr lang="pt-BR" dirty="0" err="1"/>
              <a:t>Nonononononono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8" hasCustomPrompt="1"/>
          </p:nvPr>
        </p:nvSpPr>
        <p:spPr>
          <a:xfrm>
            <a:off x="8421864" y="1191016"/>
            <a:ext cx="4424549" cy="48474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buFontTx/>
              <a:buNone/>
              <a:defRPr sz="1575" b="1" cap="small" baseline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1575" b="1" cap="small" baseline="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575" b="1" cap="small" baseline="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575" b="1" cap="small" baseline="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575" b="1" cap="small" baseline="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/>
              <a:t>Título do Capítulo, </a:t>
            </a:r>
            <a:r>
              <a:rPr lang="pt-BR" dirty="0" err="1"/>
              <a:t>Calibri</a:t>
            </a:r>
            <a:r>
              <a:rPr lang="pt-BR" dirty="0"/>
              <a:t> 12, Versalete</a:t>
            </a:r>
          </a:p>
        </p:txBody>
      </p:sp>
    </p:spTree>
    <p:extLst>
      <p:ext uri="{BB962C8B-B14F-4D97-AF65-F5344CB8AC3E}">
        <p14:creationId xmlns:p14="http://schemas.microsoft.com/office/powerpoint/2010/main" val="200181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3E2CA-971E-45FF-9E14-C0D07D0F0FC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79170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041629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Diapositiva de think-cell" r:id="rId8" imgW="270" imgH="270" progId="TCLayout.ActiveDocument.1">
                  <p:embed/>
                </p:oleObj>
              </mc:Choice>
              <mc:Fallback>
                <p:oleObj name="Diapositiva de think-cell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50" r:id="rId3"/>
    <p:sldLayoutId id="2147483851" r:id="rId4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34" charset="0"/>
        </a:defRPr>
      </a:lvl1pPr>
      <a:lvl2pPr marL="13335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34" charset="0"/>
        </a:defRPr>
      </a:lvl2pPr>
      <a:lvl3pPr marL="17780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34" charset="0"/>
        </a:defRPr>
      </a:lvl3pPr>
      <a:lvl4pPr marL="22225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34" charset="0"/>
        </a:defRPr>
      </a:lvl4pPr>
      <a:lvl5pPr marL="26670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34" charset="0"/>
        </a:defRPr>
      </a:lvl5pPr>
      <a:lvl6pPr marL="31242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300" y="9024938"/>
            <a:ext cx="1016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25736" y="9024938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3E2CA-971E-45FF-9E14-C0D07D0F0FC1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34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34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34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34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34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5.jpe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clark@acciona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.jpeg"/><Relationship Id="rId4" Type="http://schemas.openxmlformats.org/officeDocument/2006/relationships/hyperlink" Target="http://www.acciona.com.b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880" y="916360"/>
            <a:ext cx="6123600" cy="26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678867"/>
              </p:ext>
            </p:extLst>
          </p:nvPr>
        </p:nvGraphicFramePr>
        <p:xfrm>
          <a:off x="5350272" y="4948808"/>
          <a:ext cx="7068616" cy="1950720"/>
        </p:xfrm>
        <a:graphic>
          <a:graphicData uri="http://schemas.openxmlformats.org/drawingml/2006/table">
            <a:tbl>
              <a:tblPr/>
              <a:tblGrid>
                <a:gridCol w="138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0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6088">
                <a:tc>
                  <a:txBody>
                    <a:bodyPr/>
                    <a:lstStyle/>
                    <a:p>
                      <a:pPr marL="57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-84" charset="0"/>
                        <a:buNone/>
                        <a:tabLst/>
                      </a:pP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N W3" pitchFamily="-84" charset="-128"/>
                        <a:sym typeface="Calibri" pitchFamily="34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797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-84" charset="0"/>
                        <a:buNone/>
                        <a:tabLst>
                          <a:tab pos="330200" algn="l"/>
                          <a:tab pos="673100" algn="l"/>
                          <a:tab pos="990600" algn="l"/>
                          <a:tab pos="1333500" algn="l"/>
                          <a:tab pos="1663700" algn="l"/>
                          <a:tab pos="1981200" algn="l"/>
                          <a:tab pos="2324100" algn="l"/>
                          <a:tab pos="2654300" algn="l"/>
                          <a:tab pos="2997200" algn="l"/>
                          <a:tab pos="3327400" algn="l"/>
                          <a:tab pos="3670300" algn="l"/>
                          <a:tab pos="3987800" algn="l"/>
                          <a:tab pos="5207000" algn="l"/>
                        </a:tabLst>
                      </a:pPr>
                      <a:r>
                        <a:rPr lang="pt-BR" sz="3200" b="1" i="0" u="none" dirty="0">
                          <a:solidFill>
                            <a:srgbClr val="FB0007"/>
                          </a:solidFill>
                          <a:latin typeface="Calibri" pitchFamily="18" charset="0"/>
                        </a:rPr>
                        <a:t>I</a:t>
                      </a:r>
                      <a:r>
                        <a:rPr lang="pt-BR" sz="3200" b="1" i="0" u="none" baseline="0" dirty="0">
                          <a:solidFill>
                            <a:srgbClr val="FB0007"/>
                          </a:solidFill>
                          <a:latin typeface="Calibri" pitchFamily="18" charset="0"/>
                        </a:rPr>
                        <a:t> FÓRUM DE AGRONEGÓCIO, INFRAESTRUTURA, INTEGRAÇÃO E MERCADO DE CAPITAIS</a:t>
                      </a:r>
                    </a:p>
                    <a:p>
                      <a:pPr marL="469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-84" charset="0"/>
                        <a:buNone/>
                        <a:tabLst>
                          <a:tab pos="330200" algn="l"/>
                          <a:tab pos="673100" algn="l"/>
                          <a:tab pos="990600" algn="l"/>
                          <a:tab pos="1333500" algn="l"/>
                          <a:tab pos="1663700" algn="l"/>
                          <a:tab pos="1981200" algn="l"/>
                          <a:tab pos="2324100" algn="l"/>
                          <a:tab pos="2654300" algn="l"/>
                          <a:tab pos="2997200" algn="l"/>
                          <a:tab pos="3327400" algn="l"/>
                          <a:tab pos="3670300" algn="l"/>
                          <a:tab pos="3987800" algn="l"/>
                          <a:tab pos="5207000" algn="l"/>
                        </a:tabLst>
                      </a:pPr>
                      <a:r>
                        <a:rPr lang="pt-BR" sz="3200" b="0" i="0" u="none" baseline="0" dirty="0">
                          <a:solidFill>
                            <a:srgbClr val="FB0007"/>
                          </a:solidFill>
                          <a:latin typeface="Calibri" pitchFamily="18" charset="0"/>
                        </a:rPr>
                        <a:t>Set/2016</a:t>
                      </a:r>
                      <a:endParaRPr lang="en-GB" sz="3200" b="0" i="0" u="none" dirty="0">
                        <a:solidFill>
                          <a:srgbClr val="FB0007"/>
                        </a:solidFill>
                        <a:latin typeface="Calibri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52045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R:\RH\COMUNICAÇÃO\ACCIONA Infraestructuras\Marca\Logos\Logos\Concesio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10" y="4812337"/>
            <a:ext cx="1776389" cy="86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:\RH\COMUNICAÇÃO\ACCIONA Infraestructuras\Marca\Logos\Logos\Agu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07" y="4725641"/>
            <a:ext cx="1954028" cy="9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641351" y="196281"/>
            <a:ext cx="12363449" cy="13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8" tIns="65019" rIns="130038" bIns="65019" anchor="b"/>
          <a:lstStyle>
            <a:lvl1pPr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GB" sz="5600" b="0" i="0" dirty="0">
                <a:solidFill>
                  <a:srgbClr val="000000"/>
                </a:solidFill>
                <a:latin typeface="Calibri Bold" pitchFamily="18" charset="0"/>
              </a:rPr>
              <a:t>ACCIONA</a:t>
            </a:r>
            <a:r>
              <a:rPr lang="en-GB" sz="3900" b="1" i="0" dirty="0">
                <a:solidFill>
                  <a:srgbClr val="777777"/>
                </a:solidFill>
                <a:latin typeface="Calibri" pitchFamily="18" charset="0"/>
              </a:rPr>
              <a:t> </a:t>
            </a:r>
            <a:r>
              <a:rPr lang="en-GB" sz="3400" b="1" dirty="0">
                <a:solidFill>
                  <a:srgbClr val="E02325"/>
                </a:solidFill>
                <a:latin typeface="Calibri" pitchFamily="18" charset="0"/>
              </a:rPr>
              <a:t> OPERAÇÕES ATUAIS NO BRASIL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7744" y="1668378"/>
            <a:ext cx="11305256" cy="89255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sz="2000" b="1" i="1">
                <a:solidFill>
                  <a:schemeClr val="tx1"/>
                </a:solidFill>
              </a:defRPr>
            </a:lvl1pPr>
          </a:lstStyle>
          <a:p>
            <a:r>
              <a:rPr lang="pt-BR" sz="2600" dirty="0">
                <a:latin typeface="Calibri" panose="020F0502020204030204" pitchFamily="34" charset="0"/>
              </a:rPr>
              <a:t>ACCIONA </a:t>
            </a:r>
            <a:r>
              <a:rPr lang="pt-BR" sz="2600" dirty="0" err="1">
                <a:latin typeface="Calibri" panose="020F0502020204030204" pitchFamily="34" charset="0"/>
              </a:rPr>
              <a:t>Infraestructuras</a:t>
            </a:r>
            <a:r>
              <a:rPr lang="pt-BR" sz="2600" dirty="0">
                <a:latin typeface="Calibri" panose="020F0502020204030204" pitchFamily="34" charset="0"/>
              </a:rPr>
              <a:t> Brasil em seu cenário atual esta presente em 5 segmentos atuando de forma tímida em Service e Industrial</a:t>
            </a:r>
          </a:p>
        </p:txBody>
      </p:sp>
      <p:cxnSp>
        <p:nvCxnSpPr>
          <p:cNvPr id="11" name="Elbow Connector 10"/>
          <p:cNvCxnSpPr/>
          <p:nvPr/>
        </p:nvCxnSpPr>
        <p:spPr bwMode="auto">
          <a:xfrm rot="5400000" flipH="1" flipV="1">
            <a:off x="3897099" y="2335029"/>
            <a:ext cx="648072" cy="4306544"/>
          </a:xfrm>
          <a:prstGeom prst="bentConnector3">
            <a:avLst/>
          </a:prstGeom>
          <a:solidFill>
            <a:srgbClr val="FB0007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Elbow Connector 11"/>
          <p:cNvCxnSpPr/>
          <p:nvPr/>
        </p:nvCxnSpPr>
        <p:spPr bwMode="auto">
          <a:xfrm rot="5400000" flipH="1" flipV="1">
            <a:off x="5125784" y="3563714"/>
            <a:ext cx="648072" cy="1849174"/>
          </a:xfrm>
          <a:prstGeom prst="bentConnector3">
            <a:avLst>
              <a:gd name="adj1" fmla="val 50000"/>
            </a:avLst>
          </a:prstGeom>
          <a:solidFill>
            <a:srgbClr val="FB0007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Elbow Connector 12"/>
          <p:cNvCxnSpPr/>
          <p:nvPr/>
        </p:nvCxnSpPr>
        <p:spPr bwMode="auto">
          <a:xfrm rot="16200000" flipV="1">
            <a:off x="6348178" y="4190494"/>
            <a:ext cx="648072" cy="595614"/>
          </a:xfrm>
          <a:prstGeom prst="bentConnector3">
            <a:avLst>
              <a:gd name="adj1" fmla="val 50000"/>
            </a:avLst>
          </a:prstGeom>
          <a:solidFill>
            <a:srgbClr val="FB0007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Elbow Connector 13"/>
          <p:cNvCxnSpPr/>
          <p:nvPr/>
        </p:nvCxnSpPr>
        <p:spPr bwMode="auto">
          <a:xfrm rot="16200000" flipV="1">
            <a:off x="7564281" y="2974391"/>
            <a:ext cx="648072" cy="3027820"/>
          </a:xfrm>
          <a:prstGeom prst="bentConnector3">
            <a:avLst>
              <a:gd name="adj1" fmla="val 50000"/>
            </a:avLst>
          </a:prstGeom>
          <a:solidFill>
            <a:srgbClr val="FB0007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Elbow Connector 14"/>
          <p:cNvCxnSpPr/>
          <p:nvPr/>
        </p:nvCxnSpPr>
        <p:spPr bwMode="auto">
          <a:xfrm rot="16200000" flipV="1">
            <a:off x="8774093" y="1764579"/>
            <a:ext cx="648072" cy="5447444"/>
          </a:xfrm>
          <a:prstGeom prst="bentConnector3">
            <a:avLst>
              <a:gd name="adj1" fmla="val 50000"/>
            </a:avLst>
          </a:prstGeom>
          <a:solidFill>
            <a:srgbClr val="FB0007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412067" y="5676433"/>
            <a:ext cx="277313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latin typeface="Calibri" panose="020F0502020204030204" pitchFamily="34" charset="0"/>
              </a:rPr>
              <a:t>Rodoanel Lote 04 e 06</a:t>
            </a:r>
          </a:p>
          <a:p>
            <a:endParaRPr lang="pt-BR" sz="2200" b="1" dirty="0">
              <a:latin typeface="Calibri" panose="020F0502020204030204" pitchFamily="34" charset="0"/>
            </a:endParaRPr>
          </a:p>
          <a:p>
            <a:r>
              <a:rPr lang="pt-BR" sz="2200" b="1" dirty="0">
                <a:latin typeface="Calibri" panose="020F0502020204030204" pitchFamily="34" charset="0"/>
              </a:rPr>
              <a:t>Metrô Fortaleza</a:t>
            </a:r>
          </a:p>
          <a:p>
            <a:endParaRPr lang="pt-BR" sz="2200" b="1" dirty="0">
              <a:latin typeface="Calibri" panose="020F0502020204030204" pitchFamily="34" charset="0"/>
            </a:endParaRPr>
          </a:p>
          <a:p>
            <a:r>
              <a:rPr lang="pt-BR" sz="2200" b="1" dirty="0">
                <a:latin typeface="Calibri" panose="020F0502020204030204" pitchFamily="34" charset="0"/>
              </a:rPr>
              <a:t>BR393 </a:t>
            </a:r>
          </a:p>
          <a:p>
            <a:r>
              <a:rPr lang="pt-BR" sz="2200" b="1" dirty="0">
                <a:latin typeface="Calibri" panose="020F0502020204030204" pitchFamily="34" charset="0"/>
              </a:rPr>
              <a:t>(Contrato Construção)</a:t>
            </a:r>
          </a:p>
          <a:p>
            <a:endParaRPr lang="pt-BR" sz="2200" b="1" dirty="0">
              <a:latin typeface="Calibri" panose="020F0502020204030204" pitchFamily="34" charset="0"/>
            </a:endParaRPr>
          </a:p>
          <a:p>
            <a:r>
              <a:rPr lang="pt-BR" sz="2200" b="1" dirty="0">
                <a:latin typeface="Calibri" panose="020F0502020204030204" pitchFamily="34" charset="0"/>
              </a:rPr>
              <a:t>Porto do Açu</a:t>
            </a:r>
          </a:p>
        </p:txBody>
      </p:sp>
      <p:pic>
        <p:nvPicPr>
          <p:cNvPr id="34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888" y="-19744"/>
            <a:ext cx="2085398" cy="101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5004" y="3120447"/>
            <a:ext cx="2435575" cy="104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R:\RH\COMUNICAÇÃO\ACCIONA Infraestructuras\Marca\Logos\Logos\Forward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552" y="5532157"/>
            <a:ext cx="1777272" cy="86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ogo ACCIONA Industrial en inglé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5" b="32006"/>
          <a:stretch/>
        </p:blipFill>
        <p:spPr bwMode="auto">
          <a:xfrm>
            <a:off x="11020621" y="4850438"/>
            <a:ext cx="1602459" cy="68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ogotipos ACCIONA Servic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4" b="28838"/>
          <a:stretch/>
        </p:blipFill>
        <p:spPr bwMode="auto">
          <a:xfrm>
            <a:off x="8524070" y="4800607"/>
            <a:ext cx="1762705" cy="77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kbertin\AppData\Local\Temp\Rar$DIa0.974\Construc_rgb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51" y="4740329"/>
            <a:ext cx="1950912" cy="95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23"/>
          <p:cNvSpPr txBox="1"/>
          <p:nvPr/>
        </p:nvSpPr>
        <p:spPr>
          <a:xfrm>
            <a:off x="3355656" y="5604425"/>
            <a:ext cx="277050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latin typeface="Calibri" panose="020F0502020204030204" pitchFamily="34" charset="0"/>
              </a:rPr>
              <a:t>Divinópolis</a:t>
            </a:r>
          </a:p>
          <a:p>
            <a:r>
              <a:rPr lang="pt-BR" sz="2200" b="1" dirty="0">
                <a:latin typeface="Calibri" panose="020F0502020204030204" pitchFamily="34" charset="0"/>
              </a:rPr>
              <a:t>(Concessão Agua)</a:t>
            </a:r>
          </a:p>
          <a:p>
            <a:endParaRPr lang="pt-BR" sz="2200" b="1" dirty="0">
              <a:latin typeface="Calibri" panose="020F0502020204030204" pitchFamily="34" charset="0"/>
            </a:endParaRPr>
          </a:p>
          <a:p>
            <a:r>
              <a:rPr lang="pt-BR" sz="2200" b="1" dirty="0">
                <a:latin typeface="Calibri" panose="020F0502020204030204" pitchFamily="34" charset="0"/>
              </a:rPr>
              <a:t>São Gonçalo</a:t>
            </a:r>
          </a:p>
          <a:p>
            <a:r>
              <a:rPr lang="pt-BR" sz="2200" b="1" dirty="0">
                <a:latin typeface="Calibri" panose="020F0502020204030204" pitchFamily="34" charset="0"/>
              </a:rPr>
              <a:t>(Contrato Construção)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6024752" y="5627072"/>
            <a:ext cx="2133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latin typeface="Calibri" panose="020F0502020204030204" pitchFamily="34" charset="0"/>
              </a:rPr>
              <a:t>BR393</a:t>
            </a:r>
          </a:p>
          <a:p>
            <a:r>
              <a:rPr lang="pt-BR" sz="2200" b="1" dirty="0">
                <a:latin typeface="Calibri" panose="020F0502020204030204" pitchFamily="34" charset="0"/>
              </a:rPr>
              <a:t>(SPE/Concessão)</a:t>
            </a:r>
          </a:p>
        </p:txBody>
      </p:sp>
    </p:spTree>
    <p:extLst>
      <p:ext uri="{BB962C8B-B14F-4D97-AF65-F5344CB8AC3E}">
        <p14:creationId xmlns:p14="http://schemas.microsoft.com/office/powerpoint/2010/main" val="349148958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641351" y="196281"/>
            <a:ext cx="12363449" cy="13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8" tIns="65019" rIns="130038" bIns="65019" anchor="b"/>
          <a:lstStyle>
            <a:lvl1pPr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GB" sz="5600" b="0" i="0" dirty="0">
                <a:solidFill>
                  <a:srgbClr val="000000"/>
                </a:solidFill>
                <a:latin typeface="Calibri Bold" pitchFamily="18" charset="0"/>
              </a:rPr>
              <a:t>ACCIONA</a:t>
            </a:r>
            <a:r>
              <a:rPr lang="en-GB" sz="3900" b="1" i="0" dirty="0">
                <a:solidFill>
                  <a:srgbClr val="777777"/>
                </a:solidFill>
                <a:latin typeface="Calibri" pitchFamily="18" charset="0"/>
              </a:rPr>
              <a:t> </a:t>
            </a:r>
            <a:r>
              <a:rPr lang="en-GB" sz="3400" b="1" dirty="0">
                <a:solidFill>
                  <a:srgbClr val="E02325"/>
                </a:solidFill>
                <a:latin typeface="Calibri" pitchFamily="18" charset="0"/>
              </a:rPr>
              <a:t> ÉTICA E SUSTENTABILIDADE</a:t>
            </a:r>
          </a:p>
        </p:txBody>
      </p:sp>
      <p:pic>
        <p:nvPicPr>
          <p:cNvPr id="3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888" y="-19744"/>
            <a:ext cx="2085398" cy="101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3377" y="5580037"/>
            <a:ext cx="1185804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 </a:t>
            </a:r>
            <a:r>
              <a:rPr lang="pt-BR" altLang="pt-BR" sz="2800" b="1" dirty="0">
                <a:latin typeface="Calibri" panose="020F0502020204030204" pitchFamily="34" charset="0"/>
              </a:rPr>
              <a:t>Nosso Plano Diretor de Sustentabilidade PDS 2020 esta estruturado por objetivos estratégicos e operacionais aproximando a Sustentabilidade de cada linha de negócio. </a:t>
            </a:r>
            <a:endParaRPr kumimoji="0" lang="pt-BR" altLang="pt-BR" sz="2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pic>
        <p:nvPicPr>
          <p:cNvPr id="6146" name="Picture 2" descr="http://memoria2015.acciona.com/img/sostenibilidad/grafic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16" y="1828232"/>
            <a:ext cx="9280767" cy="31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52781" r="11697" b="26651"/>
          <a:stretch/>
        </p:blipFill>
        <p:spPr bwMode="auto">
          <a:xfrm>
            <a:off x="-101220" y="7770733"/>
            <a:ext cx="13300364" cy="200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9189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0032" y="2318767"/>
            <a:ext cx="662473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alibri" panose="020F0502020204030204" pitchFamily="34" charset="0"/>
              </a:rPr>
              <a:t>Andre Clark </a:t>
            </a:r>
          </a:p>
          <a:p>
            <a:r>
              <a:rPr lang="en-US" sz="4400" b="1" dirty="0">
                <a:latin typeface="Calibri" panose="020F0502020204030204" pitchFamily="34" charset="0"/>
                <a:hlinkClick r:id="rId3"/>
              </a:rPr>
              <a:t>aclark@acciona.com</a:t>
            </a:r>
            <a:endParaRPr lang="en-US" sz="4400" b="1" dirty="0">
              <a:latin typeface="Calibri" panose="020F0502020204030204" pitchFamily="34" charset="0"/>
            </a:endParaRPr>
          </a:p>
          <a:p>
            <a:endParaRPr lang="en-US" sz="4400" b="1" dirty="0">
              <a:latin typeface="Calibri" panose="020F0502020204030204" pitchFamily="34" charset="0"/>
            </a:endParaRPr>
          </a:p>
          <a:p>
            <a:r>
              <a:rPr lang="pt-PT" sz="4400" u="sng" dirty="0">
                <a:hlinkClick r:id="rId4"/>
              </a:rPr>
              <a:t>www.acciona.com.br</a:t>
            </a:r>
            <a:endParaRPr lang="pt-PT" sz="4400" u="sng" dirty="0"/>
          </a:p>
          <a:p>
            <a:endParaRPr lang="en-US" sz="4400" b="1" dirty="0">
              <a:latin typeface="Calibri" panose="020F0502020204030204" pitchFamily="34" charset="0"/>
            </a:endParaRPr>
          </a:p>
        </p:txBody>
      </p:sp>
      <p:pic>
        <p:nvPicPr>
          <p:cNvPr id="5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888" y="-19744"/>
            <a:ext cx="2085398" cy="101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image.freepik.com/vetores-gratis/glossy-midia-social-conjunto-icones-vetor_65906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2" b="68178"/>
          <a:stretch/>
        </p:blipFill>
        <p:spPr bwMode="auto">
          <a:xfrm>
            <a:off x="9830891" y="5798035"/>
            <a:ext cx="991989" cy="9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age.freepik.com/vetores-gratis/glossy-midia-social-conjunto-icones-vetor_65906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2" r="75027" b="34036"/>
          <a:stretch/>
        </p:blipFill>
        <p:spPr bwMode="auto">
          <a:xfrm>
            <a:off x="5494288" y="5791715"/>
            <a:ext cx="1017059" cy="101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age.freepik.com/vetores-gratis/glossy-midia-social-conjunto-icones-vetor_65906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5" r="24829" b="67667"/>
          <a:stretch/>
        </p:blipFill>
        <p:spPr bwMode="auto">
          <a:xfrm>
            <a:off x="6574408" y="5801674"/>
            <a:ext cx="1007793" cy="99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mage.freepik.com/vetores-gratis/glossy-midia-social-conjunto-icones-vetor_65906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7" b="66272"/>
          <a:stretch/>
        </p:blipFill>
        <p:spPr bwMode="auto">
          <a:xfrm>
            <a:off x="7654528" y="5811615"/>
            <a:ext cx="1000345" cy="10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mage.freepik.com/vetores-gratis/glossy-midia-social-conjunto-icones-vetor_65906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2795" r="50000" b="33265"/>
          <a:stretch/>
        </p:blipFill>
        <p:spPr bwMode="auto">
          <a:xfrm>
            <a:off x="8734648" y="5778827"/>
            <a:ext cx="1018143" cy="104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966511" y="5481054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4000" b="1" dirty="0"/>
          </a:p>
          <a:p>
            <a:pPr algn="l"/>
            <a:r>
              <a:rPr lang="pt-BR" sz="4000" b="1" dirty="0"/>
              <a:t>Siga-nos no:</a:t>
            </a:r>
            <a:endParaRPr lang="pt-BR" sz="4000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81" y="2780448"/>
            <a:ext cx="9890742" cy="7640968"/>
          </a:xfrm>
          <a:prstGeom prst="rect">
            <a:avLst/>
          </a:prstGeom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1351" y="412304"/>
            <a:ext cx="12363449" cy="13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8" tIns="65019" rIns="130038" bIns="65019" anchor="b"/>
          <a:lstStyle>
            <a:lvl1pPr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GB" sz="5600" b="0" i="0" dirty="0">
                <a:solidFill>
                  <a:srgbClr val="000000"/>
                </a:solidFill>
                <a:latin typeface="Calibri Bold" pitchFamily="18" charset="0"/>
              </a:rPr>
              <a:t>ACCIONA</a:t>
            </a:r>
            <a:r>
              <a:rPr lang="en-GB" sz="3900" b="1" i="0" dirty="0">
                <a:solidFill>
                  <a:srgbClr val="777777"/>
                </a:solidFill>
                <a:latin typeface="Calibri" pitchFamily="18" charset="0"/>
              </a:rPr>
              <a:t> </a:t>
            </a:r>
            <a:r>
              <a:rPr lang="en-GB" sz="3400" b="1" dirty="0">
                <a:solidFill>
                  <a:srgbClr val="E02325"/>
                </a:solidFill>
                <a:latin typeface="Calibri" pitchFamily="18" charset="0"/>
              </a:rPr>
              <a:t> A CRESCENTE TRAJETÓRIA DA DÍVIDA </a:t>
            </a:r>
          </a:p>
          <a:p>
            <a:pPr algn="l" eaLnBrk="1" hangingPunct="1">
              <a:lnSpc>
                <a:spcPct val="90000"/>
              </a:lnSpc>
            </a:pPr>
            <a:r>
              <a:rPr lang="en-GB" sz="3400" b="1" dirty="0">
                <a:solidFill>
                  <a:srgbClr val="E02325"/>
                </a:solidFill>
                <a:latin typeface="Calibri" pitchFamily="18" charset="0"/>
              </a:rPr>
              <a:t>PÚBLICA NO BRASIL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7744" y="1792650"/>
            <a:ext cx="11665296" cy="954107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sz="2000" b="1" i="1">
                <a:solidFill>
                  <a:schemeClr val="tx1"/>
                </a:solidFill>
              </a:defRPr>
            </a:lvl1pPr>
          </a:lstStyle>
          <a:p>
            <a:pPr algn="ctr"/>
            <a:r>
              <a:rPr lang="pt-BR" sz="2800" dirty="0">
                <a:latin typeface="Calibri" panose="020F0502020204030204" pitchFamily="34" charset="0"/>
              </a:rPr>
              <a:t>4 anos de Déficit fiscal nominal criando uma difícil trajetória da Dívida Federal – Será um longo caminho para retorno do grau de investimento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323" y="9295466"/>
            <a:ext cx="2786521" cy="389391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4523" tIns="94523" rIns="47262" bIns="47262" rtlCol="0" anchor="t">
            <a:spAutoFit/>
          </a:bodyPr>
          <a:lstStyle/>
          <a:p>
            <a:pPr eaLnBrk="0" hangingPunct="0"/>
            <a:r>
              <a:rPr lang="pt-BR" sz="1600" b="1" dirty="0">
                <a:solidFill>
                  <a:srgbClr val="262626"/>
                </a:solidFill>
              </a:rPr>
              <a:t>Fonte: INTERB Consultoria</a:t>
            </a:r>
          </a:p>
        </p:txBody>
      </p:sp>
      <p:pic>
        <p:nvPicPr>
          <p:cNvPr id="8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888" y="-19744"/>
            <a:ext cx="2085398" cy="101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310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://www.revistamissoes.org.br/wp-content/uploads/crescimentoeconomic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248" y="3986001"/>
            <a:ext cx="10431274" cy="585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1351" y="196281"/>
            <a:ext cx="11549681" cy="13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8" tIns="65019" rIns="130038" bIns="65019" anchor="b"/>
          <a:lstStyle>
            <a:lvl1pPr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GB" sz="5600" b="0" i="0" dirty="0">
                <a:solidFill>
                  <a:srgbClr val="000000"/>
                </a:solidFill>
                <a:latin typeface="Calibri Bold" pitchFamily="18" charset="0"/>
              </a:rPr>
              <a:t>ACCIONA</a:t>
            </a:r>
            <a:r>
              <a:rPr lang="en-GB" sz="3900" b="1" i="0" dirty="0">
                <a:solidFill>
                  <a:srgbClr val="777777"/>
                </a:solidFill>
                <a:latin typeface="Calibri" pitchFamily="18" charset="0"/>
              </a:rPr>
              <a:t> </a:t>
            </a:r>
            <a:r>
              <a:rPr lang="en-GB" sz="3400" b="1" dirty="0">
                <a:solidFill>
                  <a:srgbClr val="E02325"/>
                </a:solidFill>
                <a:latin typeface="Calibri" pitchFamily="18" charset="0"/>
              </a:rPr>
              <a:t> 3 GRANDES QUESTÕES</a:t>
            </a:r>
          </a:p>
        </p:txBody>
      </p:sp>
      <p:pic>
        <p:nvPicPr>
          <p:cNvPr id="9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888" y="-19744"/>
            <a:ext cx="2085398" cy="101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720" y="5884912"/>
            <a:ext cx="6084676" cy="2062103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>
                <a:solidFill>
                  <a:schemeClr val="tx1"/>
                </a:solidFill>
                <a:latin typeface="Calibri" panose="020F0502020204030204" pitchFamily="34" charset="0"/>
              </a:rPr>
              <a:t>O CRESCIMENTO é 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Essencial</a:t>
            </a:r>
            <a:r>
              <a:rPr lang="en-US" sz="3200" b="1" i="1" dirty="0">
                <a:solidFill>
                  <a:schemeClr val="tx1"/>
                </a:solidFill>
                <a:latin typeface="Calibri" panose="020F0502020204030204" pitchFamily="34" charset="0"/>
              </a:rPr>
              <a:t> e </a:t>
            </a:r>
            <a:r>
              <a:rPr lang="en-US" sz="3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Investir</a:t>
            </a:r>
            <a:r>
              <a:rPr lang="en-US" sz="3200" b="1" i="1" dirty="0">
                <a:solidFill>
                  <a:schemeClr val="tx1"/>
                </a:solidFill>
                <a:latin typeface="Calibri" panose="020F0502020204030204" pitchFamily="34" charset="0"/>
              </a:rPr>
              <a:t> em </a:t>
            </a:r>
            <a:r>
              <a:rPr lang="en-US" sz="3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Infraestrutura</a:t>
            </a:r>
            <a:r>
              <a:rPr lang="en-US" sz="3200" b="1" i="1" dirty="0">
                <a:solidFill>
                  <a:schemeClr val="tx1"/>
                </a:solidFill>
                <a:latin typeface="Calibri" panose="020F0502020204030204" pitchFamily="34" charset="0"/>
              </a:rPr>
              <a:t> é a </a:t>
            </a:r>
            <a:r>
              <a:rPr lang="en-US" sz="3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maneira</a:t>
            </a:r>
            <a:r>
              <a:rPr lang="en-US" sz="3200" b="1" i="1" dirty="0">
                <a:solidFill>
                  <a:schemeClr val="tx1"/>
                </a:solidFill>
                <a:latin typeface="Calibri" panose="020F0502020204030204" pitchFamily="34" charset="0"/>
              </a:rPr>
              <a:t> de </a:t>
            </a:r>
            <a:r>
              <a:rPr lang="en-US" sz="3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promover</a:t>
            </a:r>
            <a:r>
              <a:rPr lang="en-US" sz="3200" b="1" i="1" dirty="0">
                <a:solidFill>
                  <a:schemeClr val="tx1"/>
                </a:solidFill>
                <a:latin typeface="Calibri" panose="020F0502020204030204" pitchFamily="34" charset="0"/>
              </a:rPr>
              <a:t> o </a:t>
            </a:r>
            <a:r>
              <a:rPr lang="en-US" sz="3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crescimento</a:t>
            </a:r>
            <a:r>
              <a:rPr lang="en-US" sz="3200" b="1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econômico</a:t>
            </a:r>
            <a:endParaRPr lang="en-US" sz="32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760" y="1564432"/>
            <a:ext cx="11449272" cy="3662541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A </a:t>
            </a:r>
            <a:r>
              <a:rPr lang="en-US" sz="28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estatização</a:t>
            </a: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 da </a:t>
            </a:r>
            <a:r>
              <a:rPr lang="en-US" sz="28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economia</a:t>
            </a: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en-US" sz="28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política</a:t>
            </a: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brasileira</a:t>
            </a: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enfrentará</a:t>
            </a: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 3 </a:t>
            </a:r>
            <a:r>
              <a:rPr lang="en-US" sz="28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grandes</a:t>
            </a: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desafios</a:t>
            </a: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algn="just"/>
            <a:endParaRPr lang="en-US" sz="28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Trajetória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</a:rPr>
              <a:t> da </a:t>
            </a:r>
            <a:r>
              <a:rPr lang="en-US" sz="3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Dívida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Pública</a:t>
            </a:r>
            <a:endParaRPr lang="en-US" sz="36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36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</a:rPr>
              <a:t>Lento </a:t>
            </a:r>
            <a:r>
              <a:rPr lang="en-US" sz="3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retorno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ao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Grau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</a:rPr>
              <a:t> de </a:t>
            </a:r>
            <a:r>
              <a:rPr lang="en-US" sz="3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Investimento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en-US" sz="32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não</a:t>
            </a:r>
            <a:r>
              <a:rPr lang="en-US" sz="3200" i="1" dirty="0">
                <a:solidFill>
                  <a:schemeClr val="tx1"/>
                </a:solidFill>
                <a:latin typeface="Calibri" panose="020F0502020204030204" pitchFamily="34" charset="0"/>
              </a:rPr>
              <a:t> antes de 2022)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32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Desemprego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</a:rPr>
              <a:t> e </a:t>
            </a:r>
            <a:r>
              <a:rPr lang="en-US" sz="3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Pressão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</a:rPr>
              <a:t> Social</a:t>
            </a:r>
          </a:p>
        </p:txBody>
      </p:sp>
      <p:sp>
        <p:nvSpPr>
          <p:cNvPr id="4" name="Elipse 3"/>
          <p:cNvSpPr/>
          <p:nvPr/>
        </p:nvSpPr>
        <p:spPr bwMode="auto">
          <a:xfrm rot="1231614">
            <a:off x="11596956" y="4049768"/>
            <a:ext cx="3925853" cy="430794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8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7"/>
          <a:stretch/>
        </p:blipFill>
        <p:spPr bwMode="auto">
          <a:xfrm>
            <a:off x="-122336" y="-19744"/>
            <a:ext cx="13383381" cy="874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888" y="-19744"/>
            <a:ext cx="2085398" cy="101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24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2344" y="2140496"/>
            <a:ext cx="11598030" cy="1253680"/>
          </a:xfrm>
        </p:spPr>
        <p:txBody>
          <a:bodyPr/>
          <a:lstStyle/>
          <a:p>
            <a:r>
              <a:rPr lang="pt-BR" sz="2600" b="1" dirty="0">
                <a:latin typeface="Calibri" panose="020F0502020204030204" pitchFamily="34" charset="0"/>
              </a:rPr>
              <a:t>Investimento convergiram para 2-2.2% do PIB nas ultimas décadas – destaque para redução do investimento em Energia e Transportes</a:t>
            </a:r>
          </a:p>
          <a:p>
            <a:r>
              <a:rPr lang="pt-BR" sz="2600" b="1" dirty="0">
                <a:latin typeface="Calibri" panose="020F0502020204030204" pitchFamily="34" charset="0"/>
              </a:rPr>
              <a:t>(Dados </a:t>
            </a:r>
            <a:r>
              <a:rPr lang="pt-BR" sz="2600" b="1" dirty="0" err="1">
                <a:latin typeface="Calibri" panose="020F0502020204030204" pitchFamily="34" charset="0"/>
              </a:rPr>
              <a:t>InterB</a:t>
            </a:r>
            <a:r>
              <a:rPr lang="pt-BR" sz="2600" b="1" dirty="0">
                <a:latin typeface="Calibri" panose="020F0502020204030204" pitchFamily="34" charset="0"/>
              </a:rPr>
              <a:t> Consultoria)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9" y="3501215"/>
            <a:ext cx="12904763" cy="5552049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58709" y="377552"/>
            <a:ext cx="11549681" cy="13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8" tIns="65019" rIns="130038" bIns="65019" anchor="b"/>
          <a:lstStyle>
            <a:lvl1pPr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GB" sz="5600" b="0" i="0" dirty="0">
                <a:solidFill>
                  <a:srgbClr val="000000"/>
                </a:solidFill>
                <a:latin typeface="Calibri Bold" pitchFamily="18" charset="0"/>
              </a:rPr>
              <a:t>ACCIONA</a:t>
            </a:r>
            <a:r>
              <a:rPr lang="en-GB" sz="3900" b="1" i="0" dirty="0">
                <a:solidFill>
                  <a:srgbClr val="777777"/>
                </a:solidFill>
                <a:latin typeface="Calibri" pitchFamily="18" charset="0"/>
              </a:rPr>
              <a:t> </a:t>
            </a:r>
            <a:r>
              <a:rPr lang="en-GB" sz="3400" b="1" dirty="0">
                <a:solidFill>
                  <a:srgbClr val="E02325"/>
                </a:solidFill>
                <a:latin typeface="Calibri" pitchFamily="18" charset="0"/>
              </a:rPr>
              <a:t>HISTORICAMENTE O BRASIL INVESTE </a:t>
            </a:r>
          </a:p>
          <a:p>
            <a:pPr algn="l" eaLnBrk="1" hangingPunct="1">
              <a:lnSpc>
                <a:spcPct val="90000"/>
              </a:lnSpc>
            </a:pPr>
            <a:r>
              <a:rPr lang="en-GB" sz="3400" b="1" dirty="0">
                <a:solidFill>
                  <a:srgbClr val="E02325"/>
                </a:solidFill>
                <a:latin typeface="Calibri" pitchFamily="18" charset="0"/>
              </a:rPr>
              <a:t>POUCO EM INFRAESTRUTURA</a:t>
            </a:r>
          </a:p>
        </p:txBody>
      </p:sp>
      <p:pic>
        <p:nvPicPr>
          <p:cNvPr id="10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888" y="-19744"/>
            <a:ext cx="2085398" cy="101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/>
          <p:nvPr/>
        </p:nvSpPr>
        <p:spPr>
          <a:xfrm>
            <a:off x="205323" y="9295466"/>
            <a:ext cx="2786521" cy="389391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4523" tIns="94523" rIns="47262" bIns="47262" rtlCol="0" anchor="t">
            <a:spAutoFit/>
          </a:bodyPr>
          <a:lstStyle/>
          <a:p>
            <a:pPr eaLnBrk="0" hangingPunct="0"/>
            <a:r>
              <a:rPr lang="pt-BR" sz="1600" b="1" dirty="0">
                <a:solidFill>
                  <a:srgbClr val="262626"/>
                </a:solidFill>
              </a:rPr>
              <a:t>Fonte: INTERB Consultoria</a:t>
            </a:r>
          </a:p>
        </p:txBody>
      </p:sp>
    </p:spTree>
    <p:extLst>
      <p:ext uri="{BB962C8B-B14F-4D97-AF65-F5344CB8AC3E}">
        <p14:creationId xmlns:p14="http://schemas.microsoft.com/office/powerpoint/2010/main" val="128387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20" y="279972"/>
            <a:ext cx="12697358" cy="1068436"/>
          </a:xfrm>
        </p:spPr>
        <p:txBody>
          <a:bodyPr/>
          <a:lstStyle/>
          <a:p>
            <a:r>
              <a:rPr lang="pt-BR" sz="3600" b="1" dirty="0">
                <a:latin typeface="Calibri" panose="020F0502020204030204" pitchFamily="34" charset="0"/>
              </a:rPr>
              <a:t>Comparado a outras geografias o Brasil não investe </a:t>
            </a:r>
            <a:br>
              <a:rPr lang="pt-BR" sz="3600" b="1" dirty="0">
                <a:latin typeface="Calibri" panose="020F0502020204030204" pitchFamily="34" charset="0"/>
              </a:rPr>
            </a:br>
            <a:r>
              <a:rPr lang="pt-BR" sz="3600" b="1" dirty="0">
                <a:latin typeface="Calibri" panose="020F0502020204030204" pitchFamily="34" charset="0"/>
              </a:rPr>
              <a:t>para compensar a depreciação </a:t>
            </a:r>
            <a:r>
              <a:rPr lang="pt-BR" sz="3600" b="1" dirty="0" err="1">
                <a:latin typeface="Calibri" panose="020F0502020204030204" pitchFamily="34" charset="0"/>
              </a:rPr>
              <a:t>percapta</a:t>
            </a:r>
            <a:r>
              <a:rPr lang="pt-BR" sz="36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sz="2600" dirty="0">
                <a:latin typeface="Calibri" panose="020F0502020204030204" pitchFamily="34" charset="0"/>
              </a:rPr>
              <a:t>Investimento como % do PIB – Países selecionados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18" y="2129075"/>
            <a:ext cx="11884794" cy="7284229"/>
          </a:xfrm>
          <a:prstGeom prst="rect">
            <a:avLst/>
          </a:prstGeom>
        </p:spPr>
      </p:pic>
      <p:pic>
        <p:nvPicPr>
          <p:cNvPr id="9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888" y="-19744"/>
            <a:ext cx="2085398" cy="101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165696" y="9295466"/>
            <a:ext cx="2786521" cy="389391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4523" tIns="94523" rIns="47262" bIns="47262" rtlCol="0" anchor="t">
            <a:spAutoFit/>
          </a:bodyPr>
          <a:lstStyle/>
          <a:p>
            <a:pPr eaLnBrk="0" hangingPunct="0"/>
            <a:r>
              <a:rPr lang="pt-BR" sz="1600" b="1" dirty="0">
                <a:solidFill>
                  <a:srgbClr val="262626"/>
                </a:solidFill>
              </a:rPr>
              <a:t>Fonte: INTERB Consultoria</a:t>
            </a:r>
          </a:p>
        </p:txBody>
      </p:sp>
    </p:spTree>
    <p:extLst>
      <p:ext uri="{BB962C8B-B14F-4D97-AF65-F5344CB8AC3E}">
        <p14:creationId xmlns:p14="http://schemas.microsoft.com/office/powerpoint/2010/main" val="25076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nstruirnordeste.com.br/novo/wp-content/uploads/2012/06/investimento-imobili%C3%A1rio-e1339099838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5320406"/>
            <a:ext cx="6600825" cy="44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888" y="-19744"/>
            <a:ext cx="2085398" cy="101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20" y="207964"/>
            <a:ext cx="11089232" cy="1068436"/>
          </a:xfrm>
        </p:spPr>
        <p:txBody>
          <a:bodyPr/>
          <a:lstStyle/>
          <a:p>
            <a:r>
              <a:rPr lang="pt-BR" sz="3600" b="1" dirty="0">
                <a:latin typeface="Calibri" panose="020F0502020204030204" pitchFamily="34" charset="0"/>
              </a:rPr>
              <a:t>Mesmos os gastos diretos do Governo Federal em Infraestrutura são limitados se comparado a outros países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2344" y="1596951"/>
            <a:ext cx="11598030" cy="1191617"/>
          </a:xfrm>
        </p:spPr>
        <p:txBody>
          <a:bodyPr/>
          <a:lstStyle/>
          <a:p>
            <a:r>
              <a:rPr lang="pt-BR" sz="2600" dirty="0">
                <a:latin typeface="Calibri" panose="020F0502020204030204" pitchFamily="34" charset="0"/>
              </a:rPr>
              <a:t>Investimento em infraestrutura do Governo Federal de cada país em relação ao Orçamento Federal </a:t>
            </a:r>
          </a:p>
          <a:p>
            <a:r>
              <a:rPr lang="pt-BR" sz="2600" dirty="0">
                <a:latin typeface="Calibri" panose="020F0502020204030204" pitchFamily="34" charset="0"/>
              </a:rPr>
              <a:t>Em %, ano mais recente disponível.</a:t>
            </a:r>
          </a:p>
          <a:p>
            <a:endParaRPr lang="pt-BR" sz="2600" dirty="0">
              <a:latin typeface="Calibri" panose="020F0502020204030204" pitchFamily="34" charset="0"/>
            </a:endParaRPr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814854"/>
            <a:ext cx="6153891" cy="667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10171356" y="2212504"/>
            <a:ext cx="2786521" cy="389391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4523" tIns="94523" rIns="47262" bIns="47262" rtlCol="0" anchor="t">
            <a:spAutoFit/>
          </a:bodyPr>
          <a:lstStyle/>
          <a:p>
            <a:pPr eaLnBrk="0" hangingPunct="0"/>
            <a:r>
              <a:rPr lang="pt-BR" sz="1600" b="1" dirty="0">
                <a:solidFill>
                  <a:srgbClr val="262626"/>
                </a:solidFill>
              </a:rPr>
              <a:t>Fonte: INTERB Consultoria</a:t>
            </a:r>
          </a:p>
        </p:txBody>
      </p:sp>
    </p:spTree>
    <p:extLst>
      <p:ext uri="{BB962C8B-B14F-4D97-AF65-F5344CB8AC3E}">
        <p14:creationId xmlns:p14="http://schemas.microsoft.com/office/powerpoint/2010/main" val="131139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7744" y="3163263"/>
            <a:ext cx="11737304" cy="273378"/>
          </a:xfrm>
        </p:spPr>
        <p:txBody>
          <a:bodyPr/>
          <a:lstStyle/>
          <a:p>
            <a:r>
              <a:rPr lang="pt-BR" sz="2400" dirty="0">
                <a:latin typeface="Calibri" panose="020F0502020204030204" pitchFamily="34" charset="0"/>
              </a:rPr>
              <a:t>ELEMENTOS PARA “NOVO COMEÇO” NO INVESTIMENTO EM INFRAESTRUTURA</a:t>
            </a:r>
          </a:p>
        </p:txBody>
      </p:sp>
      <p:sp>
        <p:nvSpPr>
          <p:cNvPr id="6" name="Rectangle 5"/>
          <p:cNvSpPr/>
          <p:nvPr/>
        </p:nvSpPr>
        <p:spPr>
          <a:xfrm>
            <a:off x="2920700" y="3986768"/>
            <a:ext cx="7311109" cy="1511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4523" tIns="94523" rIns="47262" bIns="47262" rtlCol="0" anchor="t">
            <a:spAutoFit/>
          </a:bodyPr>
          <a:lstStyle/>
          <a:p>
            <a:pPr algn="ctr" eaLnBrk="0" hangingPunct="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</a:rPr>
              <a:t>TRANSPARÊNCIA</a:t>
            </a:r>
          </a:p>
          <a:p>
            <a:pPr eaLnBrk="0" hangingPunct="0"/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</a:rPr>
              <a:t>“</a:t>
            </a:r>
            <a:r>
              <a:rPr lang="pt-BR" sz="2000" i="1" dirty="0">
                <a:solidFill>
                  <a:schemeClr val="bg1"/>
                </a:solidFill>
                <a:latin typeface="Calibri" panose="020F0502020204030204" pitchFamily="34" charset="0"/>
              </a:rPr>
              <a:t>se entende o compromisso de que sejam abertos ao escrutínio da sociedade os termos de todas as transações entre empresas e o setor público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</a:rPr>
              <a:t>”</a:t>
            </a:r>
            <a:endParaRPr lang="pt-BR" sz="20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0700" y="5385974"/>
            <a:ext cx="7311109" cy="12511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4523" tIns="94523" rIns="47262" bIns="47262" rtlCol="0" anchor="t">
            <a:spAutoFit/>
          </a:bodyPr>
          <a:lstStyle/>
          <a:p>
            <a:pPr algn="ctr" eaLnBrk="0" hangingPunct="0"/>
            <a:r>
              <a:rPr lang="pt-BR" sz="1800" dirty="0">
                <a:solidFill>
                  <a:srgbClr val="FFFFFF"/>
                </a:solidFill>
                <a:latin typeface="Calibri" panose="020F0502020204030204" pitchFamily="34" charset="0"/>
              </a:rPr>
              <a:t>GOVERNANÇA EM INFRAESTRUTURA </a:t>
            </a:r>
            <a:r>
              <a:rPr lang="pt-BR" sz="1800" i="1" dirty="0">
                <a:solidFill>
                  <a:srgbClr val="FFFFFF"/>
                </a:solidFill>
                <a:latin typeface="Calibri" panose="020F0502020204030204" pitchFamily="34" charset="0"/>
              </a:rPr>
              <a:t>(PÚBLICA E PRIVADA)</a:t>
            </a:r>
          </a:p>
          <a:p>
            <a:pPr marL="189043" indent="-189043" eaLnBrk="0" hangingPunct="0">
              <a:buFont typeface="Arial" pitchFamily="34" charset="0"/>
              <a:buChar char="•"/>
            </a:pPr>
            <a:r>
              <a:rPr lang="pt-BR" sz="1800" dirty="0">
                <a:solidFill>
                  <a:srgbClr val="FFFFFF"/>
                </a:solidFill>
                <a:latin typeface="Calibri" panose="020F0502020204030204" pitchFamily="34" charset="0"/>
              </a:rPr>
              <a:t> ESTRATÉGIA </a:t>
            </a:r>
            <a:r>
              <a:rPr lang="pt-BR" sz="1800" i="1" dirty="0">
                <a:solidFill>
                  <a:srgbClr val="FFFFFF"/>
                </a:solidFill>
                <a:latin typeface="Calibri" panose="020F0502020204030204" pitchFamily="34" charset="0"/>
              </a:rPr>
              <a:t>(O que fazer PRIMEIRO?)</a:t>
            </a:r>
          </a:p>
          <a:p>
            <a:pPr marL="189043" indent="-189043" eaLnBrk="0" hangingPunct="0">
              <a:buFont typeface="Arial" pitchFamily="34" charset="0"/>
              <a:buChar char="•"/>
            </a:pPr>
            <a:r>
              <a:rPr lang="pt-BR" sz="1800" dirty="0">
                <a:solidFill>
                  <a:srgbClr val="FFFFFF"/>
                </a:solidFill>
                <a:latin typeface="Calibri" panose="020F0502020204030204" pitchFamily="34" charset="0"/>
              </a:rPr>
              <a:t>TÁTICA </a:t>
            </a:r>
            <a:r>
              <a:rPr lang="pt-BR" sz="1800" i="1" dirty="0">
                <a:solidFill>
                  <a:srgbClr val="FFFFFF"/>
                </a:solidFill>
                <a:latin typeface="Calibri" panose="020F0502020204030204" pitchFamily="34" charset="0"/>
              </a:rPr>
              <a:t>(Maturidade dos </a:t>
            </a:r>
            <a:r>
              <a:rPr lang="pt-BR" sz="1800" i="1" dirty="0" err="1">
                <a:solidFill>
                  <a:srgbClr val="FFFFFF"/>
                </a:solidFill>
                <a:latin typeface="Calibri" panose="020F0502020204030204" pitchFamily="34" charset="0"/>
              </a:rPr>
              <a:t>Projetos,Como</a:t>
            </a:r>
            <a:r>
              <a:rPr lang="pt-BR" sz="1800" i="1" dirty="0">
                <a:solidFill>
                  <a:srgbClr val="FFFFFF"/>
                </a:solidFill>
                <a:latin typeface="Calibri" panose="020F0502020204030204" pitchFamily="34" charset="0"/>
              </a:rPr>
              <a:t> comprar)</a:t>
            </a:r>
          </a:p>
          <a:p>
            <a:pPr marL="189043" indent="-189043" eaLnBrk="0" hangingPunct="0">
              <a:buFont typeface="Arial" pitchFamily="34" charset="0"/>
              <a:buChar char="•"/>
            </a:pPr>
            <a:r>
              <a:rPr lang="pt-BR" sz="1800" dirty="0">
                <a:solidFill>
                  <a:srgbClr val="FFFFFF"/>
                </a:solidFill>
                <a:latin typeface="Calibri" panose="020F0502020204030204" pitchFamily="34" charset="0"/>
              </a:rPr>
              <a:t>OPERACIONAL </a:t>
            </a:r>
            <a:r>
              <a:rPr lang="pt-BR" sz="1800" i="1" dirty="0">
                <a:solidFill>
                  <a:srgbClr val="FFFFFF"/>
                </a:solidFill>
                <a:latin typeface="Calibri" panose="020F0502020204030204" pitchFamily="34" charset="0"/>
              </a:rPr>
              <a:t>(Gestão, Como contratar)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902000" y="6677000"/>
            <a:ext cx="2193332" cy="2001860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4523" tIns="94523" rIns="47262" bIns="47262" rtlCol="0" anchor="t">
            <a:noAutofit/>
          </a:bodyPr>
          <a:lstStyle/>
          <a:p>
            <a:pPr algn="ctr" eaLnBrk="0" hangingPunct="0"/>
            <a:r>
              <a:rPr lang="pt-BR" sz="1800" dirty="0">
                <a:solidFill>
                  <a:srgbClr val="FFFFFF"/>
                </a:solidFill>
                <a:latin typeface="Calibri" panose="020F0502020204030204" pitchFamily="34" charset="0"/>
              </a:rPr>
              <a:t>AUTOREGULAÇÃO</a:t>
            </a:r>
          </a:p>
          <a:p>
            <a:pPr marL="189043" indent="-189043" eaLnBrk="0" hangingPunct="0">
              <a:buFont typeface="Arial" pitchFamily="34" charset="0"/>
              <a:buChar char="•"/>
            </a:pPr>
            <a:endParaRPr lang="pt-BR" sz="18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189043" indent="-189043" eaLnBrk="0" hangingPunct="0">
              <a:buFont typeface="Arial" pitchFamily="34" charset="0"/>
              <a:buChar char="•"/>
            </a:pPr>
            <a:endParaRPr lang="pt-BR" sz="18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189043" indent="-189043" eaLnBrk="0" hangingPunct="0">
              <a:buFont typeface="Arial" pitchFamily="34" charset="0"/>
              <a:buChar char="•"/>
            </a:pPr>
            <a:endParaRPr lang="pt-BR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5710312" y="6677000"/>
            <a:ext cx="2079097" cy="2001860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4523" tIns="94523" rIns="47262" bIns="47262" rtlCol="0" anchor="t">
            <a:noAutofit/>
          </a:bodyPr>
          <a:lstStyle/>
          <a:p>
            <a:pPr algn="ctr" eaLnBrk="0" hangingPunct="0"/>
            <a:r>
              <a:rPr lang="pt-BR" sz="1800" dirty="0">
                <a:solidFill>
                  <a:srgbClr val="FFFFFF"/>
                </a:solidFill>
                <a:latin typeface="Calibri" panose="020F0502020204030204" pitchFamily="34" charset="0"/>
              </a:rPr>
              <a:t>EPC </a:t>
            </a:r>
            <a:r>
              <a:rPr lang="pt-BR" sz="1800" dirty="0" err="1">
                <a:solidFill>
                  <a:srgbClr val="FFFFFF"/>
                </a:solidFill>
                <a:latin typeface="Calibri" panose="020F0502020204030204" pitchFamily="34" charset="0"/>
              </a:rPr>
              <a:t>X</a:t>
            </a:r>
            <a:r>
              <a:rPr lang="pt-BR" sz="1800" dirty="0">
                <a:solidFill>
                  <a:srgbClr val="FFFFFF"/>
                </a:solidFill>
                <a:latin typeface="Calibri" panose="020F0502020204030204" pitchFamily="34" charset="0"/>
              </a:rPr>
              <a:t> INVESTIDOR</a:t>
            </a:r>
          </a:p>
          <a:p>
            <a:pPr marL="189043" indent="-189043" eaLnBrk="0" hangingPunct="0">
              <a:buFont typeface="Arial" pitchFamily="34" charset="0"/>
              <a:buChar char="•"/>
            </a:pPr>
            <a:endParaRPr lang="pt-BR" sz="18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189043" indent="-189043" eaLnBrk="0" hangingPunct="0">
              <a:buFont typeface="Arial" pitchFamily="34" charset="0"/>
              <a:buChar char="•"/>
            </a:pPr>
            <a:endParaRPr lang="pt-BR" sz="18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189043" indent="-189043" eaLnBrk="0" hangingPunct="0">
              <a:buFont typeface="Arial" pitchFamily="34" charset="0"/>
              <a:buChar char="•"/>
            </a:pPr>
            <a:endParaRPr lang="pt-BR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190567" y="6677000"/>
            <a:ext cx="2056249" cy="2001860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4523" tIns="94523" rIns="47262" bIns="47262" rtlCol="0" anchor="t">
            <a:noAutofit/>
          </a:bodyPr>
          <a:lstStyle/>
          <a:p>
            <a:pPr algn="ctr" eaLnBrk="0" hangingPunct="0"/>
            <a:r>
              <a:rPr lang="pt-BR" sz="1800" dirty="0">
                <a:solidFill>
                  <a:srgbClr val="FFFFFF"/>
                </a:solidFill>
                <a:latin typeface="Calibri" panose="020F0502020204030204" pitchFamily="34" charset="0"/>
              </a:rPr>
              <a:t>COMPETIÇÃO</a:t>
            </a:r>
          </a:p>
          <a:p>
            <a:pPr marL="189043" indent="-189043" eaLnBrk="0" hangingPunct="0">
              <a:buFont typeface="Arial" pitchFamily="34" charset="0"/>
              <a:buChar char="•"/>
            </a:pPr>
            <a:endParaRPr lang="pt-BR" sz="18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189043" indent="-189043" eaLnBrk="0" hangingPunct="0">
              <a:buFont typeface="Arial" pitchFamily="34" charset="0"/>
              <a:buChar char="•"/>
            </a:pPr>
            <a:endParaRPr lang="pt-BR" sz="18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189043" indent="-189043" eaLnBrk="0" hangingPunct="0">
              <a:buFont typeface="Arial" pitchFamily="34" charset="0"/>
              <a:buChar char="•"/>
            </a:pPr>
            <a:endParaRPr lang="pt-BR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641351" y="196281"/>
            <a:ext cx="11549681" cy="13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8" tIns="65019" rIns="130038" bIns="65019" anchor="b"/>
          <a:lstStyle>
            <a:lvl1pPr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GB" sz="5600" b="0" i="0" dirty="0">
                <a:solidFill>
                  <a:srgbClr val="000000"/>
                </a:solidFill>
                <a:latin typeface="Calibri Bold" pitchFamily="18" charset="0"/>
              </a:rPr>
              <a:t>ACCIONA</a:t>
            </a:r>
            <a:r>
              <a:rPr lang="en-GB" sz="3900" b="1" i="0" dirty="0">
                <a:solidFill>
                  <a:srgbClr val="777777"/>
                </a:solidFill>
                <a:latin typeface="Calibri" pitchFamily="18" charset="0"/>
              </a:rPr>
              <a:t> </a:t>
            </a:r>
            <a:r>
              <a:rPr lang="pt-BR" sz="3900" b="1" dirty="0">
                <a:solidFill>
                  <a:srgbClr val="FF0000"/>
                </a:solidFill>
                <a:latin typeface="Calibri" pitchFamily="18" charset="0"/>
              </a:rPr>
              <a:t>Pilares para um “Novo Começo”?</a:t>
            </a:r>
            <a:endParaRPr lang="en-GB" sz="3400" b="1" dirty="0">
              <a:solidFill>
                <a:srgbClr val="E02325"/>
              </a:solidFill>
              <a:latin typeface="Calibri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760" y="1564432"/>
            <a:ext cx="11161240" cy="954107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4 </a:t>
            </a:r>
            <a:r>
              <a:rPr lang="en-US" sz="28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Grandes</a:t>
            </a: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elementos</a:t>
            </a: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são</a:t>
            </a: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necessários</a:t>
            </a: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 para </a:t>
            </a:r>
            <a:r>
              <a:rPr lang="en-US" sz="28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criar</a:t>
            </a: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 um novo </a:t>
            </a:r>
            <a:r>
              <a:rPr lang="en-US" sz="28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começo</a:t>
            </a: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  para </a:t>
            </a:r>
            <a:r>
              <a:rPr lang="en-US" sz="28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investimentos</a:t>
            </a: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 em </a:t>
            </a:r>
            <a:r>
              <a:rPr lang="en-US" sz="28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Infraestrutura</a:t>
            </a:r>
            <a:endParaRPr lang="en-US" sz="28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888" y="-19744"/>
            <a:ext cx="2085398" cy="101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5"/>
          <p:cNvSpPr txBox="1"/>
          <p:nvPr/>
        </p:nvSpPr>
        <p:spPr>
          <a:xfrm>
            <a:off x="21680" y="9295466"/>
            <a:ext cx="9232966" cy="389391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4523" tIns="94523" rIns="47262" bIns="47262" rtlCol="0" anchor="t">
            <a:spAutoFit/>
          </a:bodyPr>
          <a:lstStyle/>
          <a:p>
            <a:pPr eaLnBrk="0" hangingPunct="0"/>
            <a:r>
              <a:rPr lang="pt-BR" sz="1600" b="1" dirty="0">
                <a:solidFill>
                  <a:srgbClr val="262626"/>
                </a:solidFill>
              </a:rPr>
              <a:t>Fonte: Artigo do Prof. Claudio </a:t>
            </a:r>
            <a:r>
              <a:rPr lang="pt-BR" sz="1600" b="1" dirty="0" err="1">
                <a:solidFill>
                  <a:srgbClr val="262626"/>
                </a:solidFill>
              </a:rPr>
              <a:t>Frishtak</a:t>
            </a:r>
            <a:r>
              <a:rPr lang="pt-BR" sz="1600" b="1" dirty="0">
                <a:solidFill>
                  <a:srgbClr val="262626"/>
                </a:solidFill>
              </a:rPr>
              <a:t> Mar/2015 – Um Chamado a Ação Coletiva - O Globo</a:t>
            </a:r>
          </a:p>
        </p:txBody>
      </p:sp>
    </p:spTree>
    <p:extLst>
      <p:ext uri="{BB962C8B-B14F-4D97-AF65-F5344CB8AC3E}">
        <p14:creationId xmlns:p14="http://schemas.microsoft.com/office/powerpoint/2010/main" val="196562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641351" y="196281"/>
            <a:ext cx="12363449" cy="13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8" tIns="65019" rIns="130038" bIns="65019" anchor="b"/>
          <a:lstStyle>
            <a:lvl1pPr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34" charset="0"/>
                <a:ea typeface="ヒラギノ角ゴ ProN W3" pitchFamily="-84" charset="-128"/>
                <a:sym typeface="Gill Sans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GB" sz="5600" b="0" i="0" dirty="0">
                <a:solidFill>
                  <a:srgbClr val="000000"/>
                </a:solidFill>
                <a:latin typeface="Calibri Bold" pitchFamily="18" charset="0"/>
              </a:rPr>
              <a:t>ACCIONA</a:t>
            </a:r>
            <a:r>
              <a:rPr lang="en-GB" sz="3900" b="1" i="0" dirty="0">
                <a:solidFill>
                  <a:srgbClr val="777777"/>
                </a:solidFill>
                <a:latin typeface="Calibri" pitchFamily="18" charset="0"/>
              </a:rPr>
              <a:t> </a:t>
            </a:r>
            <a:r>
              <a:rPr lang="en-GB" sz="3400" b="1" dirty="0">
                <a:solidFill>
                  <a:srgbClr val="E02325"/>
                </a:solidFill>
                <a:latin typeface="Calibri" pitchFamily="18" charset="0"/>
              </a:rPr>
              <a:t> OPERAÇÕES MUNDIAIS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7744" y="1668378"/>
            <a:ext cx="11305256" cy="1692771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sz="2000" b="1" i="1">
                <a:solidFill>
                  <a:schemeClr val="tx1"/>
                </a:solidFill>
              </a:defRPr>
            </a:lvl1pPr>
          </a:lstStyle>
          <a:p>
            <a:pPr algn="just"/>
            <a:r>
              <a:rPr lang="pt-BR" sz="2600" dirty="0">
                <a:latin typeface="Calibri" panose="020F0502020204030204" pitchFamily="34" charset="0"/>
              </a:rPr>
              <a:t>ACCIONA é uma das principais corporações empresariais espanholas, dedicada a promoção e gestão de infraestrutura, agua, serviços e energias renováveis. Com mais de um século de trajetória, possui mais de 30.000 profissionais e esta presente em 30 países dos 5 continentes e cotada no </a:t>
            </a:r>
            <a:r>
              <a:rPr lang="pt-BR" sz="2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IBEX-35 de Madrid</a:t>
            </a:r>
            <a:r>
              <a:rPr lang="pt-BR" sz="26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4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888" y="-19744"/>
            <a:ext cx="2085398" cy="101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6" t="28291" r="23858" b="25849"/>
          <a:stretch/>
        </p:blipFill>
        <p:spPr bwMode="auto">
          <a:xfrm>
            <a:off x="787398" y="3871841"/>
            <a:ext cx="11430001" cy="482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de cantos arredondados 17"/>
          <p:cNvSpPr/>
          <p:nvPr/>
        </p:nvSpPr>
        <p:spPr bwMode="auto">
          <a:xfrm>
            <a:off x="597744" y="5540572"/>
            <a:ext cx="3168352" cy="7043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Construção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5" name="Retângulo de cantos arredondados 44"/>
          <p:cNvSpPr/>
          <p:nvPr/>
        </p:nvSpPr>
        <p:spPr bwMode="auto">
          <a:xfrm>
            <a:off x="3766096" y="5540572"/>
            <a:ext cx="3168352" cy="7043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Industrial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6" name="Retângulo de cantos arredondados 45"/>
          <p:cNvSpPr/>
          <p:nvPr/>
        </p:nvSpPr>
        <p:spPr bwMode="auto">
          <a:xfrm>
            <a:off x="669752" y="8060852"/>
            <a:ext cx="3168352" cy="7043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Agua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" name="Retângulo de cantos arredondados 46"/>
          <p:cNvSpPr/>
          <p:nvPr/>
        </p:nvSpPr>
        <p:spPr bwMode="auto">
          <a:xfrm>
            <a:off x="3766096" y="7951264"/>
            <a:ext cx="3168352" cy="7043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Serviços</a:t>
            </a:r>
          </a:p>
        </p:txBody>
      </p:sp>
      <p:sp>
        <p:nvSpPr>
          <p:cNvPr id="48" name="Retângulo de cantos arredondados 47"/>
          <p:cNvSpPr/>
          <p:nvPr/>
        </p:nvSpPr>
        <p:spPr bwMode="auto">
          <a:xfrm>
            <a:off x="7726536" y="6476676"/>
            <a:ext cx="5328592" cy="7043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Energia Renovável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7085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7mvGXqUfEqecfL7GNdsY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HodEuBaUeLV7Zm1cDXu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4F11u5hESI5AUVFJAoOw"/>
</p:tagLst>
</file>

<file path=ppt/theme/theme1.xml><?xml version="1.0" encoding="utf-8"?>
<a:theme xmlns:a="http://schemas.openxmlformats.org/drawingml/2006/main" name="Virginia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B0007"/>
      </a:accent1>
      <a:accent2>
        <a:srgbClr val="333399"/>
      </a:accent2>
      <a:accent3>
        <a:srgbClr val="FFFFFF"/>
      </a:accent3>
      <a:accent4>
        <a:srgbClr val="000000"/>
      </a:accent4>
      <a:accent5>
        <a:srgbClr val="FD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nada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B0007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B0007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n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c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B0007"/>
      </a:accent1>
      <a:accent2>
        <a:srgbClr val="333399"/>
      </a:accent2>
      <a:accent3>
        <a:srgbClr val="FFFFFF"/>
      </a:accent3>
      <a:accent4>
        <a:srgbClr val="000000"/>
      </a:accent4>
      <a:accent5>
        <a:srgbClr val="FD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c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B0007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B0007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Virginia</Template>
  <TotalTime>3393</TotalTime>
  <Pages>0</Pages>
  <Words>445</Words>
  <Characters>0</Characters>
  <Application>Microsoft Office PowerPoint</Application>
  <PresentationFormat>Personalizar</PresentationFormat>
  <Lines>0</Lines>
  <Paragraphs>81</Paragraphs>
  <Slides>12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Bold</vt:lpstr>
      <vt:lpstr>Gill Sans</vt:lpstr>
      <vt:lpstr>Gill Sans MT</vt:lpstr>
      <vt:lpstr>Wingdings</vt:lpstr>
      <vt:lpstr>ヒラギノ角ゴ ProN W3</vt:lpstr>
      <vt:lpstr>Virginia</vt:lpstr>
      <vt:lpstr>1_blanco</vt:lpstr>
      <vt:lpstr>Diapositiva de think-cell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Comparado a outras geografias o Brasil não investe  para compensar a depreciação percapta </vt:lpstr>
      <vt:lpstr>Mesmos os gastos diretos do Governo Federal em Infraestrutura são limitados se comparado a outros países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ACCIONA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Virginia Requiel Matas</dc:creator>
  <cp:lastModifiedBy>USER</cp:lastModifiedBy>
  <cp:revision>196</cp:revision>
  <cp:lastPrinted>2016-04-26T14:48:14Z</cp:lastPrinted>
  <dcterms:created xsi:type="dcterms:W3CDTF">2016-04-06T15:34:33Z</dcterms:created>
  <dcterms:modified xsi:type="dcterms:W3CDTF">2016-08-31T18:28:31Z</dcterms:modified>
</cp:coreProperties>
</file>