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67" r:id="rId2"/>
    <p:sldId id="438" r:id="rId3"/>
    <p:sldId id="395" r:id="rId4"/>
    <p:sldId id="400" r:id="rId5"/>
    <p:sldId id="403" r:id="rId6"/>
    <p:sldId id="404" r:id="rId7"/>
    <p:sldId id="407" r:id="rId8"/>
    <p:sldId id="410" r:id="rId9"/>
    <p:sldId id="411" r:id="rId10"/>
    <p:sldId id="412" r:id="rId11"/>
    <p:sldId id="415" r:id="rId12"/>
    <p:sldId id="417" r:id="rId13"/>
    <p:sldId id="418" r:id="rId14"/>
    <p:sldId id="421" r:id="rId15"/>
    <p:sldId id="422" r:id="rId16"/>
    <p:sldId id="423" r:id="rId17"/>
    <p:sldId id="424" r:id="rId18"/>
    <p:sldId id="435" r:id="rId19"/>
    <p:sldId id="426" r:id="rId20"/>
    <p:sldId id="378" r:id="rId21"/>
    <p:sldId id="436" r:id="rId22"/>
    <p:sldId id="428" r:id="rId23"/>
    <p:sldId id="430" r:id="rId24"/>
    <p:sldId id="434" r:id="rId25"/>
    <p:sldId id="437" r:id="rId26"/>
    <p:sldId id="259" r:id="rId27"/>
  </p:sldIdLst>
  <p:sldSz cx="9144000" cy="6858000" type="screen4x3"/>
  <p:notesSz cx="6797675" cy="99282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29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iana Ribeiro" initials="T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B58"/>
    <a:srgbClr val="266678"/>
    <a:srgbClr val="8DB5C1"/>
    <a:srgbClr val="5A9DAA"/>
    <a:srgbClr val="588824"/>
    <a:srgbClr val="5D95A7"/>
    <a:srgbClr val="4F81B3"/>
    <a:srgbClr val="188C76"/>
    <a:srgbClr val="67A6C5"/>
    <a:srgbClr val="013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>
      <p:cViewPr varScale="1">
        <p:scale>
          <a:sx n="52" d="100"/>
          <a:sy n="52" d="100"/>
        </p:scale>
        <p:origin x="1152" y="41"/>
      </p:cViewPr>
      <p:guideLst>
        <p:guide orient="horz" pos="4156"/>
        <p:guide pos="292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4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19222-81BB-418B-904A-60FC5913DBE4}" type="datetimeFigureOut">
              <a:rPr lang="en-GB" smtClean="0"/>
              <a:t>31/08/2016</a:t>
            </a:fld>
            <a:endParaRPr lang="en-GB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122EA-A3E7-4DE5-B753-29E7557F25FE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4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812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0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19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72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49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44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167" b="1"/>
            </a:lvl2pPr>
            <a:lvl3pPr marL="990570" indent="0">
              <a:buNone/>
              <a:defRPr sz="1950" b="1"/>
            </a:lvl3pPr>
            <a:lvl4pPr marL="1485854" indent="0">
              <a:buNone/>
              <a:defRPr sz="1733" b="1"/>
            </a:lvl4pPr>
            <a:lvl5pPr marL="1981139" indent="0">
              <a:buNone/>
              <a:defRPr sz="1733" b="1"/>
            </a:lvl5pPr>
            <a:lvl6pPr marL="2476424" indent="0">
              <a:buNone/>
              <a:defRPr sz="1733" b="1"/>
            </a:lvl6pPr>
            <a:lvl7pPr marL="2971709" indent="0">
              <a:buNone/>
              <a:defRPr sz="1733" b="1"/>
            </a:lvl7pPr>
            <a:lvl8pPr marL="3466993" indent="0">
              <a:buNone/>
              <a:defRPr sz="1733" b="1"/>
            </a:lvl8pPr>
            <a:lvl9pPr marL="3962278" indent="0">
              <a:buNone/>
              <a:defRPr sz="1733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075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90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476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1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26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67"/>
            </a:lvl1pPr>
            <a:lvl2pPr marL="495285" indent="0">
              <a:buNone/>
              <a:defRPr sz="3033"/>
            </a:lvl2pPr>
            <a:lvl3pPr marL="990570" indent="0">
              <a:buNone/>
              <a:defRPr sz="2600"/>
            </a:lvl3pPr>
            <a:lvl4pPr marL="1485854" indent="0">
              <a:buNone/>
              <a:defRPr sz="2167"/>
            </a:lvl4pPr>
            <a:lvl5pPr marL="1981139" indent="0">
              <a:buNone/>
              <a:defRPr sz="2167"/>
            </a:lvl5pPr>
            <a:lvl6pPr marL="2476424" indent="0">
              <a:buNone/>
              <a:defRPr sz="2167"/>
            </a:lvl6pPr>
            <a:lvl7pPr marL="2971709" indent="0">
              <a:buNone/>
              <a:defRPr sz="2167"/>
            </a:lvl7pPr>
            <a:lvl8pPr marL="3466993" indent="0">
              <a:buNone/>
              <a:defRPr sz="2167"/>
            </a:lvl8pPr>
            <a:lvl9pPr marL="3962278" indent="0">
              <a:buNone/>
              <a:defRPr sz="2167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17"/>
            </a:lvl1pPr>
            <a:lvl2pPr marL="495285" indent="0">
              <a:buNone/>
              <a:defRPr sz="1300"/>
            </a:lvl2pPr>
            <a:lvl3pPr marL="990570" indent="0">
              <a:buNone/>
              <a:defRPr sz="1083"/>
            </a:lvl3pPr>
            <a:lvl4pPr marL="1485854" indent="0">
              <a:buNone/>
              <a:defRPr sz="975"/>
            </a:lvl4pPr>
            <a:lvl5pPr marL="1981139" indent="0">
              <a:buNone/>
              <a:defRPr sz="975"/>
            </a:lvl5pPr>
            <a:lvl6pPr marL="2476424" indent="0">
              <a:buNone/>
              <a:defRPr sz="975"/>
            </a:lvl6pPr>
            <a:lvl7pPr marL="2971709" indent="0">
              <a:buNone/>
              <a:defRPr sz="975"/>
            </a:lvl7pPr>
            <a:lvl8pPr marL="3466993" indent="0">
              <a:buNone/>
              <a:defRPr sz="975"/>
            </a:lvl8pPr>
            <a:lvl9pPr marL="3962278" indent="0">
              <a:buNone/>
              <a:defRPr sz="975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41197B48-E459-4225-9FB0-AFE0416E9BE3}" type="datetimeFigureOut">
              <a:rPr lang="pt-BR" smtClean="0"/>
              <a:t>31/08/2016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/>
          <a:lstStyle/>
          <a:p>
            <a:fld id="{26325FFE-CAEC-4E89-B90F-9903748536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18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pic>
        <p:nvPicPr>
          <p:cNvPr id="2052" name="Picture 4" descr="C:\Users\kessya\Desktop\Pacto pela Reforma do Estado\Pacto-19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25" y="6785016"/>
            <a:ext cx="9305649" cy="10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kessya\Desktop\Pacto pela Reforma do Estado\Pacto pela Reforma do Estado-17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88" y="339167"/>
            <a:ext cx="1905000" cy="18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 userDrawn="1"/>
        </p:nvGrpSpPr>
        <p:grpSpPr>
          <a:xfrm>
            <a:off x="6938658" y="222993"/>
            <a:ext cx="1881814" cy="586204"/>
            <a:chOff x="7283151" y="188640"/>
            <a:chExt cx="2350369" cy="732163"/>
          </a:xfrm>
        </p:grpSpPr>
        <p:pic>
          <p:nvPicPr>
            <p:cNvPr id="9" name="Picture 2" descr="C:\Users\kessya\Desktop\Pacto pela Reforma do Estado\PPT Pacto-07.png"/>
            <p:cNvPicPr>
              <a:picLocks noChangeAspect="1" noChangeArrowheads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6133" y="188640"/>
              <a:ext cx="887387" cy="732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kessya\Desktop\Logos diversas (uso temporário)\MBC\Logo MBC horizontal.png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151" y="351706"/>
              <a:ext cx="1126233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65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0570" rtl="0" eaLnBrk="1" latinLnBrk="0" hangingPunct="1">
        <a:spcBef>
          <a:spcPct val="0"/>
        </a:spcBef>
        <a:buNone/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9905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990570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openxmlformats.org/officeDocument/2006/relationships/image" Target="../media/image12.png"/><Relationship Id="rId17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19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essya\Desktop\Pacto pela Reforma do Estado\Pacto-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53" r="314" b="4034"/>
          <a:stretch/>
        </p:blipFill>
        <p:spPr bwMode="auto">
          <a:xfrm rot="10800000">
            <a:off x="0" y="-1"/>
            <a:ext cx="9144000" cy="685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essya\Desktop\Pacto pela Reforma do Estado\PPT Pacto-0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364" y="2492896"/>
            <a:ext cx="4595272" cy="379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385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 42"/>
          <p:cNvSpPr/>
          <p:nvPr/>
        </p:nvSpPr>
        <p:spPr>
          <a:xfrm>
            <a:off x="7490259" y="2743404"/>
            <a:ext cx="1114189" cy="37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490088" y="2686499"/>
            <a:ext cx="131800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25 DE NOVEMBRO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de trabalho entre governadores e lideranças empresariais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m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2075394"/>
            <a:ext cx="7067974" cy="364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1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tângulo 61"/>
          <p:cNvSpPr/>
          <p:nvPr/>
        </p:nvSpPr>
        <p:spPr>
          <a:xfrm>
            <a:off x="7528188" y="3267006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858766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77425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7490088" y="3222501"/>
            <a:ext cx="1402391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28 DE DEZEMBRO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Aprovação da Lei de Responsabilidade Fiscal do Rio Grande do Sul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7518664" y="4003214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7490082" y="3952944"/>
            <a:ext cx="147440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27 DE JANEIRO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III Workshop do Grupo de Trabalho do Pacto pela Reforma do Estado</a:t>
            </a:r>
          </a:p>
        </p:txBody>
      </p:sp>
      <p:sp>
        <p:nvSpPr>
          <p:cNvPr id="63" name="Retângulo 62"/>
          <p:cNvSpPr/>
          <p:nvPr/>
        </p:nvSpPr>
        <p:spPr>
          <a:xfrm>
            <a:off x="7288824" y="4210343"/>
            <a:ext cx="141058" cy="141058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47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ssya\Desktop\Pacto pela Reforma do Estado\Bandeira dos Estados\Santa Catari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051" y="3567258"/>
            <a:ext cx="1212897" cy="88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tângulo 59"/>
          <p:cNvSpPr/>
          <p:nvPr/>
        </p:nvSpPr>
        <p:spPr>
          <a:xfrm>
            <a:off x="7490088" y="4696164"/>
            <a:ext cx="1186368" cy="342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7490088" y="4646156"/>
            <a:ext cx="1318002" cy="743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17 DE FEVEREIRO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5599761" y="4490513"/>
            <a:ext cx="122533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3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Catarina</a:t>
            </a:r>
          </a:p>
        </p:txBody>
      </p:sp>
    </p:spTree>
    <p:extLst>
      <p:ext uri="{BB962C8B-B14F-4D97-AF65-F5344CB8AC3E}">
        <p14:creationId xmlns:p14="http://schemas.microsoft.com/office/powerpoint/2010/main" val="423295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5948614" y="5471242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5854715" y="5424329"/>
            <a:ext cx="132682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17 DE FEVEREIRO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Workshop Lei de Responsabilidade Fiscal Estadual 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5386720" y="4625749"/>
            <a:ext cx="972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5260087" y="4575025"/>
            <a:ext cx="1226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15 DE MARÇO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84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4540793" y="5501831"/>
            <a:ext cx="1404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4416967" y="5462147"/>
            <a:ext cx="16695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 DE ABRIL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4615382" y="4716441"/>
            <a:ext cx="1225339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3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Maranhão</a:t>
            </a:r>
          </a:p>
        </p:txBody>
      </p:sp>
      <p:pic>
        <p:nvPicPr>
          <p:cNvPr id="4099" name="Picture 3" descr="C:\Users\kessya\Desktop\Pacto pela Reforma do Estado\Bandeira dos Estados\Maranhã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672" y="3789040"/>
            <a:ext cx="1222049" cy="8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41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tângulo 58"/>
          <p:cNvSpPr/>
          <p:nvPr/>
        </p:nvSpPr>
        <p:spPr>
          <a:xfrm>
            <a:off x="4112005" y="4670893"/>
            <a:ext cx="936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Retângulo 57"/>
          <p:cNvSpPr/>
          <p:nvPr/>
        </p:nvSpPr>
        <p:spPr>
          <a:xfrm>
            <a:off x="3455976" y="5477411"/>
            <a:ext cx="936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CaixaDeTexto 199"/>
          <p:cNvSpPr txBox="1"/>
          <p:nvPr/>
        </p:nvSpPr>
        <p:spPr>
          <a:xfrm>
            <a:off x="3974976" y="4613125"/>
            <a:ext cx="1215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13 DE ABRIL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Apresentação do Pacto para a OAB</a:t>
            </a: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3326904" y="5424329"/>
            <a:ext cx="12128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26 DE ABRIL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tângulo 60"/>
          <p:cNvSpPr/>
          <p:nvPr/>
        </p:nvSpPr>
        <p:spPr>
          <a:xfrm>
            <a:off x="449371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05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essya\Desktop\Pacto pela Reforma do Estado\Bandeira dos Estados\Alago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733" y="3222886"/>
            <a:ext cx="1233935" cy="82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2522241" y="4559961"/>
            <a:ext cx="1404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2398415" y="4520277"/>
            <a:ext cx="16695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9 DE MAIO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2594733" y="4164730"/>
            <a:ext cx="1225339" cy="272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13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Alagoas</a:t>
            </a:r>
          </a:p>
        </p:txBody>
      </p:sp>
    </p:spTree>
    <p:extLst>
      <p:ext uri="{BB962C8B-B14F-4D97-AF65-F5344CB8AC3E}">
        <p14:creationId xmlns:p14="http://schemas.microsoft.com/office/powerpoint/2010/main" val="1548088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2093039" y="5475522"/>
            <a:ext cx="900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CaixaDeTexto 5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1886744" y="5424324"/>
            <a:ext cx="130327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14 DE JUNHO</a:t>
            </a:r>
          </a:p>
          <a:p>
            <a:pPr algn="ctr"/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IV Workshop do Grupo de Trabalho do Pacto pela Reforma do Estado</a:t>
            </a:r>
          </a:p>
        </p:txBody>
      </p:sp>
      <p:sp>
        <p:nvSpPr>
          <p:cNvPr id="57" name="Retângulo 56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1291611" y="4316320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971600" y="4257848"/>
            <a:ext cx="177402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13 DE JULHO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temático “Ampliar a participação do setor privado e terceiro setor na prestação de serviços públicos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tângulo 64"/>
          <p:cNvSpPr/>
          <p:nvPr/>
        </p:nvSpPr>
        <p:spPr>
          <a:xfrm>
            <a:off x="590618" y="5475944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CaixaDeTexto 65"/>
          <p:cNvSpPr txBox="1"/>
          <p:nvPr/>
        </p:nvSpPr>
        <p:spPr>
          <a:xfrm>
            <a:off x="428491" y="5424324"/>
            <a:ext cx="1458254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08 DE AGOSTO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Entrega do Pacto pela Reforma do Estado ao Governo Federal</a:t>
            </a:r>
          </a:p>
        </p:txBody>
      </p:sp>
      <p:sp>
        <p:nvSpPr>
          <p:cNvPr id="67" name="Retângulo 66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2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8" descr="\\Sedna\mbc\CRI\ACE\Comunicação\Portais\Bandeira dos Estados\Mato Gross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849" y="2649432"/>
            <a:ext cx="1160103" cy="81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 descr="\\Sedna\mbc\CRI\ACE\Comunicação\Portais\Bandeira dos Estados\Ceará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8" y="1304761"/>
            <a:ext cx="1162791" cy="81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\\Sedna\mbc\CRI\ACE\Comunicação\Portais\Bandeira dos Estados\Distrito Feder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304761"/>
            <a:ext cx="1154859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\\Sedna\mbc\CRI\ACE\Comunicação\Portais\Bandeira dos Estados\Espírito San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1304761"/>
            <a:ext cx="1162791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6" descr="\\Sedna\mbc\CRI\ACE\Comunicação\Portais\Bandeira dos Estados\Goiá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7" y="1304761"/>
            <a:ext cx="1154725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 descr="\\Sedna\mbc\CRI\ACE\Comunicação\Portais\Bandeira dos Estados\Pernambuc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8089"/>
            <a:ext cx="1157414" cy="828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0" descr="\\Sedna\mbc\CRI\ACE\Comunicação\Portais\Bandeira dos Estados\Rondôni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3948089"/>
            <a:ext cx="1162791" cy="814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CaixaDeTexto 42"/>
          <p:cNvSpPr txBox="1">
            <a:spLocks noChangeArrowheads="1"/>
          </p:cNvSpPr>
          <p:nvPr/>
        </p:nvSpPr>
        <p:spPr bwMode="auto">
          <a:xfrm>
            <a:off x="2527581" y="2131486"/>
            <a:ext cx="1161447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Ceará</a:t>
            </a:r>
          </a:p>
        </p:txBody>
      </p:sp>
      <p:sp>
        <p:nvSpPr>
          <p:cNvPr id="51" name="CaixaDeTexto 43"/>
          <p:cNvSpPr txBox="1">
            <a:spLocks noChangeArrowheads="1"/>
          </p:cNvSpPr>
          <p:nvPr/>
        </p:nvSpPr>
        <p:spPr bwMode="auto">
          <a:xfrm>
            <a:off x="3931759" y="2153506"/>
            <a:ext cx="1160102" cy="424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Distrito Federal</a:t>
            </a:r>
          </a:p>
        </p:txBody>
      </p:sp>
      <p:sp>
        <p:nvSpPr>
          <p:cNvPr id="52" name="CaixaDeTexto 44"/>
          <p:cNvSpPr txBox="1">
            <a:spLocks noChangeArrowheads="1"/>
          </p:cNvSpPr>
          <p:nvPr/>
        </p:nvSpPr>
        <p:spPr bwMode="auto">
          <a:xfrm>
            <a:off x="5341312" y="2131486"/>
            <a:ext cx="11614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Espírito Santo</a:t>
            </a:r>
          </a:p>
        </p:txBody>
      </p:sp>
      <p:sp>
        <p:nvSpPr>
          <p:cNvPr id="56" name="CaixaDeTexto 45"/>
          <p:cNvSpPr txBox="1">
            <a:spLocks noChangeArrowheads="1"/>
          </p:cNvSpPr>
          <p:nvPr/>
        </p:nvSpPr>
        <p:spPr bwMode="auto">
          <a:xfrm>
            <a:off x="6699043" y="2131486"/>
            <a:ext cx="116010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Goiás</a:t>
            </a:r>
          </a:p>
        </p:txBody>
      </p:sp>
      <p:pic>
        <p:nvPicPr>
          <p:cNvPr id="57" name="Picture 7" descr="\\Sedna\mbc\CRI\ACE\Comunicação\Portais\Bandeira dos Estados\Mato Grosso do Su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237" y="2649432"/>
            <a:ext cx="1162791" cy="82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CaixaDeTexto 47"/>
          <p:cNvSpPr txBox="1">
            <a:spLocks noChangeArrowheads="1"/>
          </p:cNvSpPr>
          <p:nvPr/>
        </p:nvSpPr>
        <p:spPr bwMode="auto">
          <a:xfrm>
            <a:off x="2525515" y="3452501"/>
            <a:ext cx="1161447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 Grosso</a:t>
            </a:r>
          </a:p>
        </p:txBody>
      </p:sp>
      <p:sp>
        <p:nvSpPr>
          <p:cNvPr id="59" name="CaixaDeTexto 48"/>
          <p:cNvSpPr txBox="1">
            <a:spLocks noChangeArrowheads="1"/>
          </p:cNvSpPr>
          <p:nvPr/>
        </p:nvSpPr>
        <p:spPr bwMode="auto">
          <a:xfrm>
            <a:off x="3853746" y="3487795"/>
            <a:ext cx="122759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 Grosso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Sul</a:t>
            </a:r>
          </a:p>
        </p:txBody>
      </p:sp>
      <p:sp>
        <p:nvSpPr>
          <p:cNvPr id="60" name="CaixaDeTexto 49"/>
          <p:cNvSpPr txBox="1">
            <a:spLocks noChangeArrowheads="1"/>
          </p:cNvSpPr>
          <p:nvPr/>
        </p:nvSpPr>
        <p:spPr bwMode="auto">
          <a:xfrm>
            <a:off x="3957301" y="4763595"/>
            <a:ext cx="1141283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Pernambuco</a:t>
            </a:r>
          </a:p>
        </p:txBody>
      </p:sp>
      <p:sp>
        <p:nvSpPr>
          <p:cNvPr id="62" name="CaixaDeTexto 50"/>
          <p:cNvSpPr txBox="1">
            <a:spLocks noChangeArrowheads="1"/>
          </p:cNvSpPr>
          <p:nvPr/>
        </p:nvSpPr>
        <p:spPr bwMode="auto">
          <a:xfrm>
            <a:off x="5317481" y="4776794"/>
            <a:ext cx="1160103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Rondônia</a:t>
            </a:r>
          </a:p>
        </p:txBody>
      </p:sp>
      <p:sp>
        <p:nvSpPr>
          <p:cNvPr id="92" name="CaixaDeTexto 51"/>
          <p:cNvSpPr txBox="1">
            <a:spLocks noChangeArrowheads="1"/>
          </p:cNvSpPr>
          <p:nvPr/>
        </p:nvSpPr>
        <p:spPr bwMode="auto">
          <a:xfrm>
            <a:off x="1115616" y="6016864"/>
            <a:ext cx="11614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Grande</a:t>
            </a:r>
          </a:p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Sul</a:t>
            </a:r>
          </a:p>
        </p:txBody>
      </p:sp>
      <p:pic>
        <p:nvPicPr>
          <p:cNvPr id="93" name="Picture 2" descr="\\Sedna\mbc\CRI\ACE\Comunicação\Portais\Bandeira dos Estados\Tocantin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5159923"/>
            <a:ext cx="1177578" cy="78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 descr="\\Sedna\mbc\CRI\ACE\Comunicação\Portais\Bandeira dos Estados\Paraná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8" y="3948089"/>
            <a:ext cx="1170753" cy="82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 descr="\\Sedna\mbc\CRI\ACE\Comunicação\Portais\Bandeira dos Estados\Rio Grande do Sul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0" y="5159923"/>
            <a:ext cx="1152037" cy="80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CaixaDeTexto 58"/>
          <p:cNvSpPr txBox="1">
            <a:spLocks noChangeArrowheads="1"/>
          </p:cNvSpPr>
          <p:nvPr/>
        </p:nvSpPr>
        <p:spPr bwMode="auto">
          <a:xfrm>
            <a:off x="2539681" y="4832617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Paraná</a:t>
            </a:r>
          </a:p>
        </p:txBody>
      </p:sp>
      <p:sp>
        <p:nvSpPr>
          <p:cNvPr id="97" name="CaixaDeTexto 59"/>
          <p:cNvSpPr txBox="1">
            <a:spLocks noChangeArrowheads="1"/>
          </p:cNvSpPr>
          <p:nvPr/>
        </p:nvSpPr>
        <p:spPr bwMode="auto">
          <a:xfrm>
            <a:off x="5325546" y="599091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Tocantins</a:t>
            </a:r>
          </a:p>
        </p:txBody>
      </p:sp>
      <p:sp>
        <p:nvSpPr>
          <p:cNvPr id="98" name="CaixaDeTexto 61"/>
          <p:cNvSpPr txBox="1">
            <a:spLocks noChangeArrowheads="1"/>
          </p:cNvSpPr>
          <p:nvPr/>
        </p:nvSpPr>
        <p:spPr bwMode="auto">
          <a:xfrm>
            <a:off x="3913481" y="600546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</a:t>
            </a:r>
          </a:p>
        </p:txBody>
      </p:sp>
      <p:pic>
        <p:nvPicPr>
          <p:cNvPr id="99" name="Picture 2" descr="\\Sedna\mbc\CRI\ACE\Comunicação\Portais\Bandeira dos Estados\São Paul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59923"/>
            <a:ext cx="1169513" cy="781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2" descr="\\Sedna\mbc\CRI\ACE\Comunicação\Portais\Bandeira dos Estados\Paraíb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0" y="3948089"/>
            <a:ext cx="1160103" cy="83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CaixaDeTexto 32"/>
          <p:cNvSpPr txBox="1">
            <a:spLocks noChangeArrowheads="1"/>
          </p:cNvSpPr>
          <p:nvPr/>
        </p:nvSpPr>
        <p:spPr bwMode="auto">
          <a:xfrm>
            <a:off x="1155382" y="4832617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Paraíba</a:t>
            </a:r>
          </a:p>
        </p:txBody>
      </p:sp>
      <p:pic>
        <p:nvPicPr>
          <p:cNvPr id="102" name="Picture 2" descr="\\Sedna\mbc\CRI\ACE\Comunicação\Portais\Bandeira dos Estados\Pará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7" y="2638883"/>
            <a:ext cx="1154725" cy="847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CaixaDeTexto 34"/>
          <p:cNvSpPr txBox="1">
            <a:spLocks noChangeArrowheads="1"/>
          </p:cNvSpPr>
          <p:nvPr/>
        </p:nvSpPr>
        <p:spPr bwMode="auto">
          <a:xfrm>
            <a:off x="6698371" y="350541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Pará</a:t>
            </a:r>
          </a:p>
        </p:txBody>
      </p:sp>
      <p:pic>
        <p:nvPicPr>
          <p:cNvPr id="104" name="Picture 3" descr="\\Sedna\mbc\CRI\ACE\Comunicação\Portais\Bandeira dos Estados\Rio deJaneir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07" y="3948089"/>
            <a:ext cx="1170857" cy="821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CaixaDeTexto 52"/>
          <p:cNvSpPr txBox="1">
            <a:spLocks noChangeArrowheads="1"/>
          </p:cNvSpPr>
          <p:nvPr/>
        </p:nvSpPr>
        <p:spPr bwMode="auto">
          <a:xfrm>
            <a:off x="6698371" y="4818318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 de Janeiro</a:t>
            </a:r>
          </a:p>
        </p:txBody>
      </p:sp>
      <p:pic>
        <p:nvPicPr>
          <p:cNvPr id="106" name="Picture 2" descr="C:\Users\kessya\Desktop\Pacto pela Reforma do Estado\Bandeira dos Estados\Santa Catarina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8" y="5159923"/>
            <a:ext cx="1158653" cy="85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CaixaDeTexto 51"/>
          <p:cNvSpPr txBox="1">
            <a:spLocks noChangeArrowheads="1"/>
          </p:cNvSpPr>
          <p:nvPr/>
        </p:nvSpPr>
        <p:spPr bwMode="auto">
          <a:xfrm>
            <a:off x="2523252" y="6100612"/>
            <a:ext cx="116144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Santa Catarina</a:t>
            </a:r>
          </a:p>
        </p:txBody>
      </p:sp>
      <p:pic>
        <p:nvPicPr>
          <p:cNvPr id="108" name="Picture 2" descr="C:\Users\kessya\Desktop\Pacto pela Reforma do Estado\Bandeira dos Estados\Maranhã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93" y="2649431"/>
            <a:ext cx="1162791" cy="82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kessya\Desktop\Pacto pela Reforma do Estado\Bandeira dos Estados\Alagoas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20" y="1304761"/>
            <a:ext cx="1152128" cy="82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4" descr="C:\Users\kessya\Desktop\Pacto pela Reforma do Estado\Bandeira dos Estados\Minas Gerais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481" y="2649432"/>
            <a:ext cx="1162791" cy="8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CaixaDeTexto 42"/>
          <p:cNvSpPr txBox="1">
            <a:spLocks noChangeArrowheads="1"/>
          </p:cNvSpPr>
          <p:nvPr/>
        </p:nvSpPr>
        <p:spPr bwMode="auto">
          <a:xfrm>
            <a:off x="1147530" y="2131486"/>
            <a:ext cx="1161447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Alagoas</a:t>
            </a:r>
          </a:p>
        </p:txBody>
      </p:sp>
      <p:sp>
        <p:nvSpPr>
          <p:cNvPr id="112" name="CaixaDeTexto 34"/>
          <p:cNvSpPr txBox="1">
            <a:spLocks noChangeArrowheads="1"/>
          </p:cNvSpPr>
          <p:nvPr/>
        </p:nvSpPr>
        <p:spPr bwMode="auto">
          <a:xfrm>
            <a:off x="1120205" y="3505600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Maranhão</a:t>
            </a:r>
          </a:p>
        </p:txBody>
      </p:sp>
      <p:sp>
        <p:nvSpPr>
          <p:cNvPr id="113" name="CaixaDeTexto 34"/>
          <p:cNvSpPr txBox="1">
            <a:spLocks noChangeArrowheads="1"/>
          </p:cNvSpPr>
          <p:nvPr/>
        </p:nvSpPr>
        <p:spPr bwMode="auto">
          <a:xfrm>
            <a:off x="5311483" y="3522534"/>
            <a:ext cx="1161447" cy="25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altLang="pt-BR" sz="12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Minas Gerais</a:t>
            </a:r>
          </a:p>
        </p:txBody>
      </p:sp>
    </p:spTree>
    <p:extLst>
      <p:ext uri="{BB962C8B-B14F-4D97-AF65-F5344CB8AC3E}">
        <p14:creationId xmlns:p14="http://schemas.microsoft.com/office/powerpoint/2010/main" val="126887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935601" y="1814830"/>
            <a:ext cx="7272808" cy="280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Mais eficiente na prestação de serviços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Maior capacidade de execução de projetos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Maior capacidade de investimento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Menos burocrático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Nível de intervenção adequada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Governança mais qualificada</a:t>
            </a:r>
          </a:p>
          <a:p>
            <a:pPr marL="371464" indent="-371464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pt-BR" sz="1900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Gerador de riqueza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5577" y="4725153"/>
            <a:ext cx="8388423" cy="780087"/>
          </a:xfrm>
          <a:prstGeom prst="rect">
            <a:avLst/>
          </a:prstGeom>
          <a:solidFill>
            <a:srgbClr val="B3D7C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5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35601" y="4867572"/>
            <a:ext cx="7272808" cy="48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pt-BR" sz="1950" b="1" dirty="0">
                <a:solidFill>
                  <a:srgbClr val="0E5245"/>
                </a:solidFill>
                <a:latin typeface="+mj-lt"/>
                <a:cs typeface="Arial" panose="020B0604020202020204" pitchFamily="34" charset="0"/>
              </a:rPr>
              <a:t>O ESTADO COMO INDUTOR DO DESENVOLVIMENTO DO PAÍS!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67138" y="1105580"/>
            <a:ext cx="8553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013B5F"/>
                </a:solidFill>
                <a:latin typeface="+mj-lt"/>
                <a:cs typeface="Arial" panose="020B0604020202020204" pitchFamily="34" charset="0"/>
              </a:rPr>
              <a:t>O ESTADO QUE QUEREMOS</a:t>
            </a:r>
          </a:p>
        </p:txBody>
      </p:sp>
    </p:spTree>
    <p:extLst>
      <p:ext uri="{BB962C8B-B14F-4D97-AF65-F5344CB8AC3E}">
        <p14:creationId xmlns:p14="http://schemas.microsoft.com/office/powerpoint/2010/main" val="3193522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20379"/>
            <a:ext cx="9143998" cy="47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38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1446" y="1445495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1211446" y="2267121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211446" y="3098299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211446" y="3919925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211446" y="4731996"/>
            <a:ext cx="6240879" cy="713228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1475656" y="1455748"/>
            <a:ext cx="359669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  <a:t>PLANEJAMENTO, ORÇAMENTO E</a:t>
            </a:r>
            <a:b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</a:br>
            <a: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  <a:t>GOVERNANÇA PARA RESULTADOS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475656" y="2434316"/>
            <a:ext cx="347678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PESSOAS / FORÇA DE TRABALHO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475659" y="3262561"/>
            <a:ext cx="3206519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RECEITAS E GASTOS PÚBLICOS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1475655" y="4084187"/>
            <a:ext cx="293901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CONTRATOS E AQUISIÇÕES 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475659" y="5713865"/>
            <a:ext cx="355424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1900" b="1" dirty="0">
                <a:solidFill>
                  <a:schemeClr val="lt1"/>
                </a:solidFill>
                <a:latin typeface="+mj-lt"/>
                <a:cs typeface="Arial" panose="020B0604020202020204" pitchFamily="34" charset="0"/>
              </a:rPr>
              <a:t>INSTITUIÇÕES E ACCOUNTABILITY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211441" y="5553798"/>
            <a:ext cx="7056784" cy="713228"/>
          </a:xfrm>
          <a:prstGeom prst="rect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1475659" y="4882840"/>
            <a:ext cx="355424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  <a:cs typeface="Arial" panose="020B0604020202020204" pitchFamily="34" charset="0"/>
              </a:rPr>
              <a:t>INSTITUIÇÕES E ACCOUNTABILITY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1475658" y="5716218"/>
            <a:ext cx="133062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/>
            <a:r>
              <a:rPr lang="pt-BR" sz="1900" b="1" dirty="0">
                <a:solidFill>
                  <a:schemeClr val="lt1"/>
                </a:solidFill>
              </a:rPr>
              <a:t>REFORMAS</a:t>
            </a:r>
          </a:p>
        </p:txBody>
      </p:sp>
      <p:sp>
        <p:nvSpPr>
          <p:cNvPr id="39" name="Retângulo 38"/>
          <p:cNvSpPr/>
          <p:nvPr/>
        </p:nvSpPr>
        <p:spPr>
          <a:xfrm rot="16200000">
            <a:off x="5500850" y="3499647"/>
            <a:ext cx="4821531" cy="713228"/>
          </a:xfrm>
          <a:prstGeom prst="rect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98074" y="1620803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1.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698074" y="2449463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2.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98074" y="3259088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3.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98074" y="4091930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4.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698074" y="4901555"/>
            <a:ext cx="5806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defRPr/>
            </a:pPr>
            <a:r>
              <a:rPr lang="pt-BR" sz="4000" b="1" dirty="0">
                <a:solidFill>
                  <a:srgbClr val="266678"/>
                </a:solidFill>
                <a:cs typeface="Arial" panose="020B0604020202020204" pitchFamily="34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2303361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01360" y="1556793"/>
            <a:ext cx="2642234" cy="4432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5" name="Retângulo 11"/>
          <p:cNvSpPr>
            <a:spLocks noChangeArrowheads="1"/>
          </p:cNvSpPr>
          <p:nvPr/>
        </p:nvSpPr>
        <p:spPr bwMode="auto">
          <a:xfrm>
            <a:off x="6084168" y="3000142"/>
            <a:ext cx="2525747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68300" indent="-1714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Institucionalizar e implantar lei de responsabilidade fiscal estadual</a:t>
            </a:r>
            <a:endParaRPr lang="en-GB" sz="1250" dirty="0">
              <a:solidFill>
                <a:srgbClr val="013B5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Realçar as especificidades dos estados</a:t>
            </a:r>
            <a:endParaRPr lang="en-GB" sz="1250" dirty="0">
              <a:solidFill>
                <a:srgbClr val="013B5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Equalizar os parâmetros para alocação de orçamento nos demais poderes</a:t>
            </a:r>
            <a:endParaRPr lang="en-GB" sz="1250" dirty="0">
              <a:solidFill>
                <a:srgbClr val="013B5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1250" dirty="0">
                <a:solidFill>
                  <a:srgbClr val="013B5F"/>
                </a:solidFill>
              </a:rPr>
              <a:t>Institucionalizar e implantar critérios que regulem / limitem o crescimento das despesas (de todos os poderes) em % inferiores ao crescimento do PIB</a:t>
            </a:r>
            <a:endParaRPr lang="en-GB" sz="1250" dirty="0">
              <a:solidFill>
                <a:srgbClr val="013B5F"/>
              </a:solidFill>
            </a:endParaRPr>
          </a:p>
          <a:p>
            <a:pPr marL="196850" lvl="1" indent="0" eaLnBrk="1" hangingPunct="1"/>
            <a:endParaRPr lang="pt-BR" altLang="pt-BR" sz="1250" dirty="0">
              <a:solidFill>
                <a:srgbClr val="013B5F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6054" y="1556793"/>
            <a:ext cx="2340786" cy="4432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7" name="Retângulo 6"/>
          <p:cNvSpPr/>
          <p:nvPr/>
        </p:nvSpPr>
        <p:spPr>
          <a:xfrm>
            <a:off x="483086" y="1556793"/>
            <a:ext cx="2541383" cy="4432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8" name="Retângulo 7"/>
          <p:cNvSpPr/>
          <p:nvPr/>
        </p:nvSpPr>
        <p:spPr>
          <a:xfrm>
            <a:off x="710232" y="3288414"/>
            <a:ext cx="2119540" cy="238651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9" name="Retângulo 8"/>
          <p:cNvSpPr/>
          <p:nvPr/>
        </p:nvSpPr>
        <p:spPr>
          <a:xfrm>
            <a:off x="710232" y="1776564"/>
            <a:ext cx="2119540" cy="823036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10" name="Retângulo 23"/>
          <p:cNvSpPr>
            <a:spLocks noChangeArrowheads="1"/>
          </p:cNvSpPr>
          <p:nvPr/>
        </p:nvSpPr>
        <p:spPr bwMode="auto">
          <a:xfrm>
            <a:off x="840279" y="1951286"/>
            <a:ext cx="1805370" cy="44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5 TEMÁTICAS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442577" y="1776564"/>
            <a:ext cx="2118064" cy="823036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12" name="Retângulo 23"/>
          <p:cNvSpPr>
            <a:spLocks noChangeArrowheads="1"/>
          </p:cNvSpPr>
          <p:nvPr/>
        </p:nvSpPr>
        <p:spPr bwMode="auto">
          <a:xfrm>
            <a:off x="3516618" y="1781113"/>
            <a:ext cx="1898293" cy="7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15 AÇÕES </a:t>
            </a:r>
          </a:p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PRIORITÁRIAS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268975" y="1776564"/>
            <a:ext cx="2118064" cy="823036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1400"/>
          </a:p>
        </p:txBody>
      </p:sp>
      <p:sp>
        <p:nvSpPr>
          <p:cNvPr id="14" name="Retângulo 23"/>
          <p:cNvSpPr>
            <a:spLocks noChangeArrowheads="1"/>
          </p:cNvSpPr>
          <p:nvPr/>
        </p:nvSpPr>
        <p:spPr bwMode="auto">
          <a:xfrm>
            <a:off x="6379973" y="1790638"/>
            <a:ext cx="1439576" cy="79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48 FOCOS </a:t>
            </a:r>
          </a:p>
          <a:p>
            <a:pPr eaLnBrk="1" hangingPunct="1"/>
            <a:r>
              <a:rPr lang="pt-BR" altLang="pt-BR" sz="2300" b="1" dirty="0">
                <a:solidFill>
                  <a:srgbClr val="FFFFFF"/>
                </a:solidFill>
                <a:cs typeface="Arial" panose="020B0604020202020204" pitchFamily="34" charset="0"/>
              </a:rPr>
              <a:t>DE AÇÃO</a:t>
            </a:r>
          </a:p>
        </p:txBody>
      </p:sp>
      <p:sp>
        <p:nvSpPr>
          <p:cNvPr id="15" name="Retângulo 7"/>
          <p:cNvSpPr>
            <a:spLocks noChangeArrowheads="1"/>
          </p:cNvSpPr>
          <p:nvPr/>
        </p:nvSpPr>
        <p:spPr bwMode="auto">
          <a:xfrm>
            <a:off x="881329" y="3930193"/>
            <a:ext cx="1419080" cy="102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</a:rPr>
              <a:t>RECEITAS E </a:t>
            </a:r>
          </a:p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</a:rPr>
              <a:t>GASTOS </a:t>
            </a:r>
          </a:p>
          <a:p>
            <a:pPr eaLnBrk="1" hangingPunct="1"/>
            <a:r>
              <a:rPr lang="pt-BR" altLang="pt-BR" sz="2200" b="1" dirty="0">
                <a:solidFill>
                  <a:schemeClr val="bg1"/>
                </a:solidFill>
              </a:rPr>
              <a:t>PÚBLICOS</a:t>
            </a:r>
          </a:p>
        </p:txBody>
      </p:sp>
      <p:sp>
        <p:nvSpPr>
          <p:cNvPr id="16" name="Retângulo 11"/>
          <p:cNvSpPr>
            <a:spLocks noChangeArrowheads="1"/>
          </p:cNvSpPr>
          <p:nvPr/>
        </p:nvSpPr>
        <p:spPr bwMode="auto">
          <a:xfrm>
            <a:off x="3423402" y="3891885"/>
            <a:ext cx="1898293" cy="10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lvl="1" indent="0"/>
            <a:r>
              <a:rPr lang="pt-BR" sz="1600" b="1" dirty="0">
                <a:solidFill>
                  <a:srgbClr val="013B5F"/>
                </a:solidFill>
              </a:rPr>
              <a:t>Institucionalizar e implantar lei de responsabilidade fiscal estadual</a:t>
            </a:r>
            <a:endParaRPr lang="en-GB" sz="1600" b="1" dirty="0">
              <a:solidFill>
                <a:srgbClr val="013B5F"/>
              </a:solidFill>
            </a:endParaRPr>
          </a:p>
        </p:txBody>
      </p:sp>
      <p:sp>
        <p:nvSpPr>
          <p:cNvPr id="17" name="Chave esquerda 20"/>
          <p:cNvSpPr/>
          <p:nvPr/>
        </p:nvSpPr>
        <p:spPr>
          <a:xfrm>
            <a:off x="6068264" y="3067046"/>
            <a:ext cx="233046" cy="2619557"/>
          </a:xfrm>
          <a:prstGeom prst="leftBrace">
            <a:avLst/>
          </a:prstGeom>
          <a:ln w="28575">
            <a:solidFill>
              <a:srgbClr val="013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Triângulo isósceles 17"/>
          <p:cNvSpPr/>
          <p:nvPr/>
        </p:nvSpPr>
        <p:spPr>
          <a:xfrm rot="5400000">
            <a:off x="2939658" y="2079671"/>
            <a:ext cx="436593" cy="216822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Triângulo isósceles 18"/>
          <p:cNvSpPr/>
          <p:nvPr/>
        </p:nvSpPr>
        <p:spPr>
          <a:xfrm rot="5400000">
            <a:off x="2940396" y="4265953"/>
            <a:ext cx="435117" cy="216822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Triângulo isósceles 19"/>
          <p:cNvSpPr/>
          <p:nvPr/>
        </p:nvSpPr>
        <p:spPr>
          <a:xfrm rot="5400000">
            <a:off x="5582363" y="4265215"/>
            <a:ext cx="435117" cy="218296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Retângulo 23"/>
          <p:cNvSpPr>
            <a:spLocks noChangeArrowheads="1"/>
          </p:cNvSpPr>
          <p:nvPr/>
        </p:nvSpPr>
        <p:spPr bwMode="auto">
          <a:xfrm>
            <a:off x="645333" y="2987519"/>
            <a:ext cx="939560" cy="30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pt-BR" sz="1500" b="1">
                <a:solidFill>
                  <a:srgbClr val="013B5F"/>
                </a:solidFill>
                <a:cs typeface="Arial" panose="020B0604020202020204" pitchFamily="34" charset="0"/>
              </a:rPr>
              <a:t>EXEMPLO</a:t>
            </a:r>
            <a:r>
              <a:rPr lang="pt-BR" altLang="pt-BR" sz="1500" b="1">
                <a:solidFill>
                  <a:srgbClr val="013B5F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22" name="Triângulo isósceles 21"/>
          <p:cNvSpPr/>
          <p:nvPr/>
        </p:nvSpPr>
        <p:spPr>
          <a:xfrm rot="5400000">
            <a:off x="5582362" y="2026573"/>
            <a:ext cx="435118" cy="218296"/>
          </a:xfrm>
          <a:prstGeom prst="triangle">
            <a:avLst/>
          </a:prstGeom>
          <a:solidFill>
            <a:srgbClr val="013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Elipse 1"/>
          <p:cNvSpPr/>
          <p:nvPr/>
        </p:nvSpPr>
        <p:spPr>
          <a:xfrm>
            <a:off x="937031" y="3469398"/>
            <a:ext cx="492408" cy="492406"/>
          </a:xfrm>
          <a:prstGeom prst="ellipse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7"/>
          <p:cNvSpPr>
            <a:spLocks noChangeArrowheads="1"/>
          </p:cNvSpPr>
          <p:nvPr/>
        </p:nvSpPr>
        <p:spPr bwMode="auto">
          <a:xfrm>
            <a:off x="981898" y="3519207"/>
            <a:ext cx="40267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200" b="1" dirty="0">
                <a:solidFill>
                  <a:srgbClr val="1C4B58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5262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3"/>
          <p:cNvSpPr txBox="1">
            <a:spLocks noChangeArrowheads="1"/>
          </p:cNvSpPr>
          <p:nvPr/>
        </p:nvSpPr>
        <p:spPr bwMode="auto">
          <a:xfrm>
            <a:off x="350228" y="3068960"/>
            <a:ext cx="13393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ctr" hangingPunct="1"/>
            <a:r>
              <a:rPr lang="pt-BR" altLang="pt-BR" sz="1600" b="1">
                <a:solidFill>
                  <a:schemeClr val="bg1"/>
                </a:solidFill>
              </a:rPr>
              <a:t>Planejamento, Orçamento e Governança para Resultados</a:t>
            </a:r>
          </a:p>
        </p:txBody>
      </p:sp>
      <p:sp>
        <p:nvSpPr>
          <p:cNvPr id="24579" name="Retângulo 8"/>
          <p:cNvSpPr>
            <a:spLocks noChangeArrowheads="1"/>
          </p:cNvSpPr>
          <p:nvPr/>
        </p:nvSpPr>
        <p:spPr bwMode="auto">
          <a:xfrm>
            <a:off x="571500" y="2423790"/>
            <a:ext cx="71247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1. Institucionalizar e praticar o planejamento de estado de longo prazo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2. Desenvolver a capacidade de elaboração e execução de projetos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3. Aprimorar os sistemas de avaliação das políticas públicas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786237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81" name="Retângulo 9"/>
          <p:cNvSpPr>
            <a:spLocks noChangeArrowheads="1"/>
          </p:cNvSpPr>
          <p:nvPr/>
        </p:nvSpPr>
        <p:spPr bwMode="auto">
          <a:xfrm>
            <a:off x="243255" y="1847726"/>
            <a:ext cx="7652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  <a:cs typeface="Arial" panose="020B0604020202020204" pitchFamily="34" charset="0"/>
              </a:rPr>
              <a:t>1. PLANEJAMENTO, ORÇAMENTO E GOVERNANÇA PARA RESULTADOS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294081" y="1786237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4589" name="CaixaDeTexto 13"/>
          <p:cNvSpPr txBox="1">
            <a:spLocks noChangeArrowheads="1"/>
          </p:cNvSpPr>
          <p:nvPr/>
        </p:nvSpPr>
        <p:spPr bwMode="auto">
          <a:xfrm>
            <a:off x="169985" y="1082675"/>
            <a:ext cx="8553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500" dirty="0">
                <a:solidFill>
                  <a:srgbClr val="266678"/>
                </a:solidFill>
                <a:cs typeface="Arial" panose="020B0604020202020204" pitchFamily="34" charset="0"/>
              </a:rPr>
              <a:t>AÇÕES PRIORITÁRIAS</a:t>
            </a:r>
            <a:endParaRPr lang="pt-BR" altLang="pt-BR" sz="2500" b="1" dirty="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3899590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Retângulo 7"/>
          <p:cNvSpPr>
            <a:spLocks noChangeArrowheads="1"/>
          </p:cNvSpPr>
          <p:nvPr/>
        </p:nvSpPr>
        <p:spPr bwMode="auto">
          <a:xfrm>
            <a:off x="243254" y="3980383"/>
            <a:ext cx="372044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</a:rPr>
              <a:t>2. PESSOAS / FORÇA DE TRABALHO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8294081" y="3899590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Retângulo 11"/>
          <p:cNvSpPr>
            <a:spLocks noChangeArrowheads="1"/>
          </p:cNvSpPr>
          <p:nvPr/>
        </p:nvSpPr>
        <p:spPr bwMode="auto">
          <a:xfrm>
            <a:off x="571505" y="4547662"/>
            <a:ext cx="672611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4. Rever e restringir a definição e estruturação de carreiras de Estado com estabilidade</a:t>
            </a:r>
          </a:p>
          <a:p>
            <a:pPr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5. Promover a profissionalização no serviço público</a:t>
            </a:r>
          </a:p>
          <a:p>
            <a:pPr lvl="1"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6. Garantir o equilíbrio da previdência</a:t>
            </a:r>
          </a:p>
        </p:txBody>
      </p:sp>
    </p:spTree>
    <p:extLst>
      <p:ext uri="{BB962C8B-B14F-4D97-AF65-F5344CB8AC3E}">
        <p14:creationId xmlns:p14="http://schemas.microsoft.com/office/powerpoint/2010/main" val="34928720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1795529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3" name="Retângulo 9"/>
          <p:cNvSpPr>
            <a:spLocks noChangeArrowheads="1"/>
          </p:cNvSpPr>
          <p:nvPr/>
        </p:nvSpPr>
        <p:spPr bwMode="auto">
          <a:xfrm>
            <a:off x="243255" y="1857018"/>
            <a:ext cx="7652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</a:rPr>
              <a:t>3. RECEITAS E GASTOS PÚBLICOS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294081" y="1795529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5605" name="Retângulo 12"/>
          <p:cNvSpPr>
            <a:spLocks noChangeArrowheads="1"/>
          </p:cNvSpPr>
          <p:nvPr/>
        </p:nvSpPr>
        <p:spPr bwMode="auto">
          <a:xfrm>
            <a:off x="571500" y="2433082"/>
            <a:ext cx="659276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7. Rever os critérios de vinculações de receitas e despesas do orçamento</a:t>
            </a:r>
          </a:p>
          <a:p>
            <a:pPr lvl="1" eaLnBrk="1" hangingPunct="1"/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8. Aprimorar a Lei de Responsabilidade Fiscal</a:t>
            </a:r>
          </a:p>
          <a:p>
            <a:pPr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r>
              <a:rPr lang="pt-BR" altLang="pt-BR" sz="1600" b="1" dirty="0">
                <a:solidFill>
                  <a:srgbClr val="013B5F"/>
                </a:solidFill>
              </a:rPr>
              <a:t>9. Institucionalizar e implantar lei de responsabilidade fiscal estadual</a:t>
            </a:r>
          </a:p>
          <a:p>
            <a:pPr lvl="1"/>
            <a:endParaRPr lang="pt-BR" altLang="pt-BR" sz="800" i="1" dirty="0">
              <a:solidFill>
                <a:srgbClr val="013B5F"/>
              </a:solidFill>
            </a:endParaRPr>
          </a:p>
          <a:p>
            <a:r>
              <a:rPr lang="pt-BR" altLang="pt-BR" sz="1600" b="1" dirty="0">
                <a:solidFill>
                  <a:srgbClr val="013B5F"/>
                </a:solidFill>
              </a:rPr>
              <a:t>10. Repactuar as dívidas dos estados</a:t>
            </a:r>
          </a:p>
          <a:p>
            <a:pPr eaLnBrk="1" hangingPunct="1"/>
            <a:endParaRPr lang="pt-BR" altLang="pt-BR" sz="1600" b="1" dirty="0">
              <a:solidFill>
                <a:srgbClr val="013B5F"/>
              </a:solidFill>
            </a:endParaRPr>
          </a:p>
        </p:txBody>
      </p:sp>
      <p:sp>
        <p:nvSpPr>
          <p:cNvPr id="25610" name="CaixaDeTexto 14"/>
          <p:cNvSpPr txBox="1">
            <a:spLocks noChangeArrowheads="1"/>
          </p:cNvSpPr>
          <p:nvPr/>
        </p:nvSpPr>
        <p:spPr bwMode="auto">
          <a:xfrm>
            <a:off x="169985" y="1082675"/>
            <a:ext cx="85534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500" dirty="0">
                <a:solidFill>
                  <a:srgbClr val="266678"/>
                </a:solidFill>
                <a:cs typeface="Arial" panose="020B0604020202020204" pitchFamily="34" charset="0"/>
              </a:rPr>
              <a:t>AÇÕES PRIORITÁRIAS</a:t>
            </a:r>
            <a:endParaRPr lang="pt-BR" altLang="pt-BR" sz="2500" b="1" dirty="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0" y="4293096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Retângulo 7"/>
          <p:cNvSpPr>
            <a:spLocks noChangeArrowheads="1"/>
          </p:cNvSpPr>
          <p:nvPr/>
        </p:nvSpPr>
        <p:spPr bwMode="auto">
          <a:xfrm>
            <a:off x="243255" y="4354585"/>
            <a:ext cx="7652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</a:rPr>
              <a:t>4. CONTRATOS E AQUISIÇÕES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294081" y="4293096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Retângulo 11"/>
          <p:cNvSpPr>
            <a:spLocks noChangeArrowheads="1"/>
          </p:cNvSpPr>
          <p:nvPr/>
        </p:nvSpPr>
        <p:spPr bwMode="auto">
          <a:xfrm>
            <a:off x="571500" y="4941168"/>
            <a:ext cx="659276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11. Rever a Lei 8666 e suas derivadas</a:t>
            </a:r>
          </a:p>
          <a:p>
            <a:pPr eaLnBrk="1" hangingPunct="1"/>
            <a:endParaRPr lang="pt-BR" altLang="pt-BR" sz="800" b="1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12. Ampliar a participação do setor privado e terceiro setor na prestação de serviços públicos</a:t>
            </a:r>
          </a:p>
        </p:txBody>
      </p:sp>
    </p:spTree>
    <p:extLst>
      <p:ext uri="{BB962C8B-B14F-4D97-AF65-F5344CB8AC3E}">
        <p14:creationId xmlns:p14="http://schemas.microsoft.com/office/powerpoint/2010/main" val="24837728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tângulo 8"/>
          <p:cNvSpPr>
            <a:spLocks noChangeArrowheads="1"/>
          </p:cNvSpPr>
          <p:nvPr/>
        </p:nvSpPr>
        <p:spPr bwMode="auto">
          <a:xfrm>
            <a:off x="571500" y="2479848"/>
            <a:ext cx="659276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53975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13. Aperfeiçoar o papel/atuação dos órgãos de controle (inclusive tribunais estaduais e municipais)</a:t>
            </a:r>
          </a:p>
          <a:p>
            <a:pPr lvl="1" eaLnBrk="1" hangingPunct="1"/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14. Rever o pacto federativo </a:t>
            </a:r>
          </a:p>
          <a:p>
            <a:pPr lvl="1" eaLnBrk="1" hangingPunct="1"/>
            <a:endParaRPr lang="pt-BR" altLang="pt-BR" sz="800" dirty="0">
              <a:solidFill>
                <a:srgbClr val="013B5F"/>
              </a:solidFill>
            </a:endParaRPr>
          </a:p>
          <a:p>
            <a:pPr eaLnBrk="1" hangingPunct="1"/>
            <a:r>
              <a:rPr lang="pt-BR" altLang="pt-BR" sz="1600" b="1" dirty="0">
                <a:solidFill>
                  <a:srgbClr val="013B5F"/>
                </a:solidFill>
              </a:rPr>
              <a:t>15. Ampliar a transparência e controle social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0" y="1770287"/>
            <a:ext cx="8160727" cy="540000"/>
          </a:xfrm>
          <a:prstGeom prst="rect">
            <a:avLst/>
          </a:prstGeom>
          <a:solidFill>
            <a:srgbClr val="1C4B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676" name="Retângulo 17"/>
          <p:cNvSpPr>
            <a:spLocks noChangeArrowheads="1"/>
          </p:cNvSpPr>
          <p:nvPr/>
        </p:nvSpPr>
        <p:spPr bwMode="auto">
          <a:xfrm>
            <a:off x="243258" y="1831776"/>
            <a:ext cx="379789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89013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89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b="1" dirty="0">
                <a:solidFill>
                  <a:srgbClr val="FFFFFF"/>
                </a:solidFill>
                <a:cs typeface="Arial" panose="020B0604020202020204" pitchFamily="34" charset="0"/>
              </a:rPr>
              <a:t>5. INSTITUIÇÕES E ACCOUNTABILITY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94081" y="1770287"/>
            <a:ext cx="240323" cy="540000"/>
          </a:xfrm>
          <a:prstGeom prst="rect">
            <a:avLst/>
          </a:prstGeom>
          <a:solidFill>
            <a:srgbClr val="5A9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8688" name="CaixaDeTexto 29"/>
          <p:cNvSpPr txBox="1">
            <a:spLocks noChangeArrowheads="1"/>
          </p:cNvSpPr>
          <p:nvPr/>
        </p:nvSpPr>
        <p:spPr bwMode="auto">
          <a:xfrm>
            <a:off x="169985" y="1082675"/>
            <a:ext cx="85534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2500" dirty="0">
                <a:solidFill>
                  <a:srgbClr val="266678"/>
                </a:solidFill>
                <a:cs typeface="Arial" panose="020B0604020202020204" pitchFamily="34" charset="0"/>
              </a:rPr>
              <a:t>AÇÕES PRIORITÁRIAS</a:t>
            </a:r>
            <a:endParaRPr lang="pt-BR" altLang="pt-BR" sz="2500" b="1" dirty="0">
              <a:solidFill>
                <a:srgbClr val="BFBFB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52528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20379"/>
            <a:ext cx="9143998" cy="471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91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essya\Desktop\Pacto pela Reforma do Estado\Pacto-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53" r="3145" b="1521"/>
          <a:stretch/>
        </p:blipFill>
        <p:spPr bwMode="auto">
          <a:xfrm>
            <a:off x="0" y="0"/>
            <a:ext cx="9144000" cy="685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/>
          <p:cNvGrpSpPr/>
          <p:nvPr/>
        </p:nvGrpSpPr>
        <p:grpSpPr>
          <a:xfrm>
            <a:off x="2119663" y="1789669"/>
            <a:ext cx="4904683" cy="1697194"/>
            <a:chOff x="2651063" y="2582439"/>
            <a:chExt cx="3774911" cy="1306253"/>
          </a:xfrm>
        </p:grpSpPr>
        <p:pic>
          <p:nvPicPr>
            <p:cNvPr id="18" name="Picture 2" descr="C:\Users\kessya\Desktop\Logos diversas (uso temporário)\MBC\Logo MBC horizonta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063" y="2945492"/>
              <a:ext cx="1776921" cy="738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upo 18"/>
            <p:cNvGrpSpPr/>
            <p:nvPr/>
          </p:nvGrpSpPr>
          <p:grpSpPr>
            <a:xfrm>
              <a:off x="4860032" y="2582439"/>
              <a:ext cx="1565942" cy="1306253"/>
              <a:chOff x="2258901" y="188640"/>
              <a:chExt cx="5092700" cy="4248150"/>
            </a:xfrm>
          </p:grpSpPr>
          <p:pic>
            <p:nvPicPr>
              <p:cNvPr id="20" name="Picture 7" descr="C:\Users\kessya\Desktop\Logo Pacto pela Reforma do Estado\Logo-09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901" y="188640"/>
                <a:ext cx="5092700" cy="424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6" descr="C:\Users\kessya\Desktop\Logo Pacto pela Reforma do Estado\Logo-1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8901" y="188640"/>
                <a:ext cx="5092700" cy="42481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921301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CaixaDeTexto 170"/>
          <p:cNvSpPr txBox="1"/>
          <p:nvPr/>
        </p:nvSpPr>
        <p:spPr>
          <a:xfrm>
            <a:off x="518592" y="1875026"/>
            <a:ext cx="96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de Setembro 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Congresso Brasil Competitivo</a:t>
            </a: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CaixaDeTexto 172"/>
          <p:cNvSpPr txBox="1"/>
          <p:nvPr/>
        </p:nvSpPr>
        <p:spPr>
          <a:xfrm>
            <a:off x="962692" y="2669121"/>
            <a:ext cx="123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outubro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do Banco Interamericano de Desenvolvimento (BID)</a:t>
            </a:r>
          </a:p>
        </p:txBody>
      </p:sp>
      <p:sp>
        <p:nvSpPr>
          <p:cNvPr id="174" name="CaixaDeTexto 173"/>
          <p:cNvSpPr txBox="1"/>
          <p:nvPr/>
        </p:nvSpPr>
        <p:spPr>
          <a:xfrm>
            <a:off x="2195296" y="2669121"/>
            <a:ext cx="119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outubro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 Estratégico do MBC</a:t>
            </a: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CaixaDeTexto 177"/>
          <p:cNvSpPr txBox="1"/>
          <p:nvPr/>
        </p:nvSpPr>
        <p:spPr>
          <a:xfrm>
            <a:off x="4003941" y="162880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Workshop do Grupo de Trabalho do Pacto pela Reforma do Estado</a:t>
            </a:r>
          </a:p>
        </p:txBody>
      </p:sp>
      <p:sp>
        <p:nvSpPr>
          <p:cNvPr id="179" name="CaixaDeTexto 178"/>
          <p:cNvSpPr txBox="1"/>
          <p:nvPr/>
        </p:nvSpPr>
        <p:spPr>
          <a:xfrm>
            <a:off x="3409875" y="2669126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de Governadores Brasil Central</a:t>
            </a:r>
          </a:p>
        </p:txBody>
      </p:sp>
      <p:sp>
        <p:nvSpPr>
          <p:cNvPr id="180" name="CaixaDeTexto 179"/>
          <p:cNvSpPr txBox="1"/>
          <p:nvPr/>
        </p:nvSpPr>
        <p:spPr>
          <a:xfrm>
            <a:off x="5868511" y="2669121"/>
            <a:ext cx="1313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Estratégico do MBC e lideranças empresariais</a:t>
            </a:r>
          </a:p>
        </p:txBody>
      </p:sp>
      <p:sp>
        <p:nvSpPr>
          <p:cNvPr id="181" name="CaixaDeTexto 180"/>
          <p:cNvSpPr txBox="1"/>
          <p:nvPr/>
        </p:nvSpPr>
        <p:spPr>
          <a:xfrm>
            <a:off x="7490088" y="2686499"/>
            <a:ext cx="131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de novembro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de trabalho entre governadores e lideranças empresariais</a:t>
            </a: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CaixaDeTexto 182"/>
          <p:cNvSpPr txBox="1"/>
          <p:nvPr/>
        </p:nvSpPr>
        <p:spPr>
          <a:xfrm>
            <a:off x="1682773" y="1875031"/>
            <a:ext cx="102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de outubro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84" name="CaixaDeTexto 183"/>
          <p:cNvSpPr txBox="1"/>
          <p:nvPr/>
        </p:nvSpPr>
        <p:spPr>
          <a:xfrm>
            <a:off x="2851813" y="1628805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de outubro 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Workshop do Grupo de Trabalho do Pacto pela Reforma do Estado</a:t>
            </a: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CaixaDeTexto 186"/>
          <p:cNvSpPr txBox="1"/>
          <p:nvPr/>
        </p:nvSpPr>
        <p:spPr>
          <a:xfrm>
            <a:off x="4796029" y="2669126"/>
            <a:ext cx="999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de novembro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Fórum dos Governadores da Amazônia Legal</a:t>
            </a:r>
          </a:p>
        </p:txBody>
      </p:sp>
      <p:sp>
        <p:nvSpPr>
          <p:cNvPr id="188" name="CaixaDeTexto 187"/>
          <p:cNvSpPr txBox="1"/>
          <p:nvPr/>
        </p:nvSpPr>
        <p:spPr>
          <a:xfrm>
            <a:off x="7490083" y="3898813"/>
            <a:ext cx="1249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de janeiro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Workshop do Grupo de Trabalho do Pacto pela Reforma do Estado</a:t>
            </a:r>
          </a:p>
        </p:txBody>
      </p:sp>
      <p:sp>
        <p:nvSpPr>
          <p:cNvPr id="189" name="CaixaDeTexto 188"/>
          <p:cNvSpPr txBox="1"/>
          <p:nvPr/>
        </p:nvSpPr>
        <p:spPr>
          <a:xfrm>
            <a:off x="1022648" y="4366899"/>
            <a:ext cx="1646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julho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temático “Ampliar a participação do setor privado e terceiro setor na prestação de serviços públicos</a:t>
            </a:r>
          </a:p>
        </p:txBody>
      </p:sp>
      <p:sp>
        <p:nvSpPr>
          <p:cNvPr id="190" name="CaixaDeTexto 189"/>
          <p:cNvSpPr txBox="1"/>
          <p:nvPr/>
        </p:nvSpPr>
        <p:spPr>
          <a:xfrm>
            <a:off x="5991200" y="5424329"/>
            <a:ext cx="1053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fevereiro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Lei de Responsabilidade Fiscal Estadual </a:t>
            </a: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CaixaDeTexto 191"/>
          <p:cNvSpPr txBox="1"/>
          <p:nvPr/>
        </p:nvSpPr>
        <p:spPr>
          <a:xfrm>
            <a:off x="4695056" y="5424329"/>
            <a:ext cx="106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de abril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93" name="CaixaDeTexto 192"/>
          <p:cNvSpPr txBox="1"/>
          <p:nvPr/>
        </p:nvSpPr>
        <p:spPr>
          <a:xfrm>
            <a:off x="3326904" y="5424329"/>
            <a:ext cx="121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de abril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194" name="CaixaDeTexto 193"/>
          <p:cNvSpPr txBox="1"/>
          <p:nvPr/>
        </p:nvSpPr>
        <p:spPr>
          <a:xfrm>
            <a:off x="1886744" y="5424324"/>
            <a:ext cx="1303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de junho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Workshop do Grupo de Trabalho do Pacto pela Reforma do Estado</a:t>
            </a:r>
          </a:p>
        </p:txBody>
      </p:sp>
      <p:sp>
        <p:nvSpPr>
          <p:cNvPr id="195" name="CaixaDeTexto 194"/>
          <p:cNvSpPr txBox="1"/>
          <p:nvPr/>
        </p:nvSpPr>
        <p:spPr>
          <a:xfrm>
            <a:off x="7490089" y="3293660"/>
            <a:ext cx="1318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de dezembro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Aprovação da Lei de Responsabilidade Fiscal do Rio Grande do Sul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CaixaDeTexto 196"/>
          <p:cNvSpPr txBox="1"/>
          <p:nvPr/>
        </p:nvSpPr>
        <p:spPr>
          <a:xfrm>
            <a:off x="5343128" y="1875031"/>
            <a:ext cx="108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de novembro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98" name="CaixaDeTexto 197"/>
          <p:cNvSpPr txBox="1"/>
          <p:nvPr/>
        </p:nvSpPr>
        <p:spPr>
          <a:xfrm>
            <a:off x="7490088" y="4646156"/>
            <a:ext cx="131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de fevereiro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199" name="CaixaDeTexto 198"/>
          <p:cNvSpPr txBox="1"/>
          <p:nvPr/>
        </p:nvSpPr>
        <p:spPr>
          <a:xfrm>
            <a:off x="5298187" y="4613125"/>
            <a:ext cx="12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de março</a:t>
            </a:r>
          </a:p>
          <a:p>
            <a:pPr algn="ctr"/>
            <a:r>
              <a:rPr lang="pt-BR" sz="800" dirty="0">
                <a:solidFill>
                  <a:srgbClr val="0E52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Reunião do Comitê Estratégico do MBC</a:t>
            </a:r>
          </a:p>
        </p:txBody>
      </p:sp>
      <p:sp>
        <p:nvSpPr>
          <p:cNvPr id="200" name="CaixaDeTexto 199"/>
          <p:cNvSpPr txBox="1"/>
          <p:nvPr/>
        </p:nvSpPr>
        <p:spPr>
          <a:xfrm>
            <a:off x="3974976" y="4613125"/>
            <a:ext cx="121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de abril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Apresentação do Pacto para a OAB</a:t>
            </a:r>
          </a:p>
        </p:txBody>
      </p:sp>
      <p:sp>
        <p:nvSpPr>
          <p:cNvPr id="201" name="CaixaDeTexto 200"/>
          <p:cNvSpPr txBox="1"/>
          <p:nvPr/>
        </p:nvSpPr>
        <p:spPr>
          <a:xfrm>
            <a:off x="2750840" y="4613125"/>
            <a:ext cx="1032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de maio</a:t>
            </a:r>
            <a:b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202" name="CaixaDeTexto 201"/>
          <p:cNvSpPr txBox="1"/>
          <p:nvPr/>
        </p:nvSpPr>
        <p:spPr>
          <a:xfrm>
            <a:off x="539552" y="5424324"/>
            <a:ext cx="1236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 de agosto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do Pacto pela Reforma do Estado ao Governo Federal</a:t>
            </a: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rgbClr val="5888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1" y="5176570"/>
            <a:ext cx="462739" cy="247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8" name="CaixaDeTexto 217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CaixaDeTexto 218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26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tângulo 62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262053" y="1840647"/>
            <a:ext cx="1332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94159" y="1789946"/>
            <a:ext cx="16695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22 DE SETEMBRO </a:t>
            </a:r>
            <a:b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Congresso Brasil Competitivo</a:t>
            </a:r>
          </a:p>
        </p:txBody>
      </p:sp>
      <p:pic>
        <p:nvPicPr>
          <p:cNvPr id="59" name="Imagem 5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7"/>
          <a:stretch/>
        </p:blipFill>
        <p:spPr>
          <a:xfrm>
            <a:off x="0" y="3635901"/>
            <a:ext cx="9144000" cy="322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5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/>
          <p:cNvSpPr/>
          <p:nvPr/>
        </p:nvSpPr>
        <p:spPr>
          <a:xfrm>
            <a:off x="1069304" y="2719178"/>
            <a:ext cx="1033271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962692" y="2669121"/>
            <a:ext cx="123947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08 DE OUTUBRO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do Banco Interamericano de Desenvolvimento (BID)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42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1497690" y="1766022"/>
            <a:ext cx="1332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475656" y="1719673"/>
            <a:ext cx="14019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09 DE OUTUBRO</a:t>
            </a:r>
            <a:b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10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92447" y="3338849"/>
            <a:ext cx="7959106" cy="1386295"/>
            <a:chOff x="357310" y="3717032"/>
            <a:chExt cx="9191386" cy="1600930"/>
          </a:xfrm>
        </p:grpSpPr>
        <p:pic>
          <p:nvPicPr>
            <p:cNvPr id="47" name="Picture 5" descr="\\Sedna\mbc\CRI\ACE\Comunicação\Portais\Bandeira dos Estados\Espírito Sant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310" y="3717032"/>
              <a:ext cx="1441066" cy="1008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0" descr="\\Sedna\mbc\CRI\ACE\Comunicação\Portais\Bandeira dos Estados\Rondôni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748" y="3717043"/>
              <a:ext cx="1417726" cy="992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CaixaDeTexto 48"/>
            <p:cNvSpPr txBox="1"/>
            <p:nvPr/>
          </p:nvSpPr>
          <p:spPr>
            <a:xfrm>
              <a:off x="382086" y="4865530"/>
              <a:ext cx="1415054" cy="352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Espírito Santo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5052037" y="4865530"/>
              <a:ext cx="1415054" cy="352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Rondônia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6592686" y="4865530"/>
              <a:ext cx="1415054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 Grande</a:t>
              </a:r>
            </a:p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Sul</a:t>
              </a:r>
            </a:p>
          </p:txBody>
        </p:sp>
        <p:pic>
          <p:nvPicPr>
            <p:cNvPr id="52" name="Picture 2" descr="\\Sedna\mbc\CRI\ACE\Comunicação\Portais\Bandeira dos Estados\Tocantin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13013" y="3717032"/>
              <a:ext cx="1435683" cy="1008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4" descr="\\Sedna\mbc\CRI\ACE\Comunicação\Portais\Bandeira dos Estados\Rio Grande do Su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690" y="3717044"/>
              <a:ext cx="1404000" cy="98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aixaDeTexto 53"/>
            <p:cNvSpPr txBox="1"/>
            <p:nvPr/>
          </p:nvSpPr>
          <p:spPr>
            <a:xfrm>
              <a:off x="8108129" y="4865530"/>
              <a:ext cx="1415054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Tocantins</a:t>
              </a:r>
            </a:p>
          </p:txBody>
        </p:sp>
        <p:pic>
          <p:nvPicPr>
            <p:cNvPr id="55" name="Picture 2" descr="\\Sedna\mbc\CRI\ACE\Comunicação\Portais\Bandeira dos Estados\Paraíb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995" y="3717033"/>
              <a:ext cx="1455685" cy="1018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CaixaDeTexto 55"/>
            <p:cNvSpPr txBox="1"/>
            <p:nvPr/>
          </p:nvSpPr>
          <p:spPr>
            <a:xfrm>
              <a:off x="3482360" y="4865530"/>
              <a:ext cx="1415054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Paraíba</a:t>
              </a:r>
            </a:p>
          </p:txBody>
        </p:sp>
        <p:pic>
          <p:nvPicPr>
            <p:cNvPr id="60" name="Picture 2" descr="\\Sedna\mbc\CRI\ACE\Comunicação\Portais\Bandeira dos Estados\Pará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408" y="3717043"/>
              <a:ext cx="1407327" cy="990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CaixaDeTexto 60"/>
            <p:cNvSpPr txBox="1"/>
            <p:nvPr/>
          </p:nvSpPr>
          <p:spPr>
            <a:xfrm>
              <a:off x="1943814" y="4865530"/>
              <a:ext cx="1415054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7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40105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tângulo 69"/>
          <p:cNvSpPr/>
          <p:nvPr/>
        </p:nvSpPr>
        <p:spPr>
          <a:xfrm>
            <a:off x="45820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tângulo 70"/>
          <p:cNvSpPr/>
          <p:nvPr/>
        </p:nvSpPr>
        <p:spPr>
          <a:xfrm>
            <a:off x="5229737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ângulo 61"/>
          <p:cNvSpPr/>
          <p:nvPr/>
        </p:nvSpPr>
        <p:spPr>
          <a:xfrm>
            <a:off x="2277587" y="2714768"/>
            <a:ext cx="1033271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CaixaDeTexto 54"/>
          <p:cNvSpPr txBox="1"/>
          <p:nvPr/>
        </p:nvSpPr>
        <p:spPr>
          <a:xfrm>
            <a:off x="2195296" y="2669121"/>
            <a:ext cx="11965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 DE OUTUBRO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 Estratégico do MBC</a:t>
            </a:r>
          </a:p>
        </p:txBody>
      </p:sp>
      <p:sp>
        <p:nvSpPr>
          <p:cNvPr id="56" name="Retângulo 55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CaixaDeTexto 57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2871044" y="1572529"/>
            <a:ext cx="1033271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/>
          <p:cNvSpPr txBox="1"/>
          <p:nvPr/>
        </p:nvSpPr>
        <p:spPr>
          <a:xfrm>
            <a:off x="2775611" y="1524134"/>
            <a:ext cx="122413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21 DE OUTUBRO </a:t>
            </a:r>
            <a:br>
              <a:rPr lang="pt-BR" sz="800" b="1" dirty="0">
                <a:solidFill>
                  <a:srgbClr val="013B5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 Workshop do Grupo de Trabalho do Pacto pela Reforma do Estado</a:t>
            </a:r>
          </a:p>
        </p:txBody>
      </p:sp>
      <p:sp>
        <p:nvSpPr>
          <p:cNvPr id="61" name="Retângulo 60"/>
          <p:cNvSpPr/>
          <p:nvPr/>
        </p:nvSpPr>
        <p:spPr>
          <a:xfrm>
            <a:off x="3513753" y="2720736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3409875" y="2669126"/>
            <a:ext cx="1332148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10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Fórum de Governadores Brasil Central</a:t>
            </a:r>
          </a:p>
        </p:txBody>
      </p:sp>
      <p:sp>
        <p:nvSpPr>
          <p:cNvPr id="64" name="Retângulo 63"/>
          <p:cNvSpPr/>
          <p:nvPr/>
        </p:nvSpPr>
        <p:spPr>
          <a:xfrm>
            <a:off x="4084628" y="1605120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CaixaDeTexto 64"/>
          <p:cNvSpPr txBox="1"/>
          <p:nvPr/>
        </p:nvSpPr>
        <p:spPr>
          <a:xfrm>
            <a:off x="3994416" y="1556792"/>
            <a:ext cx="130460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17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II Workshop do Grupo de Trabalho do Pacto pela Reforma do Estado</a:t>
            </a:r>
          </a:p>
        </p:txBody>
      </p:sp>
      <p:sp>
        <p:nvSpPr>
          <p:cNvPr id="66" name="Retângulo 65"/>
          <p:cNvSpPr/>
          <p:nvPr/>
        </p:nvSpPr>
        <p:spPr>
          <a:xfrm>
            <a:off x="4843189" y="2719611"/>
            <a:ext cx="920029" cy="3298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CaixaDeTexto 66"/>
          <p:cNvSpPr txBox="1"/>
          <p:nvPr/>
        </p:nvSpPr>
        <p:spPr>
          <a:xfrm>
            <a:off x="4695057" y="2669126"/>
            <a:ext cx="1210444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20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Fórum dos Governadores da Amazônia Legal</a:t>
            </a:r>
          </a:p>
        </p:txBody>
      </p:sp>
      <p:sp>
        <p:nvSpPr>
          <p:cNvPr id="68" name="Retângulo 67"/>
          <p:cNvSpPr/>
          <p:nvPr/>
        </p:nvSpPr>
        <p:spPr>
          <a:xfrm>
            <a:off x="331521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8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Retângulo 185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Retângulo 56"/>
          <p:cNvSpPr/>
          <p:nvPr/>
        </p:nvSpPr>
        <p:spPr>
          <a:xfrm>
            <a:off x="5203460" y="1768639"/>
            <a:ext cx="1404000" cy="198000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.</a:t>
            </a:r>
          </a:p>
        </p:txBody>
      </p:sp>
      <p:sp>
        <p:nvSpPr>
          <p:cNvPr id="58" name="CaixaDeTexto 57"/>
          <p:cNvSpPr txBox="1"/>
          <p:nvPr/>
        </p:nvSpPr>
        <p:spPr>
          <a:xfrm>
            <a:off x="5079634" y="1728955"/>
            <a:ext cx="16695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50"/>
              </a:spcBef>
            </a:pPr>
            <a:r>
              <a:rPr lang="pt-BR" sz="13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23 DE NOVEMBRO</a:t>
            </a:r>
            <a:br>
              <a:rPr lang="pt-BR" sz="105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10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Adesão de novos governadores</a:t>
            </a:r>
            <a:endParaRPr lang="pt-BR" sz="1100" dirty="0">
              <a:solidFill>
                <a:schemeClr val="accent5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ângulo 41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424224" y="3426585"/>
            <a:ext cx="2649145" cy="1195637"/>
            <a:chOff x="3288947" y="3313483"/>
            <a:chExt cx="2649145" cy="1195637"/>
          </a:xfrm>
        </p:grpSpPr>
        <p:pic>
          <p:nvPicPr>
            <p:cNvPr id="2050" name="Picture 2" descr="C:\Users\kessya\Desktop\Pacto pela Reforma do Estado\Bandeira dos Estados\Rio deJaneir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6928" y="3329653"/>
              <a:ext cx="1236167" cy="8685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C:\Users\kessya\Desktop\Pacto pela Reforma do Estado\Bandeira dos Estados\Minas Gerais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947" y="3313483"/>
              <a:ext cx="1253332" cy="880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CaixaDeTexto 74"/>
            <p:cNvSpPr txBox="1"/>
            <p:nvPr/>
          </p:nvSpPr>
          <p:spPr>
            <a:xfrm>
              <a:off x="3298525" y="4236738"/>
              <a:ext cx="1225339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Minas Gerais </a:t>
              </a:r>
            </a:p>
          </p:txBody>
        </p:sp>
        <p:sp>
          <p:nvSpPr>
            <p:cNvPr id="78" name="CaixaDeTexto 77"/>
            <p:cNvSpPr txBox="1"/>
            <p:nvPr/>
          </p:nvSpPr>
          <p:spPr>
            <a:xfrm>
              <a:off x="4631566" y="4236738"/>
              <a:ext cx="1306526" cy="272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pt-BR" sz="1300" dirty="0">
                  <a:solidFill>
                    <a:srgbClr val="013B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Rio de Janeiro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96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tângulo 57"/>
          <p:cNvSpPr/>
          <p:nvPr/>
        </p:nvSpPr>
        <p:spPr>
          <a:xfrm>
            <a:off x="5953026" y="2720741"/>
            <a:ext cx="1134000" cy="169692"/>
          </a:xfrm>
          <a:prstGeom prst="rect">
            <a:avLst/>
          </a:prstGeom>
          <a:solidFill>
            <a:srgbClr val="B7E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9" name="Retângulo de cantos arredondados 168"/>
          <p:cNvSpPr/>
          <p:nvPr/>
        </p:nvSpPr>
        <p:spPr>
          <a:xfrm>
            <a:off x="-540568" y="2525050"/>
            <a:ext cx="7899920" cy="2746704"/>
          </a:xfrm>
          <a:prstGeom prst="roundRect">
            <a:avLst/>
          </a:prstGeom>
          <a:noFill/>
          <a:ln w="38100">
            <a:solidFill>
              <a:srgbClr val="8DB5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0" name="Retângulo 169"/>
          <p:cNvSpPr/>
          <p:nvPr/>
        </p:nvSpPr>
        <p:spPr>
          <a:xfrm>
            <a:off x="929434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tângulo 171"/>
          <p:cNvSpPr/>
          <p:nvPr/>
        </p:nvSpPr>
        <p:spPr>
          <a:xfrm>
            <a:off x="1525878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Retângulo 174"/>
          <p:cNvSpPr/>
          <p:nvPr/>
        </p:nvSpPr>
        <p:spPr>
          <a:xfrm>
            <a:off x="4003941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tângulo 175"/>
          <p:cNvSpPr/>
          <p:nvPr/>
        </p:nvSpPr>
        <p:spPr>
          <a:xfrm>
            <a:off x="458000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Retângulo 176"/>
          <p:cNvSpPr/>
          <p:nvPr/>
        </p:nvSpPr>
        <p:spPr>
          <a:xfrm>
            <a:off x="5236537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tângulo 181"/>
          <p:cNvSpPr/>
          <p:nvPr/>
        </p:nvSpPr>
        <p:spPr>
          <a:xfrm>
            <a:off x="210257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Retângulo 184"/>
          <p:cNvSpPr/>
          <p:nvPr/>
        </p:nvSpPr>
        <p:spPr>
          <a:xfrm>
            <a:off x="2724662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Retângulo 190"/>
          <p:cNvSpPr/>
          <p:nvPr/>
        </p:nvSpPr>
        <p:spPr>
          <a:xfrm>
            <a:off x="3319865" y="2458136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Retângulo 195"/>
          <p:cNvSpPr/>
          <p:nvPr/>
        </p:nvSpPr>
        <p:spPr>
          <a:xfrm>
            <a:off x="5836131" y="24596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Retângulo 202"/>
          <p:cNvSpPr/>
          <p:nvPr/>
        </p:nvSpPr>
        <p:spPr>
          <a:xfrm>
            <a:off x="7288824" y="2908353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Retângulo 203"/>
          <p:cNvSpPr/>
          <p:nvPr/>
        </p:nvSpPr>
        <p:spPr>
          <a:xfrm>
            <a:off x="7288824" y="4156212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Retângulo 204"/>
          <p:cNvSpPr/>
          <p:nvPr/>
        </p:nvSpPr>
        <p:spPr>
          <a:xfrm>
            <a:off x="7288824" y="3515515"/>
            <a:ext cx="141058" cy="141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Retângulo 205"/>
          <p:cNvSpPr/>
          <p:nvPr/>
        </p:nvSpPr>
        <p:spPr>
          <a:xfrm>
            <a:off x="7287344" y="4828054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Retângulo 206"/>
          <p:cNvSpPr/>
          <p:nvPr/>
        </p:nvSpPr>
        <p:spPr>
          <a:xfrm>
            <a:off x="515712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Retângulo 207"/>
          <p:cNvSpPr/>
          <p:nvPr/>
        </p:nvSpPr>
        <p:spPr>
          <a:xfrm>
            <a:off x="384601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Retângulo 208"/>
          <p:cNvSpPr/>
          <p:nvPr/>
        </p:nvSpPr>
        <p:spPr>
          <a:xfrm>
            <a:off x="580970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Retângulo 209"/>
          <p:cNvSpPr/>
          <p:nvPr/>
        </p:nvSpPr>
        <p:spPr>
          <a:xfrm>
            <a:off x="4510554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Retângulo 210"/>
          <p:cNvSpPr/>
          <p:nvPr/>
        </p:nvSpPr>
        <p:spPr>
          <a:xfrm>
            <a:off x="31694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Retângulo 211"/>
          <p:cNvSpPr/>
          <p:nvPr/>
        </p:nvSpPr>
        <p:spPr>
          <a:xfrm>
            <a:off x="6446113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Retângulo 212"/>
          <p:cNvSpPr/>
          <p:nvPr/>
        </p:nvSpPr>
        <p:spPr>
          <a:xfrm>
            <a:off x="2466371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Retângulo 213"/>
          <p:cNvSpPr/>
          <p:nvPr/>
        </p:nvSpPr>
        <p:spPr>
          <a:xfrm>
            <a:off x="1774098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Retângulo 214"/>
          <p:cNvSpPr/>
          <p:nvPr/>
        </p:nvSpPr>
        <p:spPr>
          <a:xfrm>
            <a:off x="1115139" y="5208787"/>
            <a:ext cx="14401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Retângulo 215"/>
          <p:cNvSpPr/>
          <p:nvPr/>
        </p:nvSpPr>
        <p:spPr>
          <a:xfrm>
            <a:off x="-684584" y="5162446"/>
            <a:ext cx="925477" cy="190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CaixaDeTexto 52"/>
          <p:cNvSpPr txBox="1"/>
          <p:nvPr/>
        </p:nvSpPr>
        <p:spPr>
          <a:xfrm>
            <a:off x="5762705" y="2669121"/>
            <a:ext cx="152464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24 DE NOVEMBRO</a:t>
            </a:r>
            <a:br>
              <a:rPr lang="pt-BR" sz="11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pt-BR" sz="950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Reunião do Comitê Estratégico do MBC e lideranças empresariais</a:t>
            </a:r>
          </a:p>
        </p:txBody>
      </p:sp>
      <p:sp>
        <p:nvSpPr>
          <p:cNvPr id="54" name="Retângulo 53"/>
          <p:cNvSpPr/>
          <p:nvPr/>
        </p:nvSpPr>
        <p:spPr>
          <a:xfrm>
            <a:off x="6453012" y="2458136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tângulo 54"/>
          <p:cNvSpPr/>
          <p:nvPr/>
        </p:nvSpPr>
        <p:spPr>
          <a:xfrm>
            <a:off x="7258354" y="3878435"/>
            <a:ext cx="144000" cy="45719"/>
          </a:xfrm>
          <a:prstGeom prst="rect">
            <a:avLst/>
          </a:prstGeom>
          <a:solidFill>
            <a:srgbClr val="8DB5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CaixaDeTexto 55"/>
          <p:cNvSpPr txBox="1"/>
          <p:nvPr/>
        </p:nvSpPr>
        <p:spPr>
          <a:xfrm>
            <a:off x="6815948" y="377818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118521" y="2346623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1000" b="1" dirty="0">
                <a:solidFill>
                  <a:srgbClr val="8DB5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pt-BR" sz="1000" dirty="0">
              <a:solidFill>
                <a:srgbClr val="8DB5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0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7964</TotalTime>
  <Words>600</Words>
  <Application>Microsoft Office PowerPoint</Application>
  <PresentationFormat>Apresentação na tela (4:3)</PresentationFormat>
  <Paragraphs>192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MS PGothic</vt:lpstr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Késsya Morais</dc:creator>
  <cp:lastModifiedBy>USER</cp:lastModifiedBy>
  <cp:revision>225</cp:revision>
  <cp:lastPrinted>2016-08-03T19:26:57Z</cp:lastPrinted>
  <dcterms:created xsi:type="dcterms:W3CDTF">2015-10-09T14:13:53Z</dcterms:created>
  <dcterms:modified xsi:type="dcterms:W3CDTF">2016-08-31T18:07:07Z</dcterms:modified>
</cp:coreProperties>
</file>