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4" r:id="rId3"/>
    <p:sldId id="265" r:id="rId4"/>
    <p:sldId id="266" r:id="rId5"/>
    <p:sldId id="267" r:id="rId6"/>
    <p:sldId id="268" r:id="rId7"/>
    <p:sldId id="274" r:id="rId8"/>
    <p:sldId id="275" r:id="rId9"/>
    <p:sldId id="258" r:id="rId10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">
          <p15:clr>
            <a:srgbClr val="A4A3A4"/>
          </p15:clr>
        </p15:guide>
        <p15:guide id="2" orient="horz" pos="4029">
          <p15:clr>
            <a:srgbClr val="A4A3A4"/>
          </p15:clr>
        </p15:guide>
        <p15:guide id="3" orient="horz" pos="3883">
          <p15:clr>
            <a:srgbClr val="A4A3A4"/>
          </p15:clr>
        </p15:guide>
        <p15:guide id="4" orient="horz" pos="3604">
          <p15:clr>
            <a:srgbClr val="A4A3A4"/>
          </p15:clr>
        </p15:guide>
        <p15:guide id="5" orient="horz" pos="3467">
          <p15:clr>
            <a:srgbClr val="A4A3A4"/>
          </p15:clr>
        </p15:guide>
        <p15:guide id="6" orient="horz" pos="3257">
          <p15:clr>
            <a:srgbClr val="A4A3A4"/>
          </p15:clr>
        </p15:guide>
        <p15:guide id="7" orient="horz" pos="3028">
          <p15:clr>
            <a:srgbClr val="A4A3A4"/>
          </p15:clr>
        </p15:guide>
        <p15:guide id="8" orient="horz" pos="2800">
          <p15:clr>
            <a:srgbClr val="A4A3A4"/>
          </p15:clr>
        </p15:guide>
        <p15:guide id="9" orient="horz" pos="2600">
          <p15:clr>
            <a:srgbClr val="A4A3A4"/>
          </p15:clr>
        </p15:guide>
        <p15:guide id="10" orient="horz" pos="2374">
          <p15:clr>
            <a:srgbClr val="A4A3A4"/>
          </p15:clr>
        </p15:guide>
        <p15:guide id="11" orient="horz" pos="2153">
          <p15:clr>
            <a:srgbClr val="A4A3A4"/>
          </p15:clr>
        </p15:guide>
        <p15:guide id="12" orient="horz" pos="1952">
          <p15:clr>
            <a:srgbClr val="A4A3A4"/>
          </p15:clr>
        </p15:guide>
        <p15:guide id="13" orient="horz" pos="1738">
          <p15:clr>
            <a:srgbClr val="A4A3A4"/>
          </p15:clr>
        </p15:guide>
        <p15:guide id="14" orient="horz" pos="1517">
          <p15:clr>
            <a:srgbClr val="A4A3A4"/>
          </p15:clr>
        </p15:guide>
        <p15:guide id="15" orient="horz" pos="1310">
          <p15:clr>
            <a:srgbClr val="A4A3A4"/>
          </p15:clr>
        </p15:guide>
        <p15:guide id="16" orient="horz" pos="1113">
          <p15:clr>
            <a:srgbClr val="A4A3A4"/>
          </p15:clr>
        </p15:guide>
        <p15:guide id="17" orient="horz" pos="884">
          <p15:clr>
            <a:srgbClr val="A4A3A4"/>
          </p15:clr>
        </p15:guide>
        <p15:guide id="18" orient="horz" pos="655">
          <p15:clr>
            <a:srgbClr val="A4A3A4"/>
          </p15:clr>
        </p15:guide>
        <p15:guide id="19" orient="horz" pos="448">
          <p15:clr>
            <a:srgbClr val="A4A3A4"/>
          </p15:clr>
        </p15:guide>
        <p15:guide id="20" orient="horz" pos="4134">
          <p15:clr>
            <a:srgbClr val="A4A3A4"/>
          </p15:clr>
        </p15:guide>
        <p15:guide id="21" orient="horz" pos="226">
          <p15:clr>
            <a:srgbClr val="A4A3A4"/>
          </p15:clr>
        </p15:guide>
        <p15:guide id="22" orient="horz" pos="3747">
          <p15:clr>
            <a:srgbClr val="A4A3A4"/>
          </p15:clr>
        </p15:guide>
        <p15:guide id="23" pos="1859">
          <p15:clr>
            <a:srgbClr val="A4A3A4"/>
          </p15:clr>
        </p15:guide>
        <p15:guide id="24" pos="304">
          <p15:clr>
            <a:srgbClr val="A4A3A4"/>
          </p15:clr>
        </p15:guide>
        <p15:guide id="25" pos="716">
          <p15:clr>
            <a:srgbClr val="A4A3A4"/>
          </p15:clr>
        </p15:guide>
        <p15:guide id="26" pos="813">
          <p15:clr>
            <a:srgbClr val="A4A3A4"/>
          </p15:clr>
        </p15:guide>
        <p15:guide id="27" pos="1245">
          <p15:clr>
            <a:srgbClr val="A4A3A4"/>
          </p15:clr>
        </p15:guide>
        <p15:guide id="28" pos="1342">
          <p15:clr>
            <a:srgbClr val="A4A3A4"/>
          </p15:clr>
        </p15:guide>
        <p15:guide id="29" pos="5453">
          <p15:clr>
            <a:srgbClr val="A4A3A4"/>
          </p15:clr>
        </p15:guide>
        <p15:guide id="30" pos="1769">
          <p15:clr>
            <a:srgbClr val="A4A3A4"/>
          </p15:clr>
        </p15:guide>
        <p15:guide id="31" pos="2278">
          <p15:clr>
            <a:srgbClr val="A4A3A4"/>
          </p15:clr>
        </p15:guide>
        <p15:guide id="32" pos="2390">
          <p15:clr>
            <a:srgbClr val="A4A3A4"/>
          </p15:clr>
        </p15:guide>
        <p15:guide id="33" pos="2827">
          <p15:clr>
            <a:srgbClr val="A4A3A4"/>
          </p15:clr>
        </p15:guide>
        <p15:guide id="34" pos="2926">
          <p15:clr>
            <a:srgbClr val="A4A3A4"/>
          </p15:clr>
        </p15:guide>
        <p15:guide id="35" pos="3349">
          <p15:clr>
            <a:srgbClr val="A4A3A4"/>
          </p15:clr>
        </p15:guide>
        <p15:guide id="36" pos="3454">
          <p15:clr>
            <a:srgbClr val="A4A3A4"/>
          </p15:clr>
        </p15:guide>
        <p15:guide id="37" pos="3886">
          <p15:clr>
            <a:srgbClr val="A4A3A4"/>
          </p15:clr>
        </p15:guide>
        <p15:guide id="38" pos="3991">
          <p15:clr>
            <a:srgbClr val="A4A3A4"/>
          </p15:clr>
        </p15:guide>
        <p15:guide id="39" pos="4398">
          <p15:clr>
            <a:srgbClr val="A4A3A4"/>
          </p15:clr>
        </p15:guide>
        <p15:guide id="40" pos="4508">
          <p15:clr>
            <a:srgbClr val="A4A3A4"/>
          </p15:clr>
        </p15:guide>
        <p15:guide id="41" pos="4932">
          <p15:clr>
            <a:srgbClr val="A4A3A4"/>
          </p15:clr>
        </p15:guide>
        <p15:guide id="42" pos="5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279"/>
    <a:srgbClr val="C8B8AF"/>
    <a:srgbClr val="EDE2D6"/>
    <a:srgbClr val="E7D5CB"/>
    <a:srgbClr val="B5A89E"/>
    <a:srgbClr val="C3C3C3"/>
    <a:srgbClr val="97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7406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912" y="108"/>
      </p:cViewPr>
      <p:guideLst>
        <p:guide orient="horz" pos="352"/>
        <p:guide orient="horz" pos="4029"/>
        <p:guide orient="horz" pos="3883"/>
        <p:guide orient="horz" pos="3604"/>
        <p:guide orient="horz" pos="3467"/>
        <p:guide orient="horz" pos="3257"/>
        <p:guide orient="horz" pos="3028"/>
        <p:guide orient="horz" pos="2800"/>
        <p:guide orient="horz" pos="2600"/>
        <p:guide orient="horz" pos="2374"/>
        <p:guide orient="horz" pos="2153"/>
        <p:guide orient="horz" pos="1952"/>
        <p:guide orient="horz" pos="1738"/>
        <p:guide orient="horz" pos="1517"/>
        <p:guide orient="horz" pos="1310"/>
        <p:guide orient="horz" pos="1113"/>
        <p:guide orient="horz" pos="884"/>
        <p:guide orient="horz" pos="655"/>
        <p:guide orient="horz" pos="448"/>
        <p:guide orient="horz" pos="4134"/>
        <p:guide orient="horz" pos="226"/>
        <p:guide orient="horz" pos="3747"/>
        <p:guide pos="1859"/>
        <p:guide pos="304"/>
        <p:guide pos="716"/>
        <p:guide pos="813"/>
        <p:guide pos="1245"/>
        <p:guide pos="1342"/>
        <p:guide pos="5453"/>
        <p:guide pos="1769"/>
        <p:guide pos="2278"/>
        <p:guide pos="2390"/>
        <p:guide pos="2827"/>
        <p:guide pos="2926"/>
        <p:guide pos="3349"/>
        <p:guide pos="3454"/>
        <p:guide pos="3886"/>
        <p:guide pos="3991"/>
        <p:guide pos="4398"/>
        <p:guide pos="4508"/>
        <p:guide pos="4932"/>
        <p:guide pos="50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Suporte%20Operacional\02.%20International%20Sales\Deals\Fund%20Raise%202016\Apresenta&#231;&#227;o%20-%20Base%20de%20Dados%2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Suporte%20Operacional\02.%20International%20Sales\Deals\Fund%20Raise%202016\Apresenta&#231;&#227;o%20-%20Base%20de%20Dados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Suporte%20Operacional\02.%20International%20Sales\Deals\Fund%20Raise%202016\Apresenta&#231;&#227;o%20-%20Base%20de%20Dados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Suporte%20Operacional\02.%20International%20Sales\Deals\Fund%20Raise%202016\Apresenta&#231;&#227;o%20-%20Base%20de%20Dados%2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dfsb31a\data\RB%20Capital%20-%20Suporte%20Operacional\02.%20International%20Sales\Deals\Fund%20Raise%202016\Apresenta&#231;&#227;o%20-%20Base%20de%20Dados%20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dfsb31a\data\RB%20Capital%20-%20Suporte%20Operacional\01.%20Institucional\02.%20Estat&#237;sticas\1.%20Cr&#233;dito%20e%20Securitiza&#231;&#227;o\C&amp;S_2015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Originacao\06_Mercado\Estudo%20de%20Mercado\Emiss&#245;es%20a%20Mercado\2016\Semana_24\Dados_Encerramento_Ofertas_400_201606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Originacao\06_Mercado\Estudo%20de%20Mercado\Emiss&#245;es%20a%20Mercado\2016\Semana_24\Dados_Encerramento_Ofertas_400_2016060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fsb31a\data\RB%20Capital%20-%20Originacao\06_Mercado\Estudo%20de%20Mercado\Emiss&#245;es%20a%20Mercado\2016\Semana_24\Dados_Encerramento_Ofertas_400_2016060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i="0" baseline="0" dirty="0" err="1" smtClean="0">
                <a:effectLst/>
              </a:rPr>
              <a:t>Indicadores</a:t>
            </a:r>
            <a:r>
              <a:rPr lang="en-US" sz="1300" b="1" i="0" baseline="0" dirty="0" smtClean="0">
                <a:effectLst/>
              </a:rPr>
              <a:t> de </a:t>
            </a:r>
            <a:r>
              <a:rPr lang="en-US" sz="1300" b="1" i="0" baseline="0" dirty="0" err="1" smtClean="0">
                <a:effectLst/>
              </a:rPr>
              <a:t>Crédito</a:t>
            </a:r>
            <a:r>
              <a:rPr lang="en-US" sz="1300" b="1" i="0" baseline="0" dirty="0">
                <a:effectLst/>
              </a:rPr>
              <a:t/>
            </a:r>
            <a:br>
              <a:rPr lang="en-US" sz="1300" b="1" i="0" baseline="0" dirty="0">
                <a:effectLst/>
              </a:rPr>
            </a:br>
            <a:r>
              <a:rPr lang="en-US" sz="1300" b="1" i="0" baseline="0" dirty="0" err="1" smtClean="0">
                <a:effectLst/>
              </a:rPr>
              <a:t>Concessões</a:t>
            </a:r>
            <a:r>
              <a:rPr lang="en-US" sz="1300" b="1" i="0" baseline="0" dirty="0" smtClean="0">
                <a:effectLst/>
              </a:rPr>
              <a:t> </a:t>
            </a:r>
            <a:r>
              <a:rPr lang="en-US" sz="1300" b="1" i="0" baseline="0" dirty="0" smtClean="0">
                <a:effectLst/>
              </a:rPr>
              <a:t>– PJs - </a:t>
            </a:r>
            <a:r>
              <a:rPr lang="en-US" sz="1300" b="1" i="0" baseline="0" dirty="0" smtClean="0">
                <a:effectLst/>
              </a:rPr>
              <a:t>Total </a:t>
            </a:r>
            <a:r>
              <a:rPr lang="en-US" sz="1300" b="1" i="0" u="none" strike="noStrike" kern="1200" spc="0" baseline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3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3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R$ </a:t>
            </a:r>
            <a:r>
              <a:rPr lang="en-US" sz="1300" b="1" i="0" u="none" strike="noStrike" kern="1200" spc="0" baseline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bilhões</a:t>
            </a:r>
            <a:endParaRPr lang="en-US" sz="13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Crédito!$B$39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8279"/>
            </a:solidFill>
            <a:ln>
              <a:solidFill>
                <a:srgbClr val="8C82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Crédito!$A$40:$A$46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Crédito!$B$40:$B$46</c:f>
              <c:numCache>
                <c:formatCode>#,##0</c:formatCode>
                <c:ptCount val="7"/>
                <c:pt idx="0">
                  <c:v>130.28899999999999</c:v>
                </c:pt>
                <c:pt idx="1">
                  <c:v>117.127</c:v>
                </c:pt>
                <c:pt idx="2">
                  <c:v>156.268</c:v>
                </c:pt>
                <c:pt idx="3">
                  <c:v>142.93100000000001</c:v>
                </c:pt>
                <c:pt idx="4">
                  <c:v>142.12200000000001</c:v>
                </c:pt>
                <c:pt idx="5">
                  <c:v>158.095</c:v>
                </c:pt>
                <c:pt idx="6">
                  <c:v>139.31100000000001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D6-496F-AB48-DB6B98A67DA9}"/>
            </c:ext>
          </c:extLst>
        </c:ser>
        <c:ser>
          <c:idx val="1"/>
          <c:order val="1"/>
          <c:tx>
            <c:strRef>
              <c:f>Crédito!$C$39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71F"/>
            </a:solidFill>
            <a:ln>
              <a:solidFill>
                <a:srgbClr val="FF671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Crédito!$A$40:$A$46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Crédito!$C$40:$C$46</c:f>
              <c:numCache>
                <c:formatCode>#,##0</c:formatCode>
                <c:ptCount val="7"/>
                <c:pt idx="0">
                  <c:v>108.235</c:v>
                </c:pt>
                <c:pt idx="1">
                  <c:v>110.529</c:v>
                </c:pt>
                <c:pt idx="2">
                  <c:v>134.32900000000001</c:v>
                </c:pt>
                <c:pt idx="3">
                  <c:v>121.21299999999999</c:v>
                </c:pt>
                <c:pt idx="4">
                  <c:v>125.714</c:v>
                </c:pt>
                <c:pt idx="5">
                  <c:v>134.95099999999999</c:v>
                </c:pt>
                <c:pt idx="6">
                  <c:v>110.84399999999999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D6-496F-AB48-DB6B98A67D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1700864"/>
        <c:axId val="1881696512"/>
      </c:barChart>
      <c:catAx>
        <c:axId val="18817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696512"/>
        <c:crosses val="autoZero"/>
        <c:auto val="1"/>
        <c:lblAlgn val="ctr"/>
        <c:lblOffset val="100"/>
        <c:noMultiLvlLbl val="0"/>
      </c:catAx>
      <c:valAx>
        <c:axId val="1881696512"/>
        <c:scaling>
          <c:orientation val="minMax"/>
          <c:min val="100"/>
        </c:scaling>
        <c:delete val="1"/>
        <c:axPos val="l"/>
        <c:numFmt formatCode="#,##0" sourceLinked="1"/>
        <c:majorTickMark val="none"/>
        <c:minorTickMark val="none"/>
        <c:tickLblPos val="nextTo"/>
        <c:crossAx val="18817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u="none" strike="noStrike" kern="1200" spc="0" baseline="0" dirty="0" err="1">
                <a:solidFill>
                  <a:srgbClr val="6E6259"/>
                </a:solidFill>
                <a:latin typeface="+mn-lt"/>
                <a:ea typeface="+mn-ea"/>
                <a:cs typeface="+mn-cs"/>
              </a:rPr>
              <a:t>Desembolsos</a:t>
            </a:r>
            <a:r>
              <a:rPr lang="en-US" sz="1500" b="0" i="0" u="none" strike="noStrike" baseline="0" dirty="0">
                <a:effectLst/>
              </a:rPr>
              <a:t> </a:t>
            </a:r>
            <a:r>
              <a:rPr lang="en-US" sz="1500" b="1" i="0" u="none" strike="noStrike" kern="1200" spc="0" baseline="0" dirty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BNDES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BNDES!$BB$237</c:f>
              <c:strCache>
                <c:ptCount val="1"/>
                <c:pt idx="0">
                  <c:v>R$ bilhões</c:v>
                </c:pt>
              </c:strCache>
            </c:strRef>
          </c:tx>
          <c:spPr>
            <a:solidFill>
              <a:srgbClr val="8C82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BNDES!$BA$238:$BA$251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 formatCode="mmm\-yy">
                  <c:v>42522</c:v>
                </c:pt>
              </c:numCache>
            </c:numRef>
          </c:cat>
          <c:val>
            <c:numRef>
              <c:f>BNDES!$BB$238:$BB$251</c:f>
              <c:numCache>
                <c:formatCode>0.0</c:formatCode>
                <c:ptCount val="14"/>
                <c:pt idx="0">
                  <c:v>33.533588775049992</c:v>
                </c:pt>
                <c:pt idx="1">
                  <c:v>39.833897351180013</c:v>
                </c:pt>
                <c:pt idx="2">
                  <c:v>46.980237258770039</c:v>
                </c:pt>
                <c:pt idx="3">
                  <c:v>51.318015291339997</c:v>
                </c:pt>
                <c:pt idx="4">
                  <c:v>64.891795274460023</c:v>
                </c:pt>
                <c:pt idx="5">
                  <c:v>90.87790788824006</c:v>
                </c:pt>
                <c:pt idx="6">
                  <c:v>136.35635510995999</c:v>
                </c:pt>
                <c:pt idx="7">
                  <c:v>168.42274702469001</c:v>
                </c:pt>
                <c:pt idx="8">
                  <c:v>138.87343665667004</c:v>
                </c:pt>
                <c:pt idx="9">
                  <c:v>155.99226982098006</c:v>
                </c:pt>
                <c:pt idx="10">
                  <c:v>190.4190351173001</c:v>
                </c:pt>
                <c:pt idx="11">
                  <c:v>187.83686895032022</c:v>
                </c:pt>
                <c:pt idx="12">
                  <c:v>135.94204542844008</c:v>
                </c:pt>
                <c:pt idx="13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4B-4694-A33E-148118B2B1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1695424"/>
        <c:axId val="1881698144"/>
      </c:barChart>
      <c:catAx>
        <c:axId val="18816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698144"/>
        <c:crosses val="autoZero"/>
        <c:auto val="1"/>
        <c:lblAlgn val="ctr"/>
        <c:lblOffset val="100"/>
        <c:noMultiLvlLbl val="0"/>
      </c:catAx>
      <c:valAx>
        <c:axId val="18816981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8169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Mercado secundário - volume médio </a:t>
            </a:r>
            <a:r>
              <a:rPr lang="pt-BR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diário</a:t>
            </a:r>
            <a:endParaRPr lang="pt-BR" baseline="0" dirty="0"/>
          </a:p>
          <a:p>
            <a:pPr>
              <a:defRPr/>
            </a:pPr>
            <a:r>
              <a:rPr lang="pt-BR" sz="1000" baseline="0" dirty="0"/>
              <a:t>Média </a:t>
            </a:r>
            <a:r>
              <a:rPr lang="pt-BR" sz="1000" baseline="0" dirty="0" smtClean="0"/>
              <a:t>6 meses</a:t>
            </a:r>
            <a:r>
              <a:rPr lang="pt-BR" sz="1000" baseline="0" dirty="0"/>
              <a:t>, R$ </a:t>
            </a:r>
            <a:r>
              <a:rPr lang="pt-BR" sz="1000" baseline="0" dirty="0" smtClean="0"/>
              <a:t>bilhões </a:t>
            </a:r>
            <a:r>
              <a:rPr lang="pt-BR" sz="1000" baseline="0" dirty="0"/>
              <a:t>(mai-16)</a:t>
            </a:r>
            <a:endParaRPr lang="pt-BR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6ADA5"/>
            </a:solidFill>
            <a:ln>
              <a:solidFill>
                <a:srgbClr val="8C82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Sheet9!$G$6:$G$7</c:f>
              <c:strCache>
                <c:ptCount val="2"/>
                <c:pt idx="0">
                  <c:v>Títulos Públicos</c:v>
                </c:pt>
                <c:pt idx="1">
                  <c:v>Títulos Privados</c:v>
                </c:pt>
              </c:strCache>
            </c:strRef>
          </c:cat>
          <c:val>
            <c:numRef>
              <c:f>Sheet9!$H$6:$H$7</c:f>
              <c:numCache>
                <c:formatCode>General</c:formatCode>
                <c:ptCount val="2"/>
                <c:pt idx="0">
                  <c:v>14.72</c:v>
                </c:pt>
                <c:pt idx="1">
                  <c:v>2.62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3-4719-B931-08EE60446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1698688"/>
        <c:axId val="1881701408"/>
      </c:barChart>
      <c:catAx>
        <c:axId val="18816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1701408"/>
        <c:crosses val="autoZero"/>
        <c:auto val="1"/>
        <c:lblAlgn val="ctr"/>
        <c:lblOffset val="100"/>
        <c:noMultiLvlLbl val="0"/>
      </c:catAx>
      <c:valAx>
        <c:axId val="188170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16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Estoque</a:t>
            </a:r>
          </a:p>
          <a:p>
            <a:pPr>
              <a:defRPr/>
            </a:pPr>
            <a:r>
              <a:rPr lang="pt-BR" sz="105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R$ bilhões</a:t>
            </a:r>
            <a:r>
              <a:rPr lang="pt-BR" sz="1050" b="0" baseline="0" dirty="0" smtClean="0"/>
              <a:t> </a:t>
            </a:r>
            <a:endParaRPr lang="pt-BR" sz="105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Sheet9!$C$6</c:f>
              <c:strCache>
                <c:ptCount val="1"/>
                <c:pt idx="0">
                  <c:v>Government Debt</c:v>
                </c:pt>
              </c:strCache>
            </c:strRef>
          </c:tx>
          <c:spPr>
            <a:solidFill>
              <a:srgbClr val="8C82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Sheet9!$D$5:$E$5</c:f>
              <c:strCache>
                <c:ptCount val="2"/>
                <c:pt idx="0">
                  <c:v>2008</c:v>
                </c:pt>
                <c:pt idx="1">
                  <c:v>feb/16</c:v>
                </c:pt>
              </c:strCache>
            </c:strRef>
          </c:cat>
          <c:val>
            <c:numRef>
              <c:f>Sheet9!$D$6:$E$6</c:f>
              <c:numCache>
                <c:formatCode>General</c:formatCode>
                <c:ptCount val="2"/>
                <c:pt idx="0">
                  <c:v>1265</c:v>
                </c:pt>
                <c:pt idx="1">
                  <c:v>2534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6A-48EE-9FA3-B4190DAC9FAC}"/>
            </c:ext>
          </c:extLst>
        </c:ser>
        <c:ser>
          <c:idx val="1"/>
          <c:order val="1"/>
          <c:tx>
            <c:strRef>
              <c:f>Sheet9!$C$7</c:f>
              <c:strCache>
                <c:ptCount val="1"/>
                <c:pt idx="0">
                  <c:v>Bank debt</c:v>
                </c:pt>
              </c:strCache>
            </c:strRef>
          </c:tx>
          <c:spPr>
            <a:solidFill>
              <a:srgbClr val="C8B8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Sheet9!$D$5:$E$5</c:f>
              <c:strCache>
                <c:ptCount val="2"/>
                <c:pt idx="0">
                  <c:v>2008</c:v>
                </c:pt>
                <c:pt idx="1">
                  <c:v>feb/16</c:v>
                </c:pt>
              </c:strCache>
            </c:strRef>
          </c:cat>
          <c:val>
            <c:numRef>
              <c:f>Sheet9!$D$7:$E$7</c:f>
              <c:numCache>
                <c:formatCode>General</c:formatCode>
                <c:ptCount val="2"/>
                <c:pt idx="0">
                  <c:v>736</c:v>
                </c:pt>
                <c:pt idx="1">
                  <c:v>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6A-48EE-9FA3-B4190DAC9FAC}"/>
            </c:ext>
          </c:extLst>
        </c:ser>
        <c:ser>
          <c:idx val="2"/>
          <c:order val="2"/>
          <c:tx>
            <c:strRef>
              <c:f>Sheet9!$C$8</c:f>
              <c:strCache>
                <c:ptCount val="1"/>
                <c:pt idx="0">
                  <c:v>Corporate debt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Sheet9!$D$5:$E$5</c:f>
              <c:strCache>
                <c:ptCount val="2"/>
                <c:pt idx="0">
                  <c:v>2008</c:v>
                </c:pt>
                <c:pt idx="1">
                  <c:v>feb/16</c:v>
                </c:pt>
              </c:strCache>
            </c:strRef>
          </c:cat>
          <c:val>
            <c:numRef>
              <c:f>Sheet9!$D$8:$E$8</c:f>
              <c:numCache>
                <c:formatCode>General</c:formatCode>
                <c:ptCount val="2"/>
                <c:pt idx="0">
                  <c:v>267</c:v>
                </c:pt>
                <c:pt idx="1">
                  <c:v>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6A-48EE-9FA3-B4190DAC9FAC}"/>
            </c:ext>
          </c:extLst>
        </c:ser>
        <c:ser>
          <c:idx val="3"/>
          <c:order val="3"/>
          <c:tx>
            <c:strRef>
              <c:f>Sheet9!$C$9</c:f>
              <c:strCache>
                <c:ptCount val="1"/>
                <c:pt idx="0">
                  <c:v>Negotiable instruments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Sheet9!$D$5:$E$5</c:f>
              <c:strCache>
                <c:ptCount val="2"/>
                <c:pt idx="0">
                  <c:v>2008</c:v>
                </c:pt>
                <c:pt idx="1">
                  <c:v>feb/16</c:v>
                </c:pt>
              </c:strCache>
            </c:strRef>
          </c:cat>
          <c:val>
            <c:numRef>
              <c:f>Sheet9!$D$9:$E$9</c:f>
              <c:numCache>
                <c:formatCode>General</c:formatCode>
                <c:ptCount val="2"/>
                <c:pt idx="0">
                  <c:v>62</c:v>
                </c:pt>
                <c:pt idx="1">
                  <c:v>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6A-48EE-9FA3-B4190DAC9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81697600"/>
        <c:axId val="1944467360"/>
      </c:barChart>
      <c:catAx>
        <c:axId val="18816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467360"/>
        <c:crosses val="autoZero"/>
        <c:auto val="1"/>
        <c:lblAlgn val="ctr"/>
        <c:lblOffset val="100"/>
        <c:noMultiLvlLbl val="0"/>
      </c:catAx>
      <c:valAx>
        <c:axId val="1944467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169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rgbClr val="6E6259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 err="1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Ofertas</a:t>
            </a:r>
            <a:r>
              <a:rPr lang="en-US" sz="1400" b="1" i="0" u="none" strike="noStrike" kern="1200" spc="0" baseline="0" dirty="0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i="0" u="none" strike="noStrike" kern="1200" spc="0" baseline="0" dirty="0" err="1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Públicas</a:t>
            </a:r>
            <a:r>
              <a:rPr lang="en-US" sz="1400" b="1" i="0" u="none" strike="noStrike" kern="1200" spc="0" baseline="0" dirty="0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 - FIIs</a:t>
            </a:r>
            <a:endParaRPr lang="en-US" sz="1400" b="1" i="0" u="none" strike="noStrike" kern="1200" spc="0" baseline="0" dirty="0">
              <a:solidFill>
                <a:srgbClr val="6E6259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rgbClr val="6E62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FII!$C$2</c:f>
              <c:strCache>
                <c:ptCount val="1"/>
                <c:pt idx="0">
                  <c:v>R$ bilhões</c:v>
                </c:pt>
              </c:strCache>
            </c:strRef>
          </c:tx>
          <c:spPr>
            <a:solidFill>
              <a:srgbClr val="B6ADA5"/>
            </a:solidFill>
            <a:ln>
              <a:solidFill>
                <a:srgbClr val="8C82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FII!$B$3:$B$10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FII!$C$3:$C$10</c:f>
              <c:numCache>
                <c:formatCode>General</c:formatCode>
                <c:ptCount val="8"/>
                <c:pt idx="0">
                  <c:v>0.62</c:v>
                </c:pt>
                <c:pt idx="1">
                  <c:v>3.45</c:v>
                </c:pt>
                <c:pt idx="2">
                  <c:v>9.8000000000000007</c:v>
                </c:pt>
                <c:pt idx="3">
                  <c:v>7.66</c:v>
                </c:pt>
                <c:pt idx="4">
                  <c:v>14.02</c:v>
                </c:pt>
                <c:pt idx="5">
                  <c:v>10.72</c:v>
                </c:pt>
                <c:pt idx="6">
                  <c:v>4.7</c:v>
                </c:pt>
                <c:pt idx="7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1-446B-A3A8-4773C5B807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44467904"/>
        <c:axId val="1944468992"/>
      </c:barChart>
      <c:catAx>
        <c:axId val="19444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468992"/>
        <c:crosses val="autoZero"/>
        <c:auto val="1"/>
        <c:lblAlgn val="ctr"/>
        <c:lblOffset val="100"/>
        <c:noMultiLvlLbl val="0"/>
      </c:catAx>
      <c:valAx>
        <c:axId val="194446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44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400" b="1" i="0" u="none" strike="noStrike" kern="1200" spc="0" baseline="0" dirty="0" smtClean="0">
                <a:solidFill>
                  <a:srgbClr val="6E6259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CRI - Volume de </a:t>
            </a:r>
            <a:r>
              <a:rPr lang="en-US" sz="1400" b="1" i="0" u="none" strike="noStrike" kern="1200" spc="0" baseline="0" dirty="0" err="1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Emissão</a:t>
            </a:r>
            <a:r>
              <a:rPr lang="en-US" sz="1400" b="1" i="0" u="none" strike="noStrike" kern="1200" spc="0" baseline="0" dirty="0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400" b="1" i="0" u="none" strike="noStrike" kern="1200" spc="0" baseline="0" dirty="0" err="1" smtClean="0">
                <a:solidFill>
                  <a:srgbClr val="6E6259"/>
                </a:solidFill>
                <a:latin typeface="+mn-lt"/>
                <a:ea typeface="+mn-ea"/>
                <a:cs typeface="+mn-cs"/>
              </a:rPr>
              <a:t>acumulado</a:t>
            </a:r>
            <a:endParaRPr lang="en-US" sz="1400" b="1" i="0" u="none" strike="noStrike" kern="1200" spc="0" baseline="0" dirty="0" smtClean="0">
              <a:solidFill>
                <a:srgbClr val="6E6259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(2)'!$A$4</c:f>
              <c:strCache>
                <c:ptCount val="1"/>
                <c:pt idx="0">
                  <c:v>R$ bilhões</c:v>
                </c:pt>
              </c:strCache>
            </c:strRef>
          </c:tx>
          <c:spPr>
            <a:solidFill>
              <a:srgbClr val="796F66"/>
            </a:solidFill>
            <a:ln w="3175">
              <a:solidFill>
                <a:srgbClr val="796F66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(2)'!$F$2:$S$2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May-16</c:v>
                </c:pt>
              </c:strCache>
            </c:strRef>
          </c:cat>
          <c:val>
            <c:numRef>
              <c:f>'Sheet1 (2)'!$F$6:$S$6</c:f>
              <c:numCache>
                <c:formatCode>#,##0</c:formatCode>
                <c:ptCount val="14"/>
                <c:pt idx="0">
                  <c:v>0.83714290406669967</c:v>
                </c:pt>
                <c:pt idx="1">
                  <c:v>1.2402227032514328</c:v>
                </c:pt>
                <c:pt idx="2">
                  <c:v>3.3425447067346385</c:v>
                </c:pt>
                <c:pt idx="3">
                  <c:v>4.4139816640098966</c:v>
                </c:pt>
                <c:pt idx="4">
                  <c:v>5.9340512706882862</c:v>
                </c:pt>
                <c:pt idx="5">
                  <c:v>10.948846180747783</c:v>
                </c:pt>
                <c:pt idx="6">
                  <c:v>14.762815924410127</c:v>
                </c:pt>
                <c:pt idx="7">
                  <c:v>23.953239643550006</c:v>
                </c:pt>
                <c:pt idx="8">
                  <c:v>36.981653632770005</c:v>
                </c:pt>
                <c:pt idx="9">
                  <c:v>47.585100404390005</c:v>
                </c:pt>
                <c:pt idx="10">
                  <c:v>64.656026404390005</c:v>
                </c:pt>
                <c:pt idx="11">
                  <c:v>80.930759000000009</c:v>
                </c:pt>
                <c:pt idx="12">
                  <c:v>93.330759000000015</c:v>
                </c:pt>
                <c:pt idx="13" formatCode="General">
                  <c:v>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08-44A6-9592-883533727E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44471168"/>
        <c:axId val="1944470624"/>
      </c:barChart>
      <c:catAx>
        <c:axId val="19444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470624"/>
        <c:crosses val="autoZero"/>
        <c:auto val="1"/>
        <c:lblAlgn val="ctr"/>
        <c:lblOffset val="100"/>
        <c:noMultiLvlLbl val="0"/>
      </c:catAx>
      <c:valAx>
        <c:axId val="19444706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444711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05376344086023E-2"/>
          <c:y val="0.35642833165491777"/>
          <c:w val="0.956989247311828"/>
          <c:h val="0.52139464440056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Resumo!$C$64</c:f>
              <c:strCache>
                <c:ptCount val="1"/>
                <c:pt idx="0">
                  <c:v>Volume (R$ MM)</c:v>
                </c:pt>
              </c:strCache>
            </c:strRef>
          </c:tx>
          <c:spPr>
            <a:solidFill>
              <a:srgbClr val="8C827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97D700"/>
              </a:solidFill>
              <a:ln>
                <a:solidFill>
                  <a:srgbClr val="8C8279"/>
                </a:solidFill>
                <a:prstDash val="sys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45-4AAC-9167-35EC282FBE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6E62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Resumo!$B$65:$B$72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Resumo!$C$65:$C$72</c:f>
              <c:numCache>
                <c:formatCode>#,##0</c:formatCode>
                <c:ptCount val="8"/>
                <c:pt idx="0">
                  <c:v>22</c:v>
                </c:pt>
                <c:pt idx="1">
                  <c:v>152</c:v>
                </c:pt>
                <c:pt idx="2">
                  <c:v>174</c:v>
                </c:pt>
                <c:pt idx="3">
                  <c:v>283</c:v>
                </c:pt>
                <c:pt idx="4">
                  <c:v>1218</c:v>
                </c:pt>
                <c:pt idx="5">
                  <c:v>2403</c:v>
                </c:pt>
                <c:pt idx="6">
                  <c:v>3672</c:v>
                </c:pt>
                <c:pt idx="7">
                  <c:v>3137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5-4AAC-9167-35EC282F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472256"/>
        <c:axId val="1944466272"/>
      </c:barChart>
      <c:catAx>
        <c:axId val="19444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6E62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466272"/>
        <c:crosses val="autoZero"/>
        <c:auto val="1"/>
        <c:lblAlgn val="ctr"/>
        <c:lblOffset val="100"/>
        <c:noMultiLvlLbl val="0"/>
      </c:catAx>
      <c:valAx>
        <c:axId val="19444662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4447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6E6259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27165354330709"/>
          <c:y val="0.26839453513961292"/>
          <c:w val="0.41446963139509096"/>
          <c:h val="0.6586395085478007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rgbClr val="8C827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83-45A7-B204-8D7C29C7F82D}"/>
              </c:ext>
            </c:extLst>
          </c:dPt>
          <c:dPt>
            <c:idx val="1"/>
            <c:bubble3D val="0"/>
            <c:spPr>
              <a:solidFill>
                <a:srgbClr val="97D7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83-45A7-B204-8D7C29C7F82D}"/>
              </c:ext>
            </c:extLst>
          </c:dPt>
          <c:dPt>
            <c:idx val="2"/>
            <c:bubble3D val="0"/>
            <c:spPr>
              <a:solidFill>
                <a:srgbClr val="FF671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83-45A7-B204-8D7C29C7F82D}"/>
              </c:ext>
            </c:extLst>
          </c:dPt>
          <c:dPt>
            <c:idx val="3"/>
            <c:bubble3D val="0"/>
            <c:spPr>
              <a:solidFill>
                <a:srgbClr val="FFC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83-45A7-B204-8D7C29C7F82D}"/>
              </c:ext>
            </c:extLst>
          </c:dPt>
          <c:dPt>
            <c:idx val="4"/>
            <c:bubble3D val="0"/>
            <c:spPr>
              <a:solidFill>
                <a:srgbClr val="B6ADA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83-45A7-B204-8D7C29C7F82D}"/>
              </c:ext>
            </c:extLst>
          </c:dPt>
          <c:dLbls>
            <c:dLbl>
              <c:idx val="0"/>
              <c:layout>
                <c:manualLayout>
                  <c:x val="-0.10267946194225722"/>
                  <c:y val="-0.20308852262172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83-45A7-B204-8D7C29C7F8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01360137277239E-2"/>
                  <c:y val="7.4140231504412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6E6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83-45A7-B204-8D7C29C7F8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80738195462782E-2"/>
                  <c:y val="-8.931253095633142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rgbClr val="6E62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1E6126-AC4D-4211-950C-0473FC5FBF0F}" type="CATEGORYNAME">
                      <a:rPr lang="en-US">
                        <a:solidFill>
                          <a:srgbClr val="6E6259"/>
                        </a:solidFill>
                      </a:rPr>
                      <a:pPr>
                        <a:defRPr sz="700" b="1">
                          <a:solidFill>
                            <a:srgbClr val="6E6259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rgbClr val="6E6259"/>
                        </a:solidFill>
                      </a:rPr>
                      <a:t>; </a:t>
                    </a:r>
                    <a:br>
                      <a:rPr lang="en-US" baseline="0">
                        <a:solidFill>
                          <a:srgbClr val="6E6259"/>
                        </a:solidFill>
                      </a:rPr>
                    </a:br>
                    <a:fld id="{73F5D533-58FB-4107-AAFF-8887BCECD345}" type="VALUE">
                      <a:rPr lang="en-US" baseline="0">
                        <a:solidFill>
                          <a:srgbClr val="6E6259"/>
                        </a:solidFill>
                      </a:rPr>
                      <a:pPr>
                        <a:defRPr sz="700" b="1">
                          <a:solidFill>
                            <a:srgbClr val="6E6259"/>
                          </a:solidFill>
                        </a:defRPr>
                      </a:pPr>
                      <a:t>[VALUE]</a:t>
                    </a:fld>
                    <a:endParaRPr lang="en-US" baseline="0">
                      <a:solidFill>
                        <a:srgbClr val="6E6259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6E6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83-45A7-B204-8D7C29C7F82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83-45A7-B204-8D7C29C7F82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83-45A7-B204-8D7C29C7F8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Resumo!$H$34:$H$38</c:f>
              <c:strCache>
                <c:ptCount val="5"/>
                <c:pt idx="0">
                  <c:v>Pessoas Físicas</c:v>
                </c:pt>
                <c:pt idx="1">
                  <c:v>Instituições Financeiras</c:v>
                </c:pt>
                <c:pt idx="2">
                  <c:v>Fundos de Investimento</c:v>
                </c:pt>
                <c:pt idx="3">
                  <c:v>Pessoas Vinculadas</c:v>
                </c:pt>
                <c:pt idx="4">
                  <c:v>Outros</c:v>
                </c:pt>
              </c:strCache>
            </c:strRef>
          </c:cat>
          <c:val>
            <c:numRef>
              <c:f>Resumo!$M$34:$M$38</c:f>
              <c:numCache>
                <c:formatCode>0.00%</c:formatCode>
                <c:ptCount val="5"/>
                <c:pt idx="0">
                  <c:v>0.82837131456699264</c:v>
                </c:pt>
                <c:pt idx="1">
                  <c:v>0.12964404224841089</c:v>
                </c:pt>
                <c:pt idx="2">
                  <c:v>2.6904617237231972E-2</c:v>
                </c:pt>
                <c:pt idx="3">
                  <c:v>9.4044081530655771E-3</c:v>
                </c:pt>
                <c:pt idx="4">
                  <c:v>5.6756177942988498E-3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83-45A7-B204-8D7C29C7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C827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F8-475B-A752-3CA654C8DE3A}"/>
              </c:ext>
            </c:extLst>
          </c:dPt>
          <c:dPt>
            <c:idx val="1"/>
            <c:bubble3D val="0"/>
            <c:spPr>
              <a:solidFill>
                <a:srgbClr val="FFC6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F8-475B-A752-3CA654C8DE3A}"/>
              </c:ext>
            </c:extLst>
          </c:dPt>
          <c:dPt>
            <c:idx val="2"/>
            <c:bubble3D val="0"/>
            <c:spPr>
              <a:solidFill>
                <a:srgbClr val="97D7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F8-475B-A752-3CA654C8DE3A}"/>
              </c:ext>
            </c:extLst>
          </c:dPt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6E6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8-475B-A752-3CA654C8D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407699037620296E-3"/>
                  <c:y val="4.7959317585301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6E62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F8-475B-A752-3CA654C8DE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Resumo!$B$80:$B$82</c:f>
              <c:strCache>
                <c:ptCount val="3"/>
                <c:pt idx="0">
                  <c:v>CDI</c:v>
                </c:pt>
                <c:pt idx="1">
                  <c:v>Prefixado</c:v>
                </c:pt>
                <c:pt idx="2">
                  <c:v>IPCA</c:v>
                </c:pt>
              </c:strCache>
            </c:strRef>
          </c:cat>
          <c:val>
            <c:numRef>
              <c:f>Resumo!$C$80:$C$82</c:f>
              <c:numCache>
                <c:formatCode>0%</c:formatCode>
                <c:ptCount val="3"/>
                <c:pt idx="0">
                  <c:v>0.91</c:v>
                </c:pt>
                <c:pt idx="1">
                  <c:v>0.08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F8-475B-A752-3CA654C8D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8873-ECC5-5A45-966C-465CBC3735DC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E03F-84A4-8C4A-96A1-D74686EA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6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E375F-15E3-7045-BD0D-F0E56A38B347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881D9-1E78-ED4C-8AB3-3040D13A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cravo7/Documents/RB/trac%CC%A7o3.gif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cravo7/Documents/RB/marca/RB_fundo%20verd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444" y="410184"/>
            <a:ext cx="1506236" cy="40075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2" y="234747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1" i="0" kern="1200" cap="all">
                <a:solidFill>
                  <a:srgbClr val="8C8279"/>
                </a:solidFill>
                <a:latin typeface="Calibri"/>
              </a:defRPr>
            </a:lvl1pPr>
            <a:lvl2pPr>
              <a:defRPr sz="700" b="1" i="0" kern="1200" cap="all">
                <a:solidFill>
                  <a:srgbClr val="8C8279"/>
                </a:solidFill>
                <a:latin typeface="DIN-Medium"/>
              </a:defRPr>
            </a:lvl2pPr>
            <a:lvl3pPr>
              <a:defRPr sz="700" b="1" i="0" kern="1200" cap="all">
                <a:solidFill>
                  <a:srgbClr val="8C8279"/>
                </a:solidFill>
                <a:latin typeface="DIN-Medium"/>
              </a:defRPr>
            </a:lvl3pPr>
            <a:lvl4pPr>
              <a:defRPr sz="700" b="1" i="0" kern="1200" cap="all">
                <a:solidFill>
                  <a:srgbClr val="8C8279"/>
                </a:solidFill>
                <a:latin typeface="DIN-Medium"/>
              </a:defRPr>
            </a:lvl4pPr>
            <a:lvl5pPr>
              <a:defRPr sz="700" b="1" i="0" kern="1200" cap="all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81393" y="557948"/>
            <a:ext cx="5700766" cy="246221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97D700"/>
                </a:solidFill>
                <a:latin typeface="Calibri"/>
              </a:defRPr>
            </a:lvl1pPr>
            <a:lvl2pPr>
              <a:defRPr sz="700" baseline="0">
                <a:solidFill>
                  <a:srgbClr val="97D700"/>
                </a:solidFill>
                <a:latin typeface="DIN-Medium"/>
              </a:defRPr>
            </a:lvl2pPr>
            <a:lvl3pPr>
              <a:defRPr sz="700" baseline="0">
                <a:solidFill>
                  <a:srgbClr val="97D700"/>
                </a:solidFill>
                <a:latin typeface="DIN-Medium"/>
              </a:defRPr>
            </a:lvl3pPr>
            <a:lvl4pPr>
              <a:defRPr sz="700" baseline="0">
                <a:solidFill>
                  <a:srgbClr val="97D700"/>
                </a:solidFill>
                <a:latin typeface="DIN-Medium"/>
              </a:defRPr>
            </a:lvl4pPr>
            <a:lvl5pPr>
              <a:defRPr sz="700" baseline="0">
                <a:solidFill>
                  <a:srgbClr val="97D700"/>
                </a:solidFill>
                <a:latin typeface="DIN-Medium"/>
              </a:defRPr>
            </a:lvl5pPr>
          </a:lstStyle>
          <a:p>
            <a:pPr lvl="0"/>
            <a:r>
              <a:rPr lang="x-none" dirty="0" smtClean="0"/>
              <a:t>Subtítulo da apresentação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352" y="6480279"/>
            <a:ext cx="41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FE17A6C-03F6-8341-AECB-F618D2FE9E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1012" y="6467475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superior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444" y="410184"/>
            <a:ext cx="1506236" cy="4007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41394" y="1551288"/>
            <a:ext cx="6927856" cy="4525657"/>
          </a:xfrm>
          <a:prstGeom prst="rect">
            <a:avLst/>
          </a:prstGeom>
        </p:spPr>
        <p:txBody>
          <a:bodyPr vert="horz"/>
          <a:lstStyle>
            <a:lvl1pPr marL="0" indent="0" rtl="0">
              <a:spcBef>
                <a:spcPts val="700"/>
              </a:spcBef>
              <a:spcAft>
                <a:spcPts val="0"/>
              </a:spcAft>
              <a:buFontTx/>
              <a:buNone/>
              <a:defRPr lang="en-US" sz="1400" b="0" i="0" u="none" strike="noStrike" baseline="0" smtClean="0">
                <a:solidFill>
                  <a:srgbClr val="8C8279"/>
                </a:solidFill>
                <a:latin typeface="Calibri"/>
              </a:defRPr>
            </a:lvl1pPr>
          </a:lstStyle>
          <a:p>
            <a:pPr lvl="0"/>
            <a:r>
              <a:rPr lang="x-none" dirty="0" smtClean="0"/>
              <a:t>Clique para editar o texto. 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2" y="234747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1" i="0" kern="1200" cap="all">
                <a:solidFill>
                  <a:srgbClr val="8C8279"/>
                </a:solidFill>
                <a:latin typeface="Calibri"/>
              </a:defRPr>
            </a:lvl1pPr>
            <a:lvl2pPr>
              <a:defRPr sz="700" b="1" i="0" kern="1200" cap="all">
                <a:solidFill>
                  <a:srgbClr val="8C8279"/>
                </a:solidFill>
                <a:latin typeface="DIN-Medium"/>
              </a:defRPr>
            </a:lvl2pPr>
            <a:lvl3pPr>
              <a:defRPr sz="700" b="1" i="0" kern="1200" cap="all">
                <a:solidFill>
                  <a:srgbClr val="8C8279"/>
                </a:solidFill>
                <a:latin typeface="DIN-Medium"/>
              </a:defRPr>
            </a:lvl3pPr>
            <a:lvl4pPr>
              <a:defRPr sz="700" b="1" i="0" kern="1200" cap="all">
                <a:solidFill>
                  <a:srgbClr val="8C8279"/>
                </a:solidFill>
                <a:latin typeface="DIN-Medium"/>
              </a:defRPr>
            </a:lvl4pPr>
            <a:lvl5pPr>
              <a:defRPr sz="700" b="1" i="0" kern="1200" cap="all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81393" y="557948"/>
            <a:ext cx="5700766" cy="246221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97D700"/>
                </a:solidFill>
                <a:latin typeface="Calibri"/>
              </a:defRPr>
            </a:lvl1pPr>
            <a:lvl2pPr>
              <a:defRPr sz="700" baseline="0">
                <a:solidFill>
                  <a:srgbClr val="97D700"/>
                </a:solidFill>
                <a:latin typeface="DIN-Medium"/>
              </a:defRPr>
            </a:lvl2pPr>
            <a:lvl3pPr>
              <a:defRPr sz="700" baseline="0">
                <a:solidFill>
                  <a:srgbClr val="97D700"/>
                </a:solidFill>
                <a:latin typeface="DIN-Medium"/>
              </a:defRPr>
            </a:lvl3pPr>
            <a:lvl4pPr>
              <a:defRPr sz="700" baseline="0">
                <a:solidFill>
                  <a:srgbClr val="97D700"/>
                </a:solidFill>
                <a:latin typeface="DIN-Medium"/>
              </a:defRPr>
            </a:lvl4pPr>
            <a:lvl5pPr>
              <a:defRPr sz="700" baseline="0">
                <a:solidFill>
                  <a:srgbClr val="97D700"/>
                </a:solidFill>
                <a:latin typeface="DIN-Medium"/>
              </a:defRPr>
            </a:lvl5pPr>
          </a:lstStyle>
          <a:p>
            <a:pPr lvl="0"/>
            <a:r>
              <a:rPr lang="x-none" dirty="0" smtClean="0"/>
              <a:t>Subtítulo da apresentação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81012" y="6467475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352" y="6480279"/>
            <a:ext cx="41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FE17A6C-03F6-8341-AECB-F618D2FE9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superior +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444" y="410184"/>
            <a:ext cx="1506236" cy="400759"/>
          </a:xfrm>
          <a:prstGeom prst="rect">
            <a:avLst/>
          </a:prstGeom>
        </p:spPr>
      </p:pic>
      <p:sp>
        <p:nvSpPr>
          <p:cNvPr id="13" name="Table Placeholder 12"/>
          <p:cNvSpPr>
            <a:spLocks noGrp="1"/>
          </p:cNvSpPr>
          <p:nvPr>
            <p:ph type="tbl" sz="quarter" idx="16" hasCustomPrompt="1"/>
          </p:nvPr>
        </p:nvSpPr>
        <p:spPr>
          <a:xfrm>
            <a:off x="1059006" y="1598610"/>
            <a:ext cx="6910243" cy="4532313"/>
          </a:xfrm>
          <a:prstGeom prst="rect">
            <a:avLst/>
          </a:prstGeom>
        </p:spPr>
        <p:txBody>
          <a:bodyPr vert="horz"/>
          <a:lstStyle/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2" y="234747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1" i="0" kern="1200" cap="all">
                <a:solidFill>
                  <a:srgbClr val="8C8279"/>
                </a:solidFill>
                <a:latin typeface="Calibri"/>
              </a:defRPr>
            </a:lvl1pPr>
            <a:lvl2pPr>
              <a:defRPr sz="700" b="1" i="0" kern="1200" cap="all">
                <a:solidFill>
                  <a:srgbClr val="8C8279"/>
                </a:solidFill>
                <a:latin typeface="DIN-Medium"/>
              </a:defRPr>
            </a:lvl2pPr>
            <a:lvl3pPr>
              <a:defRPr sz="700" b="1" i="0" kern="1200" cap="all">
                <a:solidFill>
                  <a:srgbClr val="8C8279"/>
                </a:solidFill>
                <a:latin typeface="DIN-Medium"/>
              </a:defRPr>
            </a:lvl3pPr>
            <a:lvl4pPr>
              <a:defRPr sz="700" b="1" i="0" kern="1200" cap="all">
                <a:solidFill>
                  <a:srgbClr val="8C8279"/>
                </a:solidFill>
                <a:latin typeface="DIN-Medium"/>
              </a:defRPr>
            </a:lvl4pPr>
            <a:lvl5pPr>
              <a:defRPr sz="700" b="1" i="0" kern="1200" cap="all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81393" y="557948"/>
            <a:ext cx="5700766" cy="246221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97D700"/>
                </a:solidFill>
                <a:latin typeface="Calibri"/>
              </a:defRPr>
            </a:lvl1pPr>
            <a:lvl2pPr>
              <a:defRPr sz="700" baseline="0">
                <a:solidFill>
                  <a:srgbClr val="97D700"/>
                </a:solidFill>
                <a:latin typeface="DIN-Medium"/>
              </a:defRPr>
            </a:lvl2pPr>
            <a:lvl3pPr>
              <a:defRPr sz="700" baseline="0">
                <a:solidFill>
                  <a:srgbClr val="97D700"/>
                </a:solidFill>
                <a:latin typeface="DIN-Medium"/>
              </a:defRPr>
            </a:lvl3pPr>
            <a:lvl4pPr>
              <a:defRPr sz="700" baseline="0">
                <a:solidFill>
                  <a:srgbClr val="97D700"/>
                </a:solidFill>
                <a:latin typeface="DIN-Medium"/>
              </a:defRPr>
            </a:lvl4pPr>
            <a:lvl5pPr>
              <a:defRPr sz="700" baseline="0">
                <a:solidFill>
                  <a:srgbClr val="97D700"/>
                </a:solidFill>
                <a:latin typeface="DIN-Medium"/>
              </a:defRPr>
            </a:lvl5pPr>
          </a:lstStyle>
          <a:p>
            <a:pPr lvl="0"/>
            <a:r>
              <a:rPr lang="x-none" dirty="0" smtClean="0"/>
              <a:t>Subtítulo da apresentação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1012" y="6467475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352" y="6480279"/>
            <a:ext cx="41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FE17A6C-03F6-8341-AECB-F618D2FE9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7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superior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444" y="410184"/>
            <a:ext cx="1506236" cy="400759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06414" y="1427165"/>
            <a:ext cx="8142285" cy="4757494"/>
          </a:xfrm>
          <a:prstGeom prst="rect">
            <a:avLst/>
          </a:prstGeom>
        </p:spPr>
        <p:txBody>
          <a:bodyPr vert="horz"/>
          <a:lstStyle/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2" y="234747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1" i="0" kern="1200" cap="all">
                <a:solidFill>
                  <a:srgbClr val="8C8279"/>
                </a:solidFill>
                <a:latin typeface="Calibri"/>
              </a:defRPr>
            </a:lvl1pPr>
            <a:lvl2pPr>
              <a:defRPr sz="700" b="1" i="0" kern="1200" cap="all">
                <a:solidFill>
                  <a:srgbClr val="8C8279"/>
                </a:solidFill>
                <a:latin typeface="DIN-Medium"/>
              </a:defRPr>
            </a:lvl2pPr>
            <a:lvl3pPr>
              <a:defRPr sz="700" b="1" i="0" kern="1200" cap="all">
                <a:solidFill>
                  <a:srgbClr val="8C8279"/>
                </a:solidFill>
                <a:latin typeface="DIN-Medium"/>
              </a:defRPr>
            </a:lvl3pPr>
            <a:lvl4pPr>
              <a:defRPr sz="700" b="1" i="0" kern="1200" cap="all">
                <a:solidFill>
                  <a:srgbClr val="8C8279"/>
                </a:solidFill>
                <a:latin typeface="DIN-Medium"/>
              </a:defRPr>
            </a:lvl4pPr>
            <a:lvl5pPr>
              <a:defRPr sz="700" b="1" i="0" kern="1200" cap="all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81393" y="557948"/>
            <a:ext cx="5700766" cy="246221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97D700"/>
                </a:solidFill>
                <a:latin typeface="Calibri"/>
              </a:defRPr>
            </a:lvl1pPr>
            <a:lvl2pPr>
              <a:defRPr sz="700" baseline="0">
                <a:solidFill>
                  <a:srgbClr val="97D700"/>
                </a:solidFill>
                <a:latin typeface="DIN-Medium"/>
              </a:defRPr>
            </a:lvl2pPr>
            <a:lvl3pPr>
              <a:defRPr sz="700" baseline="0">
                <a:solidFill>
                  <a:srgbClr val="97D700"/>
                </a:solidFill>
                <a:latin typeface="DIN-Medium"/>
              </a:defRPr>
            </a:lvl3pPr>
            <a:lvl4pPr>
              <a:defRPr sz="700" baseline="0">
                <a:solidFill>
                  <a:srgbClr val="97D700"/>
                </a:solidFill>
                <a:latin typeface="DIN-Medium"/>
              </a:defRPr>
            </a:lvl4pPr>
            <a:lvl5pPr>
              <a:defRPr sz="700" baseline="0">
                <a:solidFill>
                  <a:srgbClr val="97D700"/>
                </a:solidFill>
                <a:latin typeface="DIN-Medium"/>
              </a:defRPr>
            </a:lvl5pPr>
          </a:lstStyle>
          <a:p>
            <a:pPr lvl="0"/>
            <a:r>
              <a:rPr lang="x-none" dirty="0" smtClean="0"/>
              <a:t>Subtítulo da apresentação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81012" y="6467475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352" y="6480279"/>
            <a:ext cx="41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FE17A6C-03F6-8341-AECB-F618D2FE9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superior + imagem/tabela +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0444" y="410184"/>
            <a:ext cx="1506236" cy="400759"/>
          </a:xfrm>
          <a:prstGeom prst="rect">
            <a:avLst/>
          </a:prstGeom>
        </p:spPr>
      </p:pic>
      <p:sp>
        <p:nvSpPr>
          <p:cNvPr id="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30243" y="1862016"/>
            <a:ext cx="4597320" cy="4345921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a </a:t>
            </a:r>
            <a:r>
              <a:rPr lang="en-US" dirty="0" err="1" smtClean="0"/>
              <a:t>imagem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776334" y="2374574"/>
            <a:ext cx="2686178" cy="3191354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spcBef>
                <a:spcPts val="600"/>
              </a:spcBef>
              <a:buSzPct val="157000"/>
              <a:buFontTx/>
              <a:buBlip>
                <a:blip r:embed="rId3" r:link="rId4"/>
              </a:buBlip>
              <a:defRPr sz="1800" b="0" i="0" cap="none" baseline="0">
                <a:solidFill>
                  <a:srgbClr val="8C8279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000" cap="all" baseline="0">
                <a:solidFill>
                  <a:srgbClr val="97D700"/>
                </a:solidFill>
                <a:latin typeface="DIN"/>
              </a:defRPr>
            </a:lvl2pPr>
            <a:lvl3pPr marL="914400" indent="0">
              <a:spcBef>
                <a:spcPts val="0"/>
              </a:spcBef>
              <a:buFontTx/>
              <a:buNone/>
              <a:defRPr sz="2000" cap="all" baseline="0">
                <a:solidFill>
                  <a:srgbClr val="97D700"/>
                </a:solidFill>
                <a:latin typeface="DIN"/>
              </a:defRPr>
            </a:lvl3pPr>
            <a:lvl4pPr marL="1371600" indent="0">
              <a:spcBef>
                <a:spcPts val="0"/>
              </a:spcBef>
              <a:buFontTx/>
              <a:buNone/>
              <a:defRPr sz="2000" cap="all" baseline="0">
                <a:solidFill>
                  <a:srgbClr val="97D700"/>
                </a:solidFill>
                <a:latin typeface="DIN"/>
              </a:defRPr>
            </a:lvl4pPr>
            <a:lvl5pPr marL="1828800" indent="0">
              <a:spcBef>
                <a:spcPts val="0"/>
              </a:spcBef>
              <a:buFontTx/>
              <a:buNone/>
              <a:defRPr sz="2000" cap="all" baseline="0">
                <a:solidFill>
                  <a:srgbClr val="97D700"/>
                </a:solidFill>
                <a:latin typeface="DIN"/>
              </a:defRPr>
            </a:lvl5pPr>
          </a:lstStyle>
          <a:p>
            <a:pPr lvl="0"/>
            <a:r>
              <a:rPr lang="x-none" dirty="0" smtClean="0"/>
              <a:t>Clique para editar.</a:t>
            </a:r>
          </a:p>
          <a:p>
            <a:pPr lvl="0"/>
            <a:r>
              <a:rPr lang="x-none" dirty="0" smtClean="0"/>
              <a:t>Click to ed dotel lacea quebu regode volupis tore dipoyi </a:t>
            </a:r>
          </a:p>
          <a:p>
            <a:pPr lvl="0"/>
            <a:r>
              <a:rPr lang="x-none" dirty="0" smtClean="0"/>
              <a:t>Quat eum autodit qui dolor audia quae vidi </a:t>
            </a:r>
          </a:p>
          <a:p>
            <a:pPr lvl="0"/>
            <a:r>
              <a:rPr lang="x-none" dirty="0" smtClean="0"/>
              <a:t>Quist in nosaperia dis voluptiuntio doi migise, </a:t>
            </a:r>
          </a:p>
          <a:p>
            <a:pPr lvl="0"/>
            <a:r>
              <a:rPr lang="x-none" dirty="0" smtClean="0"/>
              <a:t>Doi suntis rerum doi quuntor calidu di sunts rerum quuntor tore. </a:t>
            </a:r>
          </a:p>
          <a:p>
            <a:pPr lvl="0"/>
            <a:endParaRPr lang="x-none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5770670" y="1806450"/>
            <a:ext cx="2790825" cy="552450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000" b="1" i="0" cap="all" baseline="0">
                <a:solidFill>
                  <a:srgbClr val="8C8279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000" cap="all" baseline="0">
                <a:solidFill>
                  <a:srgbClr val="8C8279"/>
                </a:solidFill>
                <a:latin typeface="DIN-Medium"/>
              </a:defRPr>
            </a:lvl2pPr>
            <a:lvl3pPr marL="914400" indent="0">
              <a:spcBef>
                <a:spcPts val="0"/>
              </a:spcBef>
              <a:buFontTx/>
              <a:buNone/>
              <a:defRPr sz="2000" cap="all" baseline="0">
                <a:solidFill>
                  <a:srgbClr val="8C8279"/>
                </a:solidFill>
                <a:latin typeface="DIN-Medium"/>
              </a:defRPr>
            </a:lvl3pPr>
            <a:lvl4pPr marL="1371600" indent="0">
              <a:spcBef>
                <a:spcPts val="0"/>
              </a:spcBef>
              <a:buFontTx/>
              <a:buNone/>
              <a:defRPr sz="2000" cap="all" baseline="0">
                <a:solidFill>
                  <a:srgbClr val="8C8279"/>
                </a:solidFill>
                <a:latin typeface="DIN-Medium"/>
              </a:defRPr>
            </a:lvl4pPr>
            <a:lvl5pPr marL="1828800" indent="0">
              <a:spcBef>
                <a:spcPts val="0"/>
              </a:spcBef>
              <a:buFontTx/>
              <a:buNone/>
              <a:defRPr sz="2000" cap="all" baseline="0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C</a:t>
            </a:r>
            <a:r>
              <a:rPr lang="x-none" dirty="0" smtClean="0"/>
              <a:t>lique para editar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2" y="234747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1" i="0" kern="1200" cap="all">
                <a:solidFill>
                  <a:srgbClr val="8C8279"/>
                </a:solidFill>
                <a:latin typeface="Calibri"/>
              </a:defRPr>
            </a:lvl1pPr>
            <a:lvl2pPr>
              <a:defRPr sz="700" b="1" i="0" kern="1200" cap="all">
                <a:solidFill>
                  <a:srgbClr val="8C8279"/>
                </a:solidFill>
                <a:latin typeface="DIN-Medium"/>
              </a:defRPr>
            </a:lvl2pPr>
            <a:lvl3pPr>
              <a:defRPr sz="700" b="1" i="0" kern="1200" cap="all">
                <a:solidFill>
                  <a:srgbClr val="8C8279"/>
                </a:solidFill>
                <a:latin typeface="DIN-Medium"/>
              </a:defRPr>
            </a:lvl3pPr>
            <a:lvl4pPr>
              <a:defRPr sz="700" b="1" i="0" kern="1200" cap="all">
                <a:solidFill>
                  <a:srgbClr val="8C8279"/>
                </a:solidFill>
                <a:latin typeface="DIN-Medium"/>
              </a:defRPr>
            </a:lvl4pPr>
            <a:lvl5pPr>
              <a:defRPr sz="700" b="1" i="0" kern="1200" cap="all">
                <a:solidFill>
                  <a:srgbClr val="8C8279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81393" y="557948"/>
            <a:ext cx="5700766" cy="246221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rgbClr val="97D700"/>
                </a:solidFill>
                <a:latin typeface="Calibri"/>
              </a:defRPr>
            </a:lvl1pPr>
            <a:lvl2pPr>
              <a:defRPr sz="700" baseline="0">
                <a:solidFill>
                  <a:srgbClr val="97D700"/>
                </a:solidFill>
                <a:latin typeface="DIN-Medium"/>
              </a:defRPr>
            </a:lvl2pPr>
            <a:lvl3pPr>
              <a:defRPr sz="700" baseline="0">
                <a:solidFill>
                  <a:srgbClr val="97D700"/>
                </a:solidFill>
                <a:latin typeface="DIN-Medium"/>
              </a:defRPr>
            </a:lvl3pPr>
            <a:lvl4pPr>
              <a:defRPr sz="700" baseline="0">
                <a:solidFill>
                  <a:srgbClr val="97D700"/>
                </a:solidFill>
                <a:latin typeface="DIN-Medium"/>
              </a:defRPr>
            </a:lvl4pPr>
            <a:lvl5pPr>
              <a:defRPr sz="700" baseline="0">
                <a:solidFill>
                  <a:srgbClr val="97D700"/>
                </a:solidFill>
                <a:latin typeface="DIN-Medium"/>
              </a:defRPr>
            </a:lvl5pPr>
          </a:lstStyle>
          <a:p>
            <a:pPr lvl="0"/>
            <a:r>
              <a:rPr lang="x-none" dirty="0" smtClean="0"/>
              <a:t>Subtítulo da apresentação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1012" y="6467475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352" y="6480279"/>
            <a:ext cx="413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FE17A6C-03F6-8341-AECB-F618D2FE9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imples para ser usada COM acetato verde">
    <p:bg>
      <p:bgPr>
        <a:solidFill>
          <a:srgbClr val="8C8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53727" y="5738462"/>
            <a:ext cx="2163394" cy="366712"/>
          </a:xfrm>
          <a:prstGeom prst="rect">
            <a:avLst/>
          </a:prstGeom>
        </p:spPr>
        <p:txBody>
          <a:bodyPr vert="horz" lIns="0" rIns="0"/>
          <a:lstStyle>
            <a:lvl1pPr marL="0" indent="0" algn="r">
              <a:spcBef>
                <a:spcPts val="0"/>
              </a:spcBef>
              <a:buFontTx/>
              <a:buNone/>
              <a:defRPr sz="1100" b="1" i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2pPr>
            <a:lvl3pPr marL="9144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3pPr>
            <a:lvl4pPr marL="13716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4pPr>
            <a:lvl5pPr marL="18288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M</a:t>
            </a:r>
            <a:r>
              <a:rPr lang="x-none" dirty="0" smtClean="0"/>
              <a:t>ês e ano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94545" y="5034021"/>
            <a:ext cx="4621978" cy="400110"/>
          </a:xfrm>
          <a:prstGeom prst="rect">
            <a:avLst/>
          </a:prstGeom>
        </p:spPr>
        <p:txBody>
          <a:bodyPr vert="horz" wrap="square" lIns="0" rIns="0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chemeClr val="bg1"/>
                </a:solidFill>
                <a:latin typeface="Calibri"/>
              </a:defRPr>
            </a:lvl1pPr>
            <a:lvl2pPr marL="4572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2pPr>
            <a:lvl3pPr marL="9144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3pPr>
            <a:lvl4pPr marL="13716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4pPr>
            <a:lvl5pPr marL="18288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imples para aser usada SEM acetato verde">
    <p:bg>
      <p:bgPr>
        <a:solidFill>
          <a:srgbClr val="8C8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182" y="2594614"/>
            <a:ext cx="4481180" cy="1192295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82" y="5726917"/>
            <a:ext cx="2444750" cy="366712"/>
          </a:xfrm>
          <a:prstGeom prst="rect">
            <a:avLst/>
          </a:prstGeom>
        </p:spPr>
        <p:txBody>
          <a:bodyPr vert="horz" lIns="0" rIns="0"/>
          <a:lstStyle>
            <a:lvl1pPr marL="0" indent="0" algn="l">
              <a:spcBef>
                <a:spcPts val="0"/>
              </a:spcBef>
              <a:buFontTx/>
              <a:buNone/>
              <a:defRPr sz="1100" b="1" i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2pPr>
            <a:lvl3pPr marL="9144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3pPr>
            <a:lvl4pPr marL="13716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4pPr>
            <a:lvl5pPr marL="1828800" indent="0">
              <a:spcBef>
                <a:spcPts val="0"/>
              </a:spcBef>
              <a:buFontTx/>
              <a:buNone/>
              <a:defRPr sz="100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M</a:t>
            </a:r>
            <a:r>
              <a:rPr lang="x-none" dirty="0" smtClean="0"/>
              <a:t>ês e ano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81" y="5022476"/>
            <a:ext cx="4361727" cy="387798"/>
          </a:xfrm>
          <a:prstGeom prst="rect">
            <a:avLst/>
          </a:prstGeom>
        </p:spPr>
        <p:txBody>
          <a:bodyPr vert="horz" wrap="square" lIns="0" r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chemeClr val="bg1"/>
                </a:solidFill>
                <a:latin typeface="Calibri"/>
              </a:defRPr>
            </a:lvl1pPr>
            <a:lvl2pPr marL="4572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2pPr>
            <a:lvl3pPr marL="9144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3pPr>
            <a:lvl4pPr marL="13716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4pPr>
            <a:lvl5pPr marL="18288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1122362" y="5789263"/>
            <a:ext cx="382775" cy="0"/>
          </a:xfrm>
          <a:prstGeom prst="line">
            <a:avLst/>
          </a:prstGeom>
          <a:ln w="50800" cmpd="sng">
            <a:solidFill>
              <a:srgbClr val="97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RB_fundo verde.png" descr="/Users/cravo7/Documents/RB/marca/RB_fundo verde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45" y="410184"/>
            <a:ext cx="1506236" cy="39980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82600" y="914957"/>
            <a:ext cx="8181975" cy="0"/>
          </a:xfrm>
          <a:prstGeom prst="line">
            <a:avLst/>
          </a:prstGeom>
          <a:ln w="6350" cmpd="sng">
            <a:solidFill>
              <a:srgbClr val="8C82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67950" y="2656072"/>
            <a:ext cx="7002319" cy="1431161"/>
          </a:xfrm>
          <a:prstGeom prst="rect">
            <a:avLst/>
          </a:prstGeom>
        </p:spPr>
        <p:txBody>
          <a:bodyPr vert="horz" wrap="square" lIns="0" rIns="0">
            <a:sp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FontTx/>
              <a:buNone/>
              <a:defRPr sz="6000" b="1" i="0" cap="none" baseline="0">
                <a:solidFill>
                  <a:schemeClr val="bg1"/>
                </a:solidFill>
                <a:latin typeface="Calibri"/>
              </a:defRPr>
            </a:lvl1pPr>
            <a:lvl2pPr marL="4572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2pPr>
            <a:lvl3pPr marL="9144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3pPr>
            <a:lvl4pPr marL="13716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4pPr>
            <a:lvl5pPr marL="18288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do slide de transição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64637" y="4206632"/>
            <a:ext cx="6292272" cy="348813"/>
          </a:xfrm>
          <a:prstGeom prst="rect">
            <a:avLst/>
          </a:prstGeom>
        </p:spPr>
        <p:txBody>
          <a:bodyPr vert="horz" wrap="square" lIns="0" r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2000" b="0" i="0" cap="none" baseline="0">
                <a:solidFill>
                  <a:srgbClr val="8C8279"/>
                </a:solidFill>
                <a:latin typeface="Calibri"/>
              </a:defRPr>
            </a:lvl1pPr>
            <a:lvl2pPr marL="4572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2pPr>
            <a:lvl3pPr marL="9144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3pPr>
            <a:lvl4pPr marL="13716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4pPr>
            <a:lvl5pPr marL="1828800" indent="0" algn="r"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DIN-Medium"/>
              </a:defRPr>
            </a:lvl5pPr>
          </a:lstStyle>
          <a:p>
            <a:pPr lvl="0"/>
            <a:r>
              <a:rPr lang="en-US" dirty="0" smtClean="0"/>
              <a:t>T</a:t>
            </a:r>
            <a:r>
              <a:rPr lang="x-none" dirty="0" smtClean="0"/>
              <a:t>ítulo do slide de transição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9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bg>
      <p:bgPr>
        <a:solidFill>
          <a:srgbClr val="8C8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92" y="2594614"/>
            <a:ext cx="3270997" cy="87030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053092" y="5020772"/>
            <a:ext cx="382775" cy="0"/>
          </a:xfrm>
          <a:prstGeom prst="line">
            <a:avLst/>
          </a:prstGeom>
          <a:ln w="508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53092" y="5789263"/>
            <a:ext cx="382775" cy="0"/>
          </a:xfrm>
          <a:prstGeom prst="line">
            <a:avLst/>
          </a:prstGeom>
          <a:ln w="50800" cmpd="sng">
            <a:solidFill>
              <a:srgbClr val="97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41334" y="5095035"/>
            <a:ext cx="3172619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0" i="0" dirty="0" err="1" smtClean="0">
                <a:solidFill>
                  <a:srgbClr val="FFFFFF"/>
                </a:solidFill>
                <a:latin typeface="Calibri"/>
                <a:cs typeface="DIN-Regular"/>
              </a:rPr>
              <a:t>Rua</a:t>
            </a:r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 </a:t>
            </a:r>
            <a:r>
              <a:rPr lang="en-US" sz="1100" b="0" i="0" dirty="0" err="1" smtClean="0">
                <a:solidFill>
                  <a:srgbClr val="FFFFFF"/>
                </a:solidFill>
                <a:latin typeface="Calibri"/>
                <a:cs typeface="DIN-Regular"/>
              </a:rPr>
              <a:t>Amauri</a:t>
            </a:r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, 255 / 5</a:t>
            </a:r>
            <a:r>
              <a:rPr lang="en-US" sz="1100" b="0" i="0" baseline="30000" dirty="0" smtClean="0">
                <a:solidFill>
                  <a:srgbClr val="FFFFFF"/>
                </a:solidFill>
                <a:latin typeface="Calibri"/>
                <a:cs typeface="DIN-Regular"/>
              </a:rPr>
              <a:t>o</a:t>
            </a:r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 </a:t>
            </a:r>
            <a:r>
              <a:rPr lang="en-US" sz="1100" b="0" i="0" dirty="0" err="1" smtClean="0">
                <a:solidFill>
                  <a:srgbClr val="FFFFFF"/>
                </a:solidFill>
                <a:latin typeface="Calibri"/>
                <a:cs typeface="DIN-Regular"/>
              </a:rPr>
              <a:t>andar</a:t>
            </a:r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, </a:t>
            </a:r>
            <a:r>
              <a:rPr lang="en-US" sz="1100" b="0" i="0" dirty="0" err="1" smtClean="0">
                <a:solidFill>
                  <a:srgbClr val="FFFFFF"/>
                </a:solidFill>
                <a:latin typeface="Calibri"/>
                <a:cs typeface="DIN-Regular"/>
              </a:rPr>
              <a:t>Jardim</a:t>
            </a:r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 Europa</a:t>
            </a:r>
          </a:p>
          <a:p>
            <a:r>
              <a:rPr lang="en-US" sz="1100" b="0" i="0" dirty="0" smtClean="0">
                <a:solidFill>
                  <a:srgbClr val="FFFFFF"/>
                </a:solidFill>
                <a:latin typeface="Calibri"/>
                <a:cs typeface="DIN-Regular"/>
              </a:rPr>
              <a:t>01448-000  –</a:t>
            </a:r>
            <a:r>
              <a:rPr lang="en-US" sz="1100" b="0" i="0" baseline="0" dirty="0" smtClean="0">
                <a:solidFill>
                  <a:srgbClr val="FFFFFF"/>
                </a:solidFill>
                <a:latin typeface="Calibri"/>
                <a:cs typeface="DIN-Regular"/>
              </a:rPr>
              <a:t>  São Paulo, SP  –  </a:t>
            </a:r>
            <a:r>
              <a:rPr lang="en-US" sz="1100" b="0" i="0" baseline="0" dirty="0" err="1" smtClean="0">
                <a:solidFill>
                  <a:srgbClr val="FFFFFF"/>
                </a:solidFill>
                <a:latin typeface="Calibri"/>
                <a:cs typeface="DIN-Regular"/>
              </a:rPr>
              <a:t>Brasil</a:t>
            </a:r>
            <a:endParaRPr lang="en-US" sz="1100" b="0" i="0" baseline="0" dirty="0" smtClean="0">
              <a:solidFill>
                <a:srgbClr val="FFFFFF"/>
              </a:solidFill>
              <a:latin typeface="Calibri"/>
              <a:cs typeface="DIN-Regular"/>
            </a:endParaRPr>
          </a:p>
          <a:p>
            <a:r>
              <a:rPr lang="en-US" sz="1100" b="0" i="0" baseline="0" dirty="0" smtClean="0">
                <a:solidFill>
                  <a:srgbClr val="FFFFFF"/>
                </a:solidFill>
                <a:latin typeface="Calibri"/>
                <a:cs typeface="DIN-Regular"/>
              </a:rPr>
              <a:t>T +55 (11) 3127 2800   F +55 (11) 3127 2708</a:t>
            </a:r>
            <a:endParaRPr lang="en-US" sz="1100" b="0" i="0" dirty="0">
              <a:solidFill>
                <a:srgbClr val="FFFFFF"/>
              </a:solidFill>
              <a:latin typeface="Calibri"/>
              <a:cs typeface="DIN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1334" y="5828907"/>
            <a:ext cx="3172619" cy="4619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0" i="0" dirty="0" err="1" smtClean="0">
                <a:solidFill>
                  <a:srgbClr val="97D700"/>
                </a:solidFill>
                <a:latin typeface="Calibri"/>
                <a:cs typeface="DIN-Regular"/>
              </a:rPr>
              <a:t>rbcapital.com</a:t>
            </a:r>
            <a:endParaRPr lang="en-US" sz="1100" b="0" i="0" dirty="0" smtClean="0">
              <a:solidFill>
                <a:srgbClr val="97D700"/>
              </a:solidFill>
              <a:latin typeface="Calibri"/>
              <a:cs typeface="DIN-Regular"/>
            </a:endParaRPr>
          </a:p>
          <a:p>
            <a:pPr>
              <a:lnSpc>
                <a:spcPct val="110000"/>
              </a:lnSpc>
            </a:pPr>
            <a:r>
              <a:rPr lang="en-US" sz="1100" b="0" i="0" dirty="0" err="1" smtClean="0">
                <a:solidFill>
                  <a:srgbClr val="97D700"/>
                </a:solidFill>
                <a:latin typeface="Calibri"/>
                <a:cs typeface="DIN-Regular"/>
              </a:rPr>
              <a:t>ri@rbcapital.com</a:t>
            </a:r>
            <a:endParaRPr lang="en-US" sz="1100" b="0" i="0" dirty="0">
              <a:solidFill>
                <a:srgbClr val="97D700"/>
              </a:solidFill>
              <a:latin typeface="Calibri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4809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73" r:id="rId5"/>
    <p:sldLayoutId id="2147483669" r:id="rId6"/>
    <p:sldLayoutId id="2147483672" r:id="rId7"/>
    <p:sldLayoutId id="2147483668" r:id="rId8"/>
    <p:sldLayoutId id="2147483656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Setembro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6181" y="5022476"/>
            <a:ext cx="7303048" cy="613553"/>
          </a:xfrm>
        </p:spPr>
        <p:txBody>
          <a:bodyPr/>
          <a:lstStyle/>
          <a:p>
            <a:r>
              <a:rPr lang="pt-BR" dirty="0"/>
              <a:t>I Fórum IBMEC de </a:t>
            </a:r>
            <a:r>
              <a:rPr lang="pt-BR" dirty="0" smtClean="0"/>
              <a:t>Agronegócio Infraestrutura </a:t>
            </a:r>
            <a:r>
              <a:rPr lang="pt-BR" dirty="0"/>
              <a:t>Logística e Mercado de Capitais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1392" y="234747"/>
            <a:ext cx="5700767" cy="307777"/>
          </a:xfrm>
        </p:spPr>
        <p:txBody>
          <a:bodyPr/>
          <a:lstStyle/>
          <a:p>
            <a:r>
              <a:rPr lang="pt-BR" dirty="0"/>
              <a:t>Crédito </a:t>
            </a:r>
            <a:r>
              <a:rPr lang="pt-BR" dirty="0" smtClean="0"/>
              <a:t>Do </a:t>
            </a:r>
            <a:r>
              <a:rPr lang="pt-BR" dirty="0"/>
              <a:t>setor </a:t>
            </a:r>
            <a:r>
              <a:rPr lang="pt-BR" dirty="0" smtClean="0"/>
              <a:t>bancário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smtClean="0"/>
              <a:t>REDUÇÃO DE PARTICIPAÇÃO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413410"/>
              </p:ext>
            </p:extLst>
          </p:nvPr>
        </p:nvGraphicFramePr>
        <p:xfrm>
          <a:off x="176024" y="2877377"/>
          <a:ext cx="84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838" y="1080317"/>
            <a:ext cx="818832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Retração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forte da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concessão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crédito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bancário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, dado a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crise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macroeconômica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>
                <a:solidFill>
                  <a:srgbClr val="8C8279"/>
                </a:solidFill>
                <a:cs typeface="Tahoma" panose="020B0604030504040204" pitchFamily="34" charset="0"/>
              </a:rPr>
              <a:t>r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edução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na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disponibilidade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crédito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para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novas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companhias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grandes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reestruturações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curso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Oportunidade para o capital alternativo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ampliar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i="1" dirty="0" smtClean="0">
                <a:solidFill>
                  <a:srgbClr val="8C8279"/>
                </a:solidFill>
                <a:cs typeface="Tahoma" panose="020B0604030504040204" pitchFamily="34" charset="0"/>
              </a:rPr>
              <a:t>market share</a:t>
            </a:r>
            <a:endParaRPr lang="en-US" altLang="en-US" sz="1400" i="1" dirty="0">
              <a:solidFill>
                <a:srgbClr val="8C8279"/>
              </a:solidFill>
              <a:cs typeface="Tahoma" panose="020B060403050404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706131" y="5217765"/>
            <a:ext cx="610668" cy="227151"/>
          </a:xfrm>
          <a:prstGeom prst="bentConnector3">
            <a:avLst>
              <a:gd name="adj1" fmla="val 1512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2019396" y="5355264"/>
            <a:ext cx="220284" cy="227151"/>
          </a:xfrm>
          <a:prstGeom prst="bentConnector3">
            <a:avLst>
              <a:gd name="adj1" fmla="val 2371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2982047" y="4328217"/>
            <a:ext cx="700200" cy="227151"/>
          </a:xfrm>
          <a:prstGeom prst="bentConnector3">
            <a:avLst>
              <a:gd name="adj1" fmla="val 252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161017" y="4794753"/>
            <a:ext cx="644904" cy="227151"/>
          </a:xfrm>
          <a:prstGeom prst="bentConnector3">
            <a:avLst>
              <a:gd name="adj1" fmla="val -492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5524" y="4797407"/>
            <a:ext cx="599730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- 17%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597" y="5093666"/>
            <a:ext cx="599645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- 6%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6121" y="3805133"/>
            <a:ext cx="599730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- 14%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7443" y="4358393"/>
            <a:ext cx="599730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- 15%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5438000" y="4736920"/>
            <a:ext cx="446112" cy="227151"/>
          </a:xfrm>
          <a:prstGeom prst="bentConnector3">
            <a:avLst>
              <a:gd name="adj1" fmla="val 2472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5115" y="4399956"/>
            <a:ext cx="599729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- 12%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6200000" flipH="1">
            <a:off x="6499522" y="4340005"/>
            <a:ext cx="644904" cy="227151"/>
          </a:xfrm>
          <a:prstGeom prst="bentConnector3">
            <a:avLst>
              <a:gd name="adj1" fmla="val -492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55948" y="3903645"/>
            <a:ext cx="599730" cy="2274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- 15%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7615163" y="5052535"/>
            <a:ext cx="780150" cy="227149"/>
          </a:xfrm>
          <a:prstGeom prst="bentConnector3">
            <a:avLst>
              <a:gd name="adj1" fmla="val -1145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99109" y="4504948"/>
            <a:ext cx="59973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400">
              <a:spcBef>
                <a:spcPts val="600"/>
              </a:spcBef>
              <a:buClr>
                <a:srgbClr val="FF671F"/>
              </a:buClr>
              <a:buSzPct val="80000"/>
            </a:pPr>
            <a:r>
              <a:rPr lang="en-US" sz="1100" dirty="0" smtClean="0">
                <a:solidFill>
                  <a:srgbClr val="B6ADA5"/>
                </a:solidFill>
                <a:cs typeface="Tahoma" pitchFamily="34" charset="0"/>
              </a:rPr>
              <a:t>- 20%</a:t>
            </a:r>
            <a:endParaRPr lang="en-US" sz="1100" dirty="0">
              <a:solidFill>
                <a:srgbClr val="B6ADA5"/>
              </a:solidFill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318" y="6474942"/>
            <a:ext cx="7612062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="1" dirty="0" smtClean="0">
                <a:solidFill>
                  <a:srgbClr val="8C8279"/>
                </a:solidFill>
              </a:rPr>
              <a:t>Fonte</a:t>
            </a:r>
            <a:r>
              <a:rPr lang="en-US" sz="1050" dirty="0" smtClean="0">
                <a:solidFill>
                  <a:srgbClr val="8C8279"/>
                </a:solidFill>
              </a:rPr>
              <a:t>: BCB</a:t>
            </a:r>
            <a:endParaRPr lang="en-US" sz="1050" dirty="0">
              <a:solidFill>
                <a:srgbClr val="8C8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Bancos Públicos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smtClean="0"/>
              <a:t>VOLTA ÀS ORIGENS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83701"/>
              </p:ext>
            </p:extLst>
          </p:nvPr>
        </p:nvGraphicFramePr>
        <p:xfrm>
          <a:off x="342000" y="2792782"/>
          <a:ext cx="84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Elbow Connector 5"/>
          <p:cNvCxnSpPr/>
          <p:nvPr/>
        </p:nvCxnSpPr>
        <p:spPr>
          <a:xfrm rot="16200000" flipH="1">
            <a:off x="7398876" y="3748955"/>
            <a:ext cx="568325" cy="228600"/>
          </a:xfrm>
          <a:prstGeom prst="bentConnector3">
            <a:avLst>
              <a:gd name="adj1" fmla="val -603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83002" y="3304455"/>
            <a:ext cx="598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ts val="600"/>
              </a:spcBef>
              <a:buClr>
                <a:srgbClr val="FF671F"/>
              </a:buClr>
              <a:buSzPct val="80000"/>
              <a:buFontTx/>
              <a:buNone/>
            </a:pPr>
            <a:r>
              <a:rPr lang="en-US" altLang="en-US" sz="1100">
                <a:solidFill>
                  <a:srgbClr val="B6ADA5"/>
                </a:solidFill>
                <a:cs typeface="Tahoma" panose="020B0604030504040204" pitchFamily="34" charset="0"/>
              </a:rPr>
              <a:t>- 28%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7891022" y="4525651"/>
            <a:ext cx="731137" cy="228602"/>
          </a:xfrm>
          <a:prstGeom prst="bentConnector3">
            <a:avLst>
              <a:gd name="adj1" fmla="val -1163"/>
            </a:avLst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948047" y="3994753"/>
            <a:ext cx="598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 algn="ctr">
              <a:spcBef>
                <a:spcPts val="600"/>
              </a:spcBef>
              <a:buClr>
                <a:srgbClr val="FF671F"/>
              </a:buClr>
              <a:buSzPct val="80000"/>
              <a:buFontTx/>
              <a:buNone/>
            </a:pPr>
            <a:r>
              <a:rPr lang="en-US" altLang="en-US" sz="1100" dirty="0">
                <a:solidFill>
                  <a:srgbClr val="B6ADA5"/>
                </a:solidFill>
                <a:cs typeface="Tahoma" panose="020B0604030504040204" pitchFamily="34" charset="0"/>
              </a:rPr>
              <a:t>- </a:t>
            </a:r>
            <a:r>
              <a:rPr lang="en-US" altLang="en-US" sz="1100" dirty="0" smtClean="0">
                <a:solidFill>
                  <a:srgbClr val="B6ADA5"/>
                </a:solidFill>
                <a:cs typeface="Tahoma" panose="020B0604030504040204" pitchFamily="34" charset="0"/>
              </a:rPr>
              <a:t>41%</a:t>
            </a:r>
            <a:endParaRPr lang="en-US" altLang="en-US" sz="1100" dirty="0">
              <a:solidFill>
                <a:srgbClr val="B6ADA5"/>
              </a:solidFill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6588" y="5059764"/>
            <a:ext cx="215900" cy="530631"/>
          </a:xfrm>
          <a:prstGeom prst="rect">
            <a:avLst/>
          </a:prstGeom>
          <a:noFill/>
          <a:ln w="15875">
            <a:solidFill>
              <a:srgbClr val="FF671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000" dirty="0" err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7838" y="1129745"/>
            <a:ext cx="81883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Baixa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capacidade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balanço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orçamento</a:t>
            </a:r>
            <a:r>
              <a:rPr lang="en-US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–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incapacidade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manter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volumes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elevados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Forte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desaceleração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pelo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BNDES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novas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concessões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estimulo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a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operações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mercado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Redução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28%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nos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desembolsos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2015 –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potencial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retração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outros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40%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2016</a:t>
            </a:r>
            <a:endParaRPr lang="en-US" altLang="en-US" sz="1400" dirty="0">
              <a:solidFill>
                <a:srgbClr val="8C8279"/>
              </a:solidFill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318" y="6474942"/>
            <a:ext cx="7612062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="1" dirty="0" smtClean="0">
                <a:solidFill>
                  <a:srgbClr val="8C8279"/>
                </a:solidFill>
              </a:rPr>
              <a:t>Fonte</a:t>
            </a:r>
            <a:r>
              <a:rPr lang="en-US" sz="1050" dirty="0" smtClean="0">
                <a:solidFill>
                  <a:srgbClr val="8C8279"/>
                </a:solidFill>
              </a:rPr>
              <a:t>: BNDES</a:t>
            </a:r>
            <a:endParaRPr lang="en-US" sz="1050" dirty="0">
              <a:solidFill>
                <a:srgbClr val="8C8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726393"/>
              </p:ext>
            </p:extLst>
          </p:nvPr>
        </p:nvGraphicFramePr>
        <p:xfrm>
          <a:off x="4724400" y="2746336"/>
          <a:ext cx="4140000" cy="358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25715"/>
              </p:ext>
            </p:extLst>
          </p:nvPr>
        </p:nvGraphicFramePr>
        <p:xfrm>
          <a:off x="471317" y="2746337"/>
          <a:ext cx="4049681" cy="358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1392" y="234747"/>
            <a:ext cx="5700767" cy="307777"/>
          </a:xfrm>
        </p:spPr>
        <p:txBody>
          <a:bodyPr/>
          <a:lstStyle/>
          <a:p>
            <a:r>
              <a:rPr lang="en-US" dirty="0" err="1" smtClean="0"/>
              <a:t>Renda</a:t>
            </a:r>
            <a:r>
              <a:rPr lang="en-US" dirty="0"/>
              <a:t> </a:t>
            </a:r>
            <a:r>
              <a:rPr lang="en-US" dirty="0" err="1" smtClean="0"/>
              <a:t>fixa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POTENCIAL </a:t>
            </a:r>
            <a:r>
              <a:rPr lang="en-US" i="1" dirty="0" smtClean="0"/>
              <a:t>CROWDING IN – </a:t>
            </a:r>
            <a:r>
              <a:rPr lang="en-US" dirty="0" smtClean="0"/>
              <a:t>DESINTERMEDIAÇÃO FINANCEIRA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18" y="6474942"/>
            <a:ext cx="7612062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="1" dirty="0" smtClean="0">
                <a:solidFill>
                  <a:srgbClr val="8C8279"/>
                </a:solidFill>
              </a:rPr>
              <a:t>Fonte</a:t>
            </a:r>
            <a:r>
              <a:rPr lang="en-US" sz="1050" dirty="0" smtClean="0">
                <a:solidFill>
                  <a:srgbClr val="8C8279"/>
                </a:solidFill>
              </a:rPr>
              <a:t>: </a:t>
            </a:r>
            <a:r>
              <a:rPr lang="en-US" sz="1050" dirty="0">
                <a:solidFill>
                  <a:srgbClr val="8C8279"/>
                </a:solidFill>
              </a:rPr>
              <a:t>JP Morgan Asset </a:t>
            </a:r>
            <a:r>
              <a:rPr lang="en-US" sz="1050" dirty="0" smtClean="0">
                <a:solidFill>
                  <a:srgbClr val="8C8279"/>
                </a:solidFill>
              </a:rPr>
              <a:t>Management</a:t>
            </a:r>
            <a:endParaRPr lang="en-US" sz="1050" dirty="0">
              <a:solidFill>
                <a:srgbClr val="8C827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838" y="1014413"/>
            <a:ext cx="818832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Estoque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ultrapassa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R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$ 5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bilhões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, com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grande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concentração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(~53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%)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títulos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públicos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federais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Títulos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privados</a:t>
            </a:r>
            <a:r>
              <a:rPr lang="en-US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com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grande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potencial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crescimento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Migração</a:t>
            </a:r>
            <a:r>
              <a:rPr lang="en-US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dos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títulos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públicos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bancários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para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papéis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crédito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privado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Estágio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incipiente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,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com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grande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potencial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crescimento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50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1392" y="234747"/>
            <a:ext cx="5700767" cy="615553"/>
          </a:xfrm>
        </p:spPr>
        <p:txBody>
          <a:bodyPr/>
          <a:lstStyle/>
          <a:p>
            <a:r>
              <a:rPr lang="en-US" dirty="0" smtClean="0"/>
              <a:t>FUNDOS DE INVESTIMENTO IMOBILIÁRIO (FII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smtClean="0"/>
              <a:t>FUNDING</a:t>
            </a:r>
            <a:r>
              <a:rPr lang="en-US" dirty="0" smtClean="0"/>
              <a:t> ALTERNATIVO VIA </a:t>
            </a:r>
            <a:r>
              <a:rPr lang="en-US" i="1" dirty="0" smtClean="0"/>
              <a:t>EQUITY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18" y="6474942"/>
            <a:ext cx="7612062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="1" dirty="0" smtClean="0">
                <a:solidFill>
                  <a:srgbClr val="8C8279"/>
                </a:solidFill>
              </a:rPr>
              <a:t>Fonte</a:t>
            </a:r>
            <a:r>
              <a:rPr lang="en-US" sz="1050" dirty="0" smtClean="0">
                <a:solidFill>
                  <a:srgbClr val="8C8279"/>
                </a:solidFill>
              </a:rPr>
              <a:t>: </a:t>
            </a:r>
            <a:r>
              <a:rPr lang="en-US" sz="1050" dirty="0" err="1" smtClean="0">
                <a:solidFill>
                  <a:srgbClr val="8C8279"/>
                </a:solidFill>
              </a:rPr>
              <a:t>BM&amp;FBovespa</a:t>
            </a:r>
            <a:endParaRPr lang="en-US" sz="1050" dirty="0">
              <a:solidFill>
                <a:srgbClr val="8C827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838" y="1014413"/>
            <a:ext cx="81883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FIIs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se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tornaram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uma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alternativa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investimento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com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exposição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i="1" dirty="0" smtClean="0">
                <a:solidFill>
                  <a:srgbClr val="8C8279"/>
                </a:solidFill>
                <a:cs typeface="Tahoma" panose="020B0604030504040204" pitchFamily="34" charset="0"/>
              </a:rPr>
              <a:t>real estate</a:t>
            </a: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i="1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projetos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infraestrutura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com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compenente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imobiliário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elegiveis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Mercado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incipiente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com alto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potenical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crescimento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Estados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Unidos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: ~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USD 900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bilhões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vs.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Brasil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: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~</a:t>
            </a:r>
            <a:r>
              <a:rPr lang="en-US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USD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8,5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bilhões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781582"/>
              </p:ext>
            </p:extLst>
          </p:nvPr>
        </p:nvGraphicFramePr>
        <p:xfrm>
          <a:off x="477838" y="3303373"/>
          <a:ext cx="8188325" cy="303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7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1392" y="234747"/>
            <a:ext cx="5700767" cy="615553"/>
          </a:xfrm>
        </p:spPr>
        <p:txBody>
          <a:bodyPr/>
          <a:lstStyle/>
          <a:p>
            <a:r>
              <a:rPr lang="en-US" dirty="0" smtClean="0"/>
              <a:t>Mercado de </a:t>
            </a:r>
            <a:r>
              <a:rPr lang="en-US" dirty="0" err="1" smtClean="0"/>
              <a:t>Securitização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smtClean="0"/>
              <a:t>FUNDING</a:t>
            </a:r>
            <a:r>
              <a:rPr lang="en-US" dirty="0" smtClean="0"/>
              <a:t> ALTERNATIVO VIA DIVIDA - CRI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318" y="6474942"/>
            <a:ext cx="7612062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050" b="1" dirty="0" smtClean="0">
                <a:solidFill>
                  <a:srgbClr val="8C8279"/>
                </a:solidFill>
              </a:rPr>
              <a:t>Fonte:</a:t>
            </a:r>
            <a:r>
              <a:rPr lang="en-US" sz="1050" dirty="0" smtClean="0">
                <a:solidFill>
                  <a:srgbClr val="8C8279"/>
                </a:solidFill>
              </a:rPr>
              <a:t> CETIP; RB Capital</a:t>
            </a:r>
            <a:endParaRPr lang="en-US" sz="1050" dirty="0">
              <a:solidFill>
                <a:srgbClr val="8C827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838" y="1170935"/>
            <a:ext cx="818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─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─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Emissão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histórica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acumulada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- R$100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bilhões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(USD </a:t>
            </a:r>
            <a:r>
              <a:rPr lang="en-US" altLang="en-US" sz="1400" dirty="0">
                <a:solidFill>
                  <a:srgbClr val="8C8279"/>
                </a:solidFill>
                <a:cs typeface="Tahoma" panose="020B0604030504040204" pitchFamily="34" charset="0"/>
              </a:rPr>
              <a:t>28.5 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billion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)</a:t>
            </a:r>
          </a:p>
          <a:p>
            <a:pPr lvl="1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lvl="2">
              <a:spcBef>
                <a:spcPts val="600"/>
              </a:spcBef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err="1">
                <a:solidFill>
                  <a:srgbClr val="8C8279"/>
                </a:solidFill>
                <a:cs typeface="Tahoma" panose="020B0604030504040204" pitchFamily="34" charset="0"/>
              </a:rPr>
              <a:t>f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inanciamento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CAPEX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diversos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projetos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de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infraestrutura</a:t>
            </a: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8C8279"/>
                </a:solidFill>
                <a:cs typeface="Tahoma" panose="020B0604030504040204" pitchFamily="34" charset="0"/>
              </a:rPr>
              <a:t>logística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  <a:p>
            <a:pPr marL="914400" lvl="2" indent="0">
              <a:spcBef>
                <a:spcPts val="600"/>
              </a:spcBef>
              <a:buClr>
                <a:srgbClr val="FF671F"/>
              </a:buClr>
              <a:buSzPct val="80000"/>
              <a:buNone/>
            </a:pPr>
            <a:r>
              <a:rPr lang="en-US" altLang="en-US" sz="1400" dirty="0" smtClean="0">
                <a:solidFill>
                  <a:srgbClr val="8C8279"/>
                </a:solidFill>
                <a:cs typeface="Tahoma" panose="020B0604030504040204" pitchFamily="34" charset="0"/>
              </a:rPr>
              <a:t> </a:t>
            </a:r>
            <a:endParaRPr lang="en-US" altLang="en-US" sz="1400" dirty="0" smtClean="0">
              <a:solidFill>
                <a:srgbClr val="8C8279"/>
              </a:solidFill>
              <a:cs typeface="Tahoma" panose="020B060403050404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779696"/>
              </p:ext>
            </p:extLst>
          </p:nvPr>
        </p:nvGraphicFramePr>
        <p:xfrm>
          <a:off x="342000" y="2590800"/>
          <a:ext cx="84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323975" y="1042035"/>
          <a:ext cx="6496050" cy="215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05090" y="3838315"/>
          <a:ext cx="3814762" cy="240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392" y="3497298"/>
            <a:ext cx="1960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E6259"/>
                </a:solidFill>
              </a:rPr>
              <a:t>Perfil</a:t>
            </a:r>
            <a:r>
              <a:rPr lang="en-US" sz="1400" b="1" dirty="0" smtClean="0">
                <a:solidFill>
                  <a:srgbClr val="6E6259"/>
                </a:solidFill>
              </a:rPr>
              <a:t> dos </a:t>
            </a:r>
            <a:r>
              <a:rPr lang="en-US" sz="1400" b="1" dirty="0" err="1" smtClean="0">
                <a:solidFill>
                  <a:srgbClr val="6E6259"/>
                </a:solidFill>
              </a:rPr>
              <a:t>Investidores</a:t>
            </a:r>
            <a:r>
              <a:rPr lang="en-US" sz="1400" b="1" dirty="0" smtClean="0">
                <a:solidFill>
                  <a:srgbClr val="6E6259"/>
                </a:solidFill>
              </a:rPr>
              <a:t> *</a:t>
            </a:r>
            <a:endParaRPr lang="en-US" sz="1400" b="1" dirty="0">
              <a:solidFill>
                <a:srgbClr val="6E62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663" y="3497298"/>
            <a:ext cx="2504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E6259"/>
                </a:solidFill>
              </a:rPr>
              <a:t>Concentração</a:t>
            </a:r>
            <a:r>
              <a:rPr lang="en-US" sz="1400" b="1" dirty="0" smtClean="0">
                <a:solidFill>
                  <a:srgbClr val="6E6259"/>
                </a:solidFill>
              </a:rPr>
              <a:t> </a:t>
            </a:r>
            <a:r>
              <a:rPr lang="en-US" sz="1400" b="1" dirty="0" err="1" smtClean="0">
                <a:solidFill>
                  <a:srgbClr val="6E6259"/>
                </a:solidFill>
              </a:rPr>
              <a:t>por</a:t>
            </a:r>
            <a:r>
              <a:rPr lang="en-US" sz="1400" b="1" dirty="0" smtClean="0">
                <a:solidFill>
                  <a:srgbClr val="6E6259"/>
                </a:solidFill>
              </a:rPr>
              <a:t> </a:t>
            </a:r>
            <a:r>
              <a:rPr lang="en-US" sz="1400" b="1" dirty="0" err="1" smtClean="0">
                <a:solidFill>
                  <a:srgbClr val="6E6259"/>
                </a:solidFill>
              </a:rPr>
              <a:t>indexador</a:t>
            </a:r>
            <a:r>
              <a:rPr lang="en-US" sz="1400" b="1" dirty="0" smtClean="0">
                <a:solidFill>
                  <a:srgbClr val="6E6259"/>
                </a:solidFill>
              </a:rPr>
              <a:t> **</a:t>
            </a:r>
            <a:endParaRPr lang="en-US" sz="1400" b="1" dirty="0">
              <a:solidFill>
                <a:srgbClr val="6E625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1392" y="3838315"/>
            <a:ext cx="3161933" cy="0"/>
          </a:xfrm>
          <a:prstGeom prst="line">
            <a:avLst/>
          </a:prstGeom>
          <a:ln w="12700">
            <a:solidFill>
              <a:srgbClr val="97D7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60663" y="3838315"/>
            <a:ext cx="3161933" cy="0"/>
          </a:xfrm>
          <a:prstGeom prst="line">
            <a:avLst/>
          </a:prstGeom>
          <a:ln w="12700">
            <a:solidFill>
              <a:srgbClr val="97D7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1392" y="1447540"/>
            <a:ext cx="7741204" cy="0"/>
          </a:xfrm>
          <a:prstGeom prst="line">
            <a:avLst/>
          </a:prstGeom>
          <a:ln w="12700">
            <a:solidFill>
              <a:srgbClr val="97D7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1392" y="1101067"/>
            <a:ext cx="3339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6E6259"/>
                </a:solidFill>
              </a:rPr>
              <a:t>Histórico</a:t>
            </a:r>
            <a:r>
              <a:rPr lang="en-US" sz="1400" b="1" dirty="0" smtClean="0">
                <a:solidFill>
                  <a:srgbClr val="6E6259"/>
                </a:solidFill>
              </a:rPr>
              <a:t> do Volume de </a:t>
            </a:r>
            <a:r>
              <a:rPr lang="en-US" sz="1400" b="1" dirty="0" err="1" smtClean="0">
                <a:solidFill>
                  <a:srgbClr val="6E6259"/>
                </a:solidFill>
              </a:rPr>
              <a:t>Emissões</a:t>
            </a:r>
            <a:r>
              <a:rPr lang="en-US" sz="1400" b="1" dirty="0" smtClean="0">
                <a:solidFill>
                  <a:srgbClr val="6E6259"/>
                </a:solidFill>
              </a:rPr>
              <a:t> (R$ MM)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4751088" y="4013091"/>
          <a:ext cx="4010025" cy="229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60663" y="6172502"/>
            <a:ext cx="1938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6E6259"/>
                </a:solidFill>
              </a:rPr>
              <a:t>** </a:t>
            </a:r>
            <a:r>
              <a:rPr lang="en-US" sz="1000" i="1" dirty="0" err="1" smtClean="0">
                <a:solidFill>
                  <a:srgbClr val="6E6259"/>
                </a:solidFill>
              </a:rPr>
              <a:t>Baseado</a:t>
            </a:r>
            <a:r>
              <a:rPr lang="en-US" sz="1000" i="1" dirty="0" smtClean="0">
                <a:solidFill>
                  <a:srgbClr val="6E6259"/>
                </a:solidFill>
              </a:rPr>
              <a:t> </a:t>
            </a:r>
            <a:r>
              <a:rPr lang="en-US" sz="1000" i="1" dirty="0" err="1" smtClean="0">
                <a:solidFill>
                  <a:srgbClr val="6E6259"/>
                </a:solidFill>
              </a:rPr>
              <a:t>nas</a:t>
            </a:r>
            <a:r>
              <a:rPr lang="en-US" sz="1000" i="1" dirty="0" smtClean="0">
                <a:solidFill>
                  <a:srgbClr val="6E6259"/>
                </a:solidFill>
              </a:rPr>
              <a:t> </a:t>
            </a:r>
            <a:r>
              <a:rPr lang="en-US" sz="1000" i="1" dirty="0" err="1" smtClean="0">
                <a:solidFill>
                  <a:srgbClr val="6E6259"/>
                </a:solidFill>
              </a:rPr>
              <a:t>emissões</a:t>
            </a:r>
            <a:r>
              <a:rPr lang="en-US" sz="1000" i="1" dirty="0" smtClean="0">
                <a:solidFill>
                  <a:srgbClr val="6E6259"/>
                </a:solidFill>
              </a:rPr>
              <a:t> de 2015</a:t>
            </a:r>
            <a:endParaRPr lang="en-US" sz="1000" i="1" dirty="0">
              <a:solidFill>
                <a:srgbClr val="6E62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392" y="6172502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6E6259"/>
                </a:solidFill>
              </a:rPr>
              <a:t>* </a:t>
            </a:r>
            <a:r>
              <a:rPr lang="en-US" sz="1000" i="1" dirty="0" err="1" smtClean="0">
                <a:solidFill>
                  <a:srgbClr val="6E6259"/>
                </a:solidFill>
              </a:rPr>
              <a:t>Baseado</a:t>
            </a:r>
            <a:r>
              <a:rPr lang="en-US" sz="1000" i="1" dirty="0" smtClean="0">
                <a:solidFill>
                  <a:srgbClr val="6E6259"/>
                </a:solidFill>
              </a:rPr>
              <a:t> </a:t>
            </a:r>
            <a:r>
              <a:rPr lang="en-US" sz="1000" i="1" dirty="0" err="1" smtClean="0">
                <a:solidFill>
                  <a:srgbClr val="6E6259"/>
                </a:solidFill>
              </a:rPr>
              <a:t>nas</a:t>
            </a:r>
            <a:r>
              <a:rPr lang="en-US" sz="1000" i="1" dirty="0" smtClean="0">
                <a:solidFill>
                  <a:srgbClr val="6E6259"/>
                </a:solidFill>
              </a:rPr>
              <a:t> </a:t>
            </a:r>
            <a:r>
              <a:rPr lang="en-US" sz="1000" i="1" dirty="0" err="1" smtClean="0">
                <a:solidFill>
                  <a:srgbClr val="6E6259"/>
                </a:solidFill>
              </a:rPr>
              <a:t>ofertas</a:t>
            </a:r>
            <a:r>
              <a:rPr lang="en-US" sz="1000" i="1" dirty="0" smtClean="0">
                <a:solidFill>
                  <a:srgbClr val="6E6259"/>
                </a:solidFill>
              </a:rPr>
              <a:t> ICVM 400 </a:t>
            </a:r>
            <a:r>
              <a:rPr lang="en-US" sz="1000" i="1" dirty="0" err="1" smtClean="0">
                <a:solidFill>
                  <a:srgbClr val="6E6259"/>
                </a:solidFill>
              </a:rPr>
              <a:t>recentes</a:t>
            </a:r>
            <a:endParaRPr lang="en-US" sz="1000" i="1" dirty="0">
              <a:solidFill>
                <a:srgbClr val="6E625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smtClean="0"/>
              <a:t>FUNDING ALTERNATIVA VIA DIVIDA - CRA</a:t>
            </a:r>
            <a:endParaRPr lang="en-US" i="1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581392" y="218269"/>
            <a:ext cx="5700767" cy="307777"/>
          </a:xfrm>
          <a:prstGeom prst="rect">
            <a:avLst/>
          </a:prstGeom>
        </p:spPr>
        <p:txBody>
          <a:bodyPr vert="horz"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1" i="0" kern="1200" cap="all">
                <a:solidFill>
                  <a:srgbClr val="8C8279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00" b="1" i="0" kern="1200" cap="all">
                <a:solidFill>
                  <a:srgbClr val="8C8279"/>
                </a:solidFill>
                <a:latin typeface="DIN-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00" b="1" i="0" kern="1200" cap="all">
                <a:solidFill>
                  <a:srgbClr val="8C8279"/>
                </a:solidFill>
                <a:latin typeface="DIN-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00" b="1" i="0" kern="1200" cap="all">
                <a:solidFill>
                  <a:srgbClr val="8C8279"/>
                </a:solidFill>
                <a:latin typeface="DIN-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00" b="1" i="0" kern="1200" cap="all">
                <a:solidFill>
                  <a:srgbClr val="8C8279"/>
                </a:solidFill>
                <a:latin typeface="DIN-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Mercado de </a:t>
            </a:r>
            <a:r>
              <a:rPr lang="en-US" dirty="0" err="1" smtClean="0"/>
              <a:t>Securitização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8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MERCADO DE SECURITIZAÇÃO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i="1" dirty="0" smtClean="0"/>
              <a:t>Case</a:t>
            </a:r>
            <a:endParaRPr lang="pt-B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E17A6C-03F6-8341-AECB-F618D2FE9E2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436096" y="1014309"/>
            <a:ext cx="3240360" cy="2785378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marL="285750" marR="0" lvl="1" indent="-285750" fontAlgn="auto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  <a:tabLst>
                <a:tab pos="3321050" algn="l"/>
                <a:tab pos="3406775" algn="l"/>
              </a:tabLst>
              <a:defRPr/>
            </a:pPr>
            <a:r>
              <a:rPr lang="pt-BR" sz="1150" dirty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América Latina Logística (“ALL”)</a:t>
            </a:r>
            <a:r>
              <a:rPr lang="en-US" sz="1150" dirty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necessitava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expandir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sua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capacidade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transporte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logística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junto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agronegócio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.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Demanda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por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um novo terminal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ferroviário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em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Rondonópolis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(MT) </a:t>
            </a:r>
          </a:p>
          <a:p>
            <a:pPr marL="285750" marR="0" lvl="1" indent="-285750" fontAlgn="auto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  <a:tabLst>
                <a:tab pos="3321050" algn="l"/>
                <a:tab pos="3406775" algn="l"/>
              </a:tabLst>
              <a:defRPr/>
            </a:pPr>
            <a:r>
              <a:rPr lang="en-US" sz="1150" dirty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ALL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adquiriu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uma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grande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área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na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região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vendeu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frações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dessa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área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para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clientes-usuários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.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Objetivo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da ALL,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procurar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a RB Capital, era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retirar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esse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ativo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dos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seus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livros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e se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tornar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somente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um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inquilino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pelo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uso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Operacional do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mesmo</a:t>
            </a:r>
            <a:endParaRPr lang="pt-BR" sz="1150" dirty="0">
              <a:solidFill>
                <a:srgbClr val="8C8279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1109885"/>
            <a:ext cx="3744416" cy="5010829"/>
          </a:xfrm>
          <a:prstGeom prst="rect">
            <a:avLst/>
          </a:prstGeom>
          <a:solidFill>
            <a:srgbClr val="8C8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0" y="1253902"/>
            <a:ext cx="3456384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1470152" y="543036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234505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R$ 206 MM</a:t>
            </a:r>
            <a:endParaRPr lang="pt-BR" dirty="0"/>
          </a:p>
        </p:txBody>
      </p:sp>
      <p:pic>
        <p:nvPicPr>
          <p:cNvPr id="26" name="Picture 2" descr="http://www.satocomunicacao.com.br/public/artigos/929-all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60" y="3084833"/>
            <a:ext cx="1575169" cy="802633"/>
          </a:xfrm>
          <a:prstGeom prst="rect">
            <a:avLst/>
          </a:prstGeom>
          <a:solidFill>
            <a:srgbClr val="8C8279"/>
          </a:solidFill>
          <a:ln>
            <a:noFill/>
          </a:ln>
          <a:ex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51824"/>
            <a:ext cx="2383323" cy="1135109"/>
          </a:xfrm>
          <a:prstGeom prst="rect">
            <a:avLst/>
          </a:prstGeom>
          <a:solidFill>
            <a:srgbClr val="8C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16326" y="2708920"/>
            <a:ext cx="2893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Certificado de Recebíveis Imobiliários – CRI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3933056"/>
            <a:ext cx="2783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Terminal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Ferroviário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5425283" y="3878742"/>
            <a:ext cx="3570435" cy="255454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  <a:tabLst>
                <a:tab pos="3321050" algn="l"/>
                <a:tab pos="3406775" algn="l"/>
              </a:tabLst>
              <a:defRPr/>
            </a:pPr>
            <a:r>
              <a:rPr lang="en-US" sz="1150" dirty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RB Capital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adquiriu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terreno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da ALL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através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uma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SPE, que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resultou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na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desimobilização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mesmo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balanço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da ALL.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Em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ato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continuo, RB Capital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celebrou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um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contrato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locação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atipico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(</a:t>
            </a:r>
            <a:r>
              <a:rPr lang="en-US" sz="1150" i="1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build-to-suit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)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por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15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anos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, com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uma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opção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compra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 </a:t>
            </a:r>
            <a:r>
              <a:rPr lang="en-US" sz="1150" i="1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equity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residual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ao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fim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período</a:t>
            </a:r>
            <a:endParaRPr lang="en-US" sz="1150" dirty="0">
              <a:solidFill>
                <a:srgbClr val="8C8279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80000"/>
              <a:buFont typeface="Wingdings" panose="05000000000000000000" pitchFamily="2" charset="2"/>
              <a:buChar char="§"/>
              <a:tabLst>
                <a:tab pos="3321050" algn="l"/>
                <a:tab pos="3406775" algn="l"/>
              </a:tabLst>
              <a:defRPr/>
            </a:pP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Investidores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compraram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CRIs (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securitização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do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contrato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de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locacão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) que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levantou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100% dos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recursos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150" dirty="0" err="1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necessários</a:t>
            </a:r>
            <a:r>
              <a:rPr lang="en-US" sz="1150" dirty="0" smtClean="0">
                <a:solidFill>
                  <a:srgbClr val="8C827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 para o CAPEX</a:t>
            </a:r>
            <a:endParaRPr lang="en-US" sz="1150" dirty="0">
              <a:solidFill>
                <a:srgbClr val="8C8279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5976" y="1124744"/>
            <a:ext cx="1080120" cy="2546667"/>
          </a:xfrm>
          <a:prstGeom prst="rect">
            <a:avLst/>
          </a:prstGeom>
          <a:solidFill>
            <a:srgbClr val="8C8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Sumário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5976" y="3933056"/>
            <a:ext cx="1080120" cy="2410079"/>
          </a:xfrm>
          <a:prstGeom prst="rect">
            <a:avLst/>
          </a:prstGeom>
          <a:solidFill>
            <a:srgbClr val="8C8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Solução</a:t>
            </a:r>
            <a:r>
              <a:rPr lang="en-US" sz="1000" b="1" dirty="0" smtClean="0">
                <a:solidFill>
                  <a:schemeClr val="bg1"/>
                </a:solidFill>
              </a:rPr>
              <a:t> da RB Capital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6764" y="2041798"/>
            <a:ext cx="2783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Emissão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Distribuição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1" y="1259460"/>
            <a:ext cx="2067533" cy="7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0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547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DIN</vt:lpstr>
      <vt:lpstr>DIN-Medium</vt:lpstr>
      <vt:lpstr>DIN-Regular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Cravo 7</dc:creator>
  <cp:lastModifiedBy>Marcelo Michalua</cp:lastModifiedBy>
  <cp:revision>137</cp:revision>
  <cp:lastPrinted>2015-03-13T22:38:10Z</cp:lastPrinted>
  <dcterms:created xsi:type="dcterms:W3CDTF">2015-02-27T12:55:39Z</dcterms:created>
  <dcterms:modified xsi:type="dcterms:W3CDTF">2016-08-30T21:27:23Z</dcterms:modified>
</cp:coreProperties>
</file>