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  <p:sldMasterId id="2147483790" r:id="rId5"/>
    <p:sldMasterId id="2147483803" r:id="rId6"/>
    <p:sldMasterId id="2147483843" r:id="rId7"/>
  </p:sldMasterIdLst>
  <p:notesMasterIdLst>
    <p:notesMasterId r:id="rId26"/>
  </p:notesMasterIdLst>
  <p:sldIdLst>
    <p:sldId id="304" r:id="rId8"/>
    <p:sldId id="363" r:id="rId9"/>
    <p:sldId id="400" r:id="rId10"/>
    <p:sldId id="401" r:id="rId11"/>
    <p:sldId id="417" r:id="rId12"/>
    <p:sldId id="404" r:id="rId13"/>
    <p:sldId id="403" r:id="rId14"/>
    <p:sldId id="402" r:id="rId15"/>
    <p:sldId id="420" r:id="rId16"/>
    <p:sldId id="419" r:id="rId17"/>
    <p:sldId id="396" r:id="rId18"/>
    <p:sldId id="320" r:id="rId19"/>
    <p:sldId id="364" r:id="rId20"/>
    <p:sldId id="394" r:id="rId21"/>
    <p:sldId id="395" r:id="rId22"/>
    <p:sldId id="383" r:id="rId23"/>
    <p:sldId id="392" r:id="rId24"/>
    <p:sldId id="393" r:id="rId25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693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386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080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73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4669" algn="l" defTabSz="913868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1603" algn="l" defTabSz="913868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8536" algn="l" defTabSz="913868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5470" algn="l" defTabSz="913868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528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 autoAdjust="0"/>
    <p:restoredTop sz="94676" autoAdjust="0"/>
  </p:normalViewPr>
  <p:slideViewPr>
    <p:cSldViewPr>
      <p:cViewPr varScale="1">
        <p:scale>
          <a:sx n="48" d="100"/>
          <a:sy n="48" d="100"/>
        </p:scale>
        <p:origin x="1464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060" cy="49678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7777" y="0"/>
            <a:ext cx="2951060" cy="496787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569C54B-D619-4C49-8235-132E5360B6E6}" type="datetimeFigureOut">
              <a:rPr lang="es-ES"/>
              <a:pPr>
                <a:defRPr/>
              </a:pPr>
              <a:t>31/08/2016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422" y="4722016"/>
            <a:ext cx="5449532" cy="4474469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44032"/>
            <a:ext cx="2951060" cy="4967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7777" y="9444032"/>
            <a:ext cx="2951060" cy="496787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1F34F3-E475-4821-875B-16A4EA137A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8266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93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6935" algn="l" defTabSz="45693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3868" algn="l" defTabSz="45693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0801" algn="l" defTabSz="45693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7735" algn="l" defTabSz="45693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4669" algn="l" defTabSz="4569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03" algn="l" defTabSz="4569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6" algn="l" defTabSz="4569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70" algn="l" defTabSz="4569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34F3-E475-4821-875B-16A4EA137A57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42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34F3-E475-4821-875B-16A4EA137A57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99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B65BDB-23DD-410A-8B4A-886B87643F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Nota: Cada caso</a:t>
            </a:r>
            <a:r>
              <a:rPr lang="es-VE" baseline="0" dirty="0"/>
              <a:t> es particular como veremos en UR y CO y es necesario diseñar el instrumento a las características particulares. Amplio apoyo de los gobiernos.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34F3-E475-4821-875B-16A4EA137A57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053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34F3-E475-4821-875B-16A4EA137A57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242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FDN</a:t>
            </a:r>
            <a:r>
              <a:rPr lang="es-VE" baseline="0" dirty="0"/>
              <a:t> inversión patrimonial de USD50 MM. Participación de CAF en el Fondo: USD 50 MM. Amplia CT y asesoramiento en la formación de la FDN, ANI y desarrollo del proceso.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34F3-E475-4821-875B-16A4EA137A57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471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Tanto Colombia como</a:t>
            </a:r>
            <a:r>
              <a:rPr lang="es-VE" baseline="0" dirty="0"/>
              <a:t> Uruguay tienen unos fondo de pensiones de tamaño significativo con inversiones grandes en papeles del Gobierno con bajo rendimiento. También los tienen BR, CH ME, entre otros.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34F3-E475-4821-875B-16A4EA137A57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14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F34F3-E475-4821-875B-16A4EA137A57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30A9-4C7F-4832-B19D-9A6CDEBA3B9E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9802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AED1-592C-403A-A925-67EA52F630D2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50747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5A01-81DF-4825-B634-D9AE786E6B02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3063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1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0657-A41C-4DAF-B7E1-5300EE01E5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1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84FE-3ACB-4349-882C-4484E70657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92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8642352" cy="632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3" y="1993900"/>
            <a:ext cx="4318001" cy="403436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3" y="1993901"/>
            <a:ext cx="4324352" cy="35989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4339772" y="3429000"/>
            <a:ext cx="72571" cy="2599267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12343" y="5418667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768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810500" y="4883150"/>
            <a:ext cx="550613" cy="73415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664201" y="5087306"/>
            <a:ext cx="124883" cy="1665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177759" y="218901"/>
            <a:ext cx="2721225" cy="4664249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69" y="2063956"/>
            <a:ext cx="4214091" cy="20883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6421120"/>
            <a:ext cx="9144000" cy="4368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097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B9B6-5D90-433C-8E3E-EF3066042EB1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1810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7005"/>
            <a:ext cx="9144000" cy="6866789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548219"/>
            <a:ext cx="6488112" cy="50446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348343"/>
            <a:ext cx="2411414" cy="5613099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4" y="548216"/>
            <a:ext cx="6483350" cy="53445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 elemento gráfico SmartArt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2158999" cy="53445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348342"/>
            <a:ext cx="9144000" cy="1335315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3" y="548220"/>
            <a:ext cx="4318001" cy="10483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3" y="1993900"/>
            <a:ext cx="4318001" cy="40343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3" y="-461"/>
            <a:ext cx="4324350" cy="631024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348343"/>
            <a:ext cx="9144000" cy="928915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8642352" cy="632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3" y="1993900"/>
            <a:ext cx="4318001" cy="40343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4" y="1993900"/>
            <a:ext cx="4324350" cy="40343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8642352" cy="632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3" y="1993900"/>
            <a:ext cx="4318001" cy="403436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3" y="1993901"/>
            <a:ext cx="4324352" cy="35989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4339772" y="3429000"/>
            <a:ext cx="72571" cy="2599267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12343" y="5418667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83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Rectangle 6"/>
          <p:cNvSpPr/>
          <p:nvPr/>
        </p:nvSpPr>
        <p:spPr>
          <a:xfrm>
            <a:off x="315073" y="174812"/>
            <a:ext cx="3256802" cy="6010088"/>
          </a:xfrm>
          <a:prstGeom prst="rect">
            <a:avLst/>
          </a:prstGeom>
          <a:solidFill>
            <a:srgbClr val="00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068873" y="228600"/>
            <a:ext cx="2790966" cy="20391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904597" y="216725"/>
            <a:ext cx="2057400" cy="20391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5"/>
            <a:ext cx="3086100" cy="2040905"/>
          </a:xfrm>
          <a:prstGeom prst="rect">
            <a:avLst/>
          </a:prstGeo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7" name="Rectangle 7"/>
          <p:cNvSpPr/>
          <p:nvPr/>
        </p:nvSpPr>
        <p:spPr>
          <a:xfrm>
            <a:off x="6210301" y="4532883"/>
            <a:ext cx="2649539" cy="17782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8" name="Rectangle 7"/>
          <p:cNvSpPr/>
          <p:nvPr/>
        </p:nvSpPr>
        <p:spPr>
          <a:xfrm>
            <a:off x="3904597" y="2377440"/>
            <a:ext cx="2790966" cy="20391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168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95247" y="642358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V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706" y="6423586"/>
            <a:ext cx="612289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57946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9314-1939-4C7C-B715-6C8065C9F27C}" type="slidenum">
              <a:rPr lang="es-VE" smtClean="0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15085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Haga clic en el icono para agregar un gráfico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1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0657-A41C-4DAF-B7E1-5300EE01E5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B9B6-5D90-433C-8E3E-EF3066042EB1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1810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F1FB-BF8B-4DA5-8077-FB6BD78EB6F3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74525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F1FB-BF8B-4DA5-8077-FB6BD78EB6F3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74525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406A-C078-4AB7-9C4D-5FE0693A163B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57759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2DAF-D511-4D5C-8A76-139D7FEE1077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1810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9314-1939-4C7C-B715-6C8065C9F27C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1508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0F17-21D1-4528-8996-CEB43AAB5A9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26262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30A9-4C7F-4832-B19D-9A6CDEBA3B9E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9802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000"/>
            </a:lvl3pPr>
            <a:lvl4pPr marL="1370801" indent="0">
              <a:buNone/>
              <a:defRPr sz="900"/>
            </a:lvl4pPr>
            <a:lvl5pPr marL="1827735" indent="0">
              <a:buNone/>
              <a:defRPr sz="900"/>
            </a:lvl5pPr>
            <a:lvl6pPr marL="2284669" indent="0">
              <a:buNone/>
              <a:defRPr sz="900"/>
            </a:lvl6pPr>
            <a:lvl7pPr marL="2741603" indent="0">
              <a:buNone/>
              <a:defRPr sz="900"/>
            </a:lvl7pPr>
            <a:lvl8pPr marL="3198536" indent="0">
              <a:buNone/>
              <a:defRPr sz="900"/>
            </a:lvl8pPr>
            <a:lvl9pPr marL="365547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FDEA-C7BA-4486-9197-2B4BC69F46E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65702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35" indent="0">
              <a:buNone/>
              <a:defRPr sz="2800"/>
            </a:lvl2pPr>
            <a:lvl3pPr marL="913868" indent="0">
              <a:buNone/>
              <a:defRPr sz="2400"/>
            </a:lvl3pPr>
            <a:lvl4pPr marL="1370801" indent="0">
              <a:buNone/>
              <a:defRPr sz="2000"/>
            </a:lvl4pPr>
            <a:lvl5pPr marL="1827735" indent="0">
              <a:buNone/>
              <a:defRPr sz="2000"/>
            </a:lvl5pPr>
            <a:lvl6pPr marL="2284669" indent="0">
              <a:buNone/>
              <a:defRPr sz="2000"/>
            </a:lvl6pPr>
            <a:lvl7pPr marL="2741603" indent="0">
              <a:buNone/>
              <a:defRPr sz="2000"/>
            </a:lvl7pPr>
            <a:lvl8pPr marL="3198536" indent="0">
              <a:buNone/>
              <a:defRPr sz="2000"/>
            </a:lvl8pPr>
            <a:lvl9pPr marL="365547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V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000"/>
            </a:lvl3pPr>
            <a:lvl4pPr marL="1370801" indent="0">
              <a:buNone/>
              <a:defRPr sz="900"/>
            </a:lvl4pPr>
            <a:lvl5pPr marL="1827735" indent="0">
              <a:buNone/>
              <a:defRPr sz="900"/>
            </a:lvl5pPr>
            <a:lvl6pPr marL="2284669" indent="0">
              <a:buNone/>
              <a:defRPr sz="900"/>
            </a:lvl6pPr>
            <a:lvl7pPr marL="2741603" indent="0">
              <a:buNone/>
              <a:defRPr sz="900"/>
            </a:lvl7pPr>
            <a:lvl8pPr marL="3198536" indent="0">
              <a:buNone/>
              <a:defRPr sz="900"/>
            </a:lvl8pPr>
            <a:lvl9pPr marL="365547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EF693-D014-487D-BDCE-3BA791ECB91C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8958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AED1-592C-403A-A925-67EA52F630D2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507476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5A01-81DF-4825-B634-D9AE786E6B02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3063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406A-C078-4AB7-9C4D-5FE0693A163B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57759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Haga clic en el icono para agregar un gráfico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1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0657-A41C-4DAF-B7E1-5300EE01E5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2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1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284FE-3ACB-4349-882C-4484E70657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92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810500" y="4883150"/>
            <a:ext cx="550613" cy="73415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664201" y="5087306"/>
            <a:ext cx="124883" cy="1665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177759" y="218901"/>
            <a:ext cx="2721225" cy="4664249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69" y="2063956"/>
            <a:ext cx="4214091" cy="20883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6421120"/>
            <a:ext cx="9144000" cy="4368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097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57005"/>
            <a:ext cx="9144000" cy="6866789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548219"/>
            <a:ext cx="6488112" cy="50446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348343"/>
            <a:ext cx="2411414" cy="5613099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4" y="548216"/>
            <a:ext cx="6483350" cy="53445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 elemento gráfico SmartArt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2158999" cy="534458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348342"/>
            <a:ext cx="9144000" cy="1335315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3" y="548220"/>
            <a:ext cx="4318001" cy="10483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3" y="1993900"/>
            <a:ext cx="4318001" cy="40343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3" y="-461"/>
            <a:ext cx="4324350" cy="631024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348343"/>
            <a:ext cx="9144000" cy="928915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8642352" cy="632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3" y="1993900"/>
            <a:ext cx="4318001" cy="40343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4" y="1993900"/>
            <a:ext cx="4324350" cy="40343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Haga clic en el icono para agregar un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8642352" cy="632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3" y="1993900"/>
            <a:ext cx="4318001" cy="403436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3" y="1993901"/>
            <a:ext cx="4324352" cy="35989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4339772" y="3429000"/>
            <a:ext cx="72571" cy="2599267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412343" y="5418667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2DAF-D511-4D5C-8A76-139D7FEE1077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91810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Rectangle 6"/>
          <p:cNvSpPr/>
          <p:nvPr/>
        </p:nvSpPr>
        <p:spPr>
          <a:xfrm>
            <a:off x="315073" y="174812"/>
            <a:ext cx="3256802" cy="6010088"/>
          </a:xfrm>
          <a:prstGeom prst="rect">
            <a:avLst/>
          </a:prstGeom>
          <a:solidFill>
            <a:srgbClr val="004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6068873" y="228600"/>
            <a:ext cx="2790966" cy="20391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904597" y="216725"/>
            <a:ext cx="2057400" cy="20391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s-ES" dirty="0"/>
              <a:t>Haga clic en el icono para agregar una imagen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5"/>
            <a:ext cx="3086100" cy="2040905"/>
          </a:xfrm>
          <a:prstGeom prst="rect">
            <a:avLst/>
          </a:prstGeo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3" y="174813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7" name="Rectangle 7"/>
          <p:cNvSpPr/>
          <p:nvPr/>
        </p:nvSpPr>
        <p:spPr>
          <a:xfrm>
            <a:off x="6210301" y="4532883"/>
            <a:ext cx="2649539" cy="17782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8" name="Rectangle 7"/>
          <p:cNvSpPr/>
          <p:nvPr/>
        </p:nvSpPr>
        <p:spPr>
          <a:xfrm>
            <a:off x="3904597" y="2377440"/>
            <a:ext cx="2790966" cy="20391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168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9314-1939-4C7C-B715-6C8065C9F27C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15085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1" indent="0">
              <a:buNone/>
              <a:defRPr sz="1600" b="1"/>
            </a:lvl4pPr>
            <a:lvl5pPr marL="1827735" indent="0">
              <a:buNone/>
              <a:defRPr sz="1600" b="1"/>
            </a:lvl5pPr>
            <a:lvl6pPr marL="2284669" indent="0">
              <a:buNone/>
              <a:defRPr sz="1600" b="1"/>
            </a:lvl6pPr>
            <a:lvl7pPr marL="2741603" indent="0">
              <a:buNone/>
              <a:defRPr sz="1600" b="1"/>
            </a:lvl7pPr>
            <a:lvl8pPr marL="3198536" indent="0">
              <a:buNone/>
              <a:defRPr sz="1600" b="1"/>
            </a:lvl8pPr>
            <a:lvl9pPr marL="365547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9314-1939-4C7C-B715-6C8065C9F27C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1508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0F17-21D1-4528-8996-CEB43AAB5A9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26262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000"/>
            </a:lvl3pPr>
            <a:lvl4pPr marL="1370801" indent="0">
              <a:buNone/>
              <a:defRPr sz="900"/>
            </a:lvl4pPr>
            <a:lvl5pPr marL="1827735" indent="0">
              <a:buNone/>
              <a:defRPr sz="900"/>
            </a:lvl5pPr>
            <a:lvl6pPr marL="2284669" indent="0">
              <a:buNone/>
              <a:defRPr sz="900"/>
            </a:lvl6pPr>
            <a:lvl7pPr marL="2741603" indent="0">
              <a:buNone/>
              <a:defRPr sz="900"/>
            </a:lvl7pPr>
            <a:lvl8pPr marL="3198536" indent="0">
              <a:buNone/>
              <a:defRPr sz="900"/>
            </a:lvl8pPr>
            <a:lvl9pPr marL="365547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FDEA-C7BA-4486-9197-2B4BC69F46E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6570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35" indent="0">
              <a:buNone/>
              <a:defRPr sz="2800"/>
            </a:lvl2pPr>
            <a:lvl3pPr marL="913868" indent="0">
              <a:buNone/>
              <a:defRPr sz="2400"/>
            </a:lvl3pPr>
            <a:lvl4pPr marL="1370801" indent="0">
              <a:buNone/>
              <a:defRPr sz="2000"/>
            </a:lvl4pPr>
            <a:lvl5pPr marL="1827735" indent="0">
              <a:buNone/>
              <a:defRPr sz="2000"/>
            </a:lvl5pPr>
            <a:lvl6pPr marL="2284669" indent="0">
              <a:buNone/>
              <a:defRPr sz="2000"/>
            </a:lvl6pPr>
            <a:lvl7pPr marL="2741603" indent="0">
              <a:buNone/>
              <a:defRPr sz="2000"/>
            </a:lvl7pPr>
            <a:lvl8pPr marL="3198536" indent="0">
              <a:buNone/>
              <a:defRPr sz="2000"/>
            </a:lvl8pPr>
            <a:lvl9pPr marL="3655470" indent="0">
              <a:buNone/>
              <a:defRPr sz="2000"/>
            </a:lvl9pPr>
          </a:lstStyle>
          <a:p>
            <a:pPr lvl="0"/>
            <a:endParaRPr lang="es-V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000"/>
            </a:lvl3pPr>
            <a:lvl4pPr marL="1370801" indent="0">
              <a:buNone/>
              <a:defRPr sz="900"/>
            </a:lvl4pPr>
            <a:lvl5pPr marL="1827735" indent="0">
              <a:buNone/>
              <a:defRPr sz="900"/>
            </a:lvl5pPr>
            <a:lvl6pPr marL="2284669" indent="0">
              <a:buNone/>
              <a:defRPr sz="900"/>
            </a:lvl6pPr>
            <a:lvl7pPr marL="2741603" indent="0">
              <a:buNone/>
              <a:defRPr sz="900"/>
            </a:lvl7pPr>
            <a:lvl8pPr marL="3198536" indent="0">
              <a:buNone/>
              <a:defRPr sz="900"/>
            </a:lvl8pPr>
            <a:lvl9pPr marL="365547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EF693-D014-487D-BDCE-3BA791ECB91C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89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3" rIns="91386" bIns="4569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VE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52FF3A-7650-46D3-8765-8E908277137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4" r:id="rId9"/>
    <p:sldLayoutId id="2147483685" r:id="rId10"/>
    <p:sldLayoutId id="2147483686" r:id="rId11"/>
    <p:sldLayoutId id="2147483776" r:id="rId12"/>
    <p:sldLayoutId id="2147483675" r:id="rId13"/>
    <p:sldLayoutId id="2147483841" r:id="rId14"/>
    <p:sldLayoutId id="2147483842" r:id="rId15"/>
    <p:sldLayoutId id="214748382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6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7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01" indent="-3427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17" indent="-285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34" indent="-2284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69" indent="-2284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1" indent="-2284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36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69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04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35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8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1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5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9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3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6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F logos-06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20" y="6604793"/>
            <a:ext cx="1357529" cy="162035"/>
          </a:xfrm>
          <a:prstGeom prst="rect">
            <a:avLst/>
          </a:prstGeom>
        </p:spPr>
      </p:pic>
      <p:pic>
        <p:nvPicPr>
          <p:cNvPr id="2" name="Picture 1" descr="CAF logos-0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5" y="6357384"/>
            <a:ext cx="1332365" cy="503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868005"/>
            <a:ext cx="9144000" cy="14607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6 Imagen" descr="cid:image001.png@01CEA800.637596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" y="620717"/>
            <a:ext cx="2571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cid:image001.png@01CEA800.6375964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" y="620717"/>
            <a:ext cx="2571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3" rIns="91386" bIns="4569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VE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6" tIns="45693" rIns="91386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V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52FF3A-7650-46D3-8765-8E9082771375}" type="slidenum">
              <a:rPr lang="es-VE"/>
              <a:pPr>
                <a:defRPr/>
              </a:pPr>
              <a:t>‹nº›</a:t>
            </a:fld>
            <a:endParaRPr lang="es-VE" dirty="0"/>
          </a:p>
        </p:txBody>
      </p:sp>
      <p:pic>
        <p:nvPicPr>
          <p:cNvPr id="2055" name="6 Imagen" descr="cid:image001.png@01CEA800.637596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" y="620717"/>
            <a:ext cx="2571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86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0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7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01" indent="-3427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17" indent="-28558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34" indent="-2284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69" indent="-2284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1" indent="-2284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36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69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04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35" indent="-228466" algn="l" defTabSz="91386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8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1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5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9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3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6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F logos-06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20" y="6604793"/>
            <a:ext cx="1357529" cy="162035"/>
          </a:xfrm>
          <a:prstGeom prst="rect">
            <a:avLst/>
          </a:prstGeom>
        </p:spPr>
      </p:pic>
      <p:pic>
        <p:nvPicPr>
          <p:cNvPr id="2" name="Picture 1" descr="CAF logos-0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5" y="6357384"/>
            <a:ext cx="1332365" cy="503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868005"/>
            <a:ext cx="9144000" cy="146073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4" r:id="rId10"/>
    <p:sldLayoutId id="214748385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4 CuadroTexto"/>
          <p:cNvSpPr txBox="1">
            <a:spLocks noChangeArrowheads="1"/>
          </p:cNvSpPr>
          <p:nvPr/>
        </p:nvSpPr>
        <p:spPr bwMode="auto">
          <a:xfrm>
            <a:off x="267290" y="3140968"/>
            <a:ext cx="8206678" cy="35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s-VE" sz="3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CAF – Banco de Desenvolvimento da América Latina</a:t>
            </a:r>
          </a:p>
          <a:p>
            <a:pPr algn="ctr"/>
            <a:endParaRPr lang="es-VE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_tradnl" sz="3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Financiando o </a:t>
            </a:r>
            <a:r>
              <a:rPr lang="es-ES_tradnl" sz="3200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desenvolvimento</a:t>
            </a:r>
            <a:endParaRPr lang="es-VE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VE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s-VE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VE" sz="3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24"/>
            <a:ext cx="3096344" cy="275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72200" y="5827245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Brasil, </a:t>
            </a:r>
            <a:r>
              <a:rPr lang="es-VE" sz="1800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Setembro</a:t>
            </a:r>
            <a:r>
              <a:rPr lang="es-VE" sz="1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/>
          <a:lstStyle/>
          <a:p>
            <a:pPr>
              <a:defRPr/>
            </a:pPr>
            <a:fld id="{828A9314-1939-4C7C-B715-6C8065C9F27C}" type="slidenum">
              <a:rPr lang="es-VE" sz="1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8642352" cy="632276"/>
          </a:xfrm>
        </p:spPr>
        <p:txBody>
          <a:bodyPr/>
          <a:lstStyle/>
          <a:p>
            <a:r>
              <a:rPr lang="pt-BR" dirty="0"/>
              <a:t>Setores estratégico para o Setor não soberano</a:t>
            </a:r>
            <a:endParaRPr lang="es-E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6799"/>
            <a:ext cx="91440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3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1588"/>
          </a:xfrm>
          <a:prstGeom prst="line">
            <a:avLst/>
          </a:prstGeom>
          <a:noFill/>
          <a:ln w="38100">
            <a:solidFill>
              <a:srgbClr val="0052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-252536" y="349077"/>
            <a:ext cx="9361040" cy="4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10000"/>
              </a:lnSpc>
              <a:buClr>
                <a:srgbClr val="339966"/>
              </a:buClr>
              <a:buSzPct val="110000"/>
            </a:pPr>
            <a:r>
              <a:rPr lang="es-VE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Fundos de </a:t>
            </a:r>
            <a:r>
              <a:rPr lang="es-VE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Infraestrutura</a:t>
            </a:r>
            <a:endParaRPr lang="es-VE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564" y="170080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9966"/>
              </a:buClr>
              <a:buFont typeface="Wingdings" pitchFamily="2" charset="2"/>
              <a:buChar char="Ø"/>
            </a:pPr>
            <a:r>
              <a:rPr lang="es-VE" b="1" dirty="0" err="1">
                <a:solidFill>
                  <a:srgbClr val="1F497D"/>
                </a:solidFill>
                <a:latin typeface="+mn-lt"/>
              </a:rPr>
              <a:t>Criação</a:t>
            </a:r>
            <a:r>
              <a:rPr lang="es-VE" b="1" dirty="0">
                <a:solidFill>
                  <a:srgbClr val="1F497D"/>
                </a:solidFill>
                <a:latin typeface="+mn-lt"/>
              </a:rPr>
              <a:t> da </a:t>
            </a:r>
            <a:r>
              <a:rPr lang="en-US" b="1" dirty="0">
                <a:solidFill>
                  <a:srgbClr val="1F497D"/>
                </a:solidFill>
                <a:latin typeface="+mn-lt"/>
              </a:rPr>
              <a:t>CAF Asset Management (CAF AM): </a:t>
            </a:r>
          </a:p>
          <a:p>
            <a:pPr marL="342900" indent="-342900">
              <a:buClr>
                <a:srgbClr val="339966"/>
              </a:buClr>
              <a:buFont typeface="Wingdings" pitchFamily="2" charset="2"/>
              <a:buChar char="Ø"/>
            </a:pPr>
            <a:endParaRPr lang="en-US" b="1" dirty="0">
              <a:solidFill>
                <a:srgbClr val="1F497D"/>
              </a:solidFill>
              <a:latin typeface="+mn-lt"/>
            </a:endParaRPr>
          </a:p>
          <a:p>
            <a:pPr marL="342900" indent="-342900">
              <a:buClr>
                <a:srgbClr val="339966"/>
              </a:buClr>
              <a:buFont typeface="Wingdings" pitchFamily="2" charset="2"/>
              <a:buChar char="Ø"/>
            </a:pPr>
            <a:r>
              <a:rPr lang="es-ES_tradnl" b="1" dirty="0" err="1">
                <a:solidFill>
                  <a:srgbClr val="1F497D"/>
                </a:solidFill>
                <a:latin typeface="+mn-lt"/>
              </a:rPr>
              <a:t>Correção</a:t>
            </a:r>
            <a:r>
              <a:rPr lang="es-ES_tradnl" b="1" dirty="0">
                <a:solidFill>
                  <a:srgbClr val="1F497D"/>
                </a:solidFill>
                <a:latin typeface="+mn-lt"/>
              </a:rPr>
              <a:t> de </a:t>
            </a:r>
            <a:r>
              <a:rPr lang="es-ES_tradnl" b="1" dirty="0" err="1">
                <a:solidFill>
                  <a:srgbClr val="1F497D"/>
                </a:solidFill>
                <a:latin typeface="+mn-lt"/>
              </a:rPr>
              <a:t>Imperfeições</a:t>
            </a:r>
            <a:r>
              <a:rPr lang="es-ES_tradnl" b="1" dirty="0">
                <a:solidFill>
                  <a:srgbClr val="1F497D"/>
                </a:solidFill>
                <a:latin typeface="+mn-lt"/>
              </a:rPr>
              <a:t> de Mercado: </a:t>
            </a:r>
            <a:r>
              <a:rPr lang="es-ES_tradnl" b="1" dirty="0" err="1">
                <a:solidFill>
                  <a:srgbClr val="1F497D"/>
                </a:solidFill>
                <a:latin typeface="+mn-lt"/>
              </a:rPr>
              <a:t>Criação</a:t>
            </a:r>
            <a:r>
              <a:rPr lang="es-ES_tradnl" b="1" dirty="0">
                <a:solidFill>
                  <a:srgbClr val="1F497D"/>
                </a:solidFill>
                <a:latin typeface="+mn-lt"/>
              </a:rPr>
              <a:t> de </a:t>
            </a:r>
            <a:r>
              <a:rPr lang="es-ES_tradnl" b="1" dirty="0" err="1">
                <a:solidFill>
                  <a:srgbClr val="1F497D"/>
                </a:solidFill>
                <a:latin typeface="+mn-lt"/>
              </a:rPr>
              <a:t>uma</a:t>
            </a:r>
            <a:r>
              <a:rPr lang="es-ES_tradnl" b="1" dirty="0">
                <a:solidFill>
                  <a:srgbClr val="1F497D"/>
                </a:solidFill>
                <a:latin typeface="+mn-lt"/>
              </a:rPr>
              <a:t> nova </a:t>
            </a:r>
            <a:r>
              <a:rPr lang="es-ES_tradnl" b="1" dirty="0">
                <a:solidFill>
                  <a:schemeClr val="tx2"/>
                </a:solidFill>
                <a:latin typeface="+mn-lt"/>
              </a:rPr>
              <a:t>“</a:t>
            </a:r>
            <a:r>
              <a:rPr lang="es-ES_tradnl" b="1" dirty="0" err="1">
                <a:solidFill>
                  <a:schemeClr val="tx2"/>
                </a:solidFill>
                <a:latin typeface="+mn-lt"/>
              </a:rPr>
              <a:t>asset</a:t>
            </a:r>
            <a:r>
              <a:rPr lang="es-ES_tradnl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tx2"/>
                </a:solidFill>
                <a:latin typeface="+mn-lt"/>
              </a:rPr>
              <a:t>class</a:t>
            </a:r>
            <a:r>
              <a:rPr lang="es-ES_tradnl" b="1" dirty="0">
                <a:solidFill>
                  <a:schemeClr val="tx2"/>
                </a:solidFill>
                <a:latin typeface="+mn-lt"/>
              </a:rPr>
              <a:t>” </a:t>
            </a:r>
            <a:r>
              <a:rPr lang="es-ES_tradnl" b="1" dirty="0" err="1">
                <a:solidFill>
                  <a:schemeClr val="tx2"/>
                </a:solidFill>
                <a:latin typeface="+mn-lt"/>
              </a:rPr>
              <a:t>na</a:t>
            </a:r>
            <a:r>
              <a:rPr lang="es-ES_tradnl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chemeClr val="tx2"/>
                </a:solidFill>
                <a:latin typeface="+mn-lt"/>
              </a:rPr>
              <a:t>Região</a:t>
            </a:r>
            <a:r>
              <a:rPr lang="es-ES_tradnl" b="1" dirty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342900" indent="-342900">
              <a:buClr>
                <a:srgbClr val="339966"/>
              </a:buClr>
              <a:buFont typeface="Wingdings" pitchFamily="2" charset="2"/>
              <a:buChar char="Ø"/>
            </a:pPr>
            <a:endParaRPr lang="es-ES_tradnl" dirty="0">
              <a:solidFill>
                <a:srgbClr val="1F497D"/>
              </a:solidFill>
              <a:latin typeface="+mn-lt"/>
            </a:endParaRPr>
          </a:p>
          <a:p>
            <a:pPr marL="342900" lvl="0" indent="-342900">
              <a:buClr>
                <a:srgbClr val="339966"/>
              </a:buClr>
              <a:buFont typeface="Wingdings" pitchFamily="2" charset="2"/>
              <a:buChar char="Ø"/>
            </a:pPr>
            <a:r>
              <a:rPr lang="es-ES_tradnl" b="1" dirty="0" err="1">
                <a:solidFill>
                  <a:srgbClr val="1F497D"/>
                </a:solidFill>
                <a:latin typeface="+mn-lt"/>
              </a:rPr>
              <a:t>Remuneração</a:t>
            </a:r>
            <a:r>
              <a:rPr lang="es-ES_tradnl" b="1" dirty="0">
                <a:solidFill>
                  <a:srgbClr val="1F497D"/>
                </a:solidFill>
                <a:latin typeface="+mn-lt"/>
              </a:rPr>
              <a:t> </a:t>
            </a:r>
            <a:r>
              <a:rPr lang="es-ES_tradnl" b="1" dirty="0" err="1">
                <a:solidFill>
                  <a:srgbClr val="1F497D"/>
                </a:solidFill>
                <a:latin typeface="+mn-lt"/>
              </a:rPr>
              <a:t>adequada</a:t>
            </a:r>
            <a:r>
              <a:rPr lang="es-ES_tradnl" b="1" dirty="0">
                <a:solidFill>
                  <a:srgbClr val="1F497D"/>
                </a:solidFill>
                <a:latin typeface="+mn-lt"/>
              </a:rPr>
              <a:t> para os Fundos </a:t>
            </a:r>
            <a:r>
              <a:rPr lang="es-ES_tradnl" b="1" dirty="0" err="1">
                <a:solidFill>
                  <a:srgbClr val="1F497D"/>
                </a:solidFill>
                <a:latin typeface="+mn-lt"/>
              </a:rPr>
              <a:t>Institucionais</a:t>
            </a:r>
            <a:r>
              <a:rPr lang="es-ES_tradnl" b="1" dirty="0">
                <a:solidFill>
                  <a:srgbClr val="1F497D"/>
                </a:solidFill>
                <a:latin typeface="+mn-lt"/>
              </a:rPr>
              <a:t>;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11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4"/>
          <p:cNvSpPr>
            <a:spLocks noChangeShapeType="1"/>
          </p:cNvSpPr>
          <p:nvPr/>
        </p:nvSpPr>
        <p:spPr bwMode="auto">
          <a:xfrm>
            <a:off x="685801" y="6248400"/>
            <a:ext cx="7772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6" tIns="45693" rIns="91386" bIns="45693"/>
          <a:lstStyle/>
          <a:p>
            <a:endParaRPr lang="es-VE" dirty="0"/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7952"/>
            <a:ext cx="2267744" cy="201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25" y="3645025"/>
            <a:ext cx="4844893" cy="26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7020272" y="3193241"/>
            <a:ext cx="2072980" cy="144885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err="1">
                <a:solidFill>
                  <a:schemeClr val="tx1"/>
                </a:solidFill>
              </a:rPr>
              <a:t>Financiamento</a:t>
            </a:r>
            <a:r>
              <a:rPr lang="es-VE" sz="2000" b="1" dirty="0">
                <a:solidFill>
                  <a:schemeClr val="tx1"/>
                </a:solidFill>
              </a:rPr>
              <a:t> a </a:t>
            </a:r>
            <a:r>
              <a:rPr lang="es-VE" sz="2000" b="1" dirty="0" err="1">
                <a:solidFill>
                  <a:schemeClr val="tx1"/>
                </a:solidFill>
              </a:rPr>
              <a:t>projetos</a:t>
            </a:r>
            <a:r>
              <a:rPr lang="es-VE" sz="2000" b="1" dirty="0">
                <a:solidFill>
                  <a:schemeClr val="tx1"/>
                </a:solidFill>
              </a:rPr>
              <a:t> de </a:t>
            </a:r>
            <a:r>
              <a:rPr lang="es-VE" sz="2000" b="1" dirty="0" err="1">
                <a:solidFill>
                  <a:schemeClr val="tx1"/>
                </a:solidFill>
              </a:rPr>
              <a:t>infraestrurura</a:t>
            </a:r>
            <a:endParaRPr lang="es-VE" sz="2000" b="1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07505" y="3193241"/>
            <a:ext cx="1872208" cy="1448854"/>
          </a:xfrm>
          <a:prstGeom prst="roundRect">
            <a:avLst/>
          </a:prstGeom>
          <a:solidFill>
            <a:srgbClr val="33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err="1">
                <a:solidFill>
                  <a:schemeClr val="tx1"/>
                </a:solidFill>
              </a:rPr>
              <a:t>Fontes</a:t>
            </a:r>
            <a:r>
              <a:rPr lang="es-VE" sz="2000" b="1" dirty="0">
                <a:solidFill>
                  <a:schemeClr val="tx1"/>
                </a:solidFill>
              </a:rPr>
              <a:t> </a:t>
            </a:r>
            <a:r>
              <a:rPr lang="es-VE" sz="2000" b="1" dirty="0" err="1">
                <a:solidFill>
                  <a:schemeClr val="tx1"/>
                </a:solidFill>
              </a:rPr>
              <a:t>próprias</a:t>
            </a:r>
            <a:r>
              <a:rPr lang="es-VE" sz="2000" b="1" dirty="0">
                <a:solidFill>
                  <a:schemeClr val="tx1"/>
                </a:solidFill>
              </a:rPr>
              <a:t> e de </a:t>
            </a:r>
            <a:r>
              <a:rPr lang="es-VE" sz="2000" b="1" dirty="0" err="1">
                <a:solidFill>
                  <a:schemeClr val="tx1"/>
                </a:solidFill>
              </a:rPr>
              <a:t>terceiros</a:t>
            </a:r>
            <a:endParaRPr lang="es-VE" sz="2000" b="1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3246130" y="803673"/>
            <a:ext cx="2376264" cy="784326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/>
              <a:t>CAF/CAF AM</a:t>
            </a:r>
          </a:p>
          <a:p>
            <a:pPr algn="ctr"/>
            <a:r>
              <a:rPr lang="es-VE" sz="2000" b="1" dirty="0"/>
              <a:t>(a ponte:)</a:t>
            </a: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4444" y1="20000" x2="44444" y2="20000"/>
                        <a14:foregroundMark x1="38222" y1="26222" x2="40444" y2="44000"/>
                        <a14:foregroundMark x1="44889" y1="28444" x2="43556" y2="42667"/>
                        <a14:foregroundMark x1="35556" y1="23556" x2="54667" y2="26222"/>
                        <a14:foregroundMark x1="38667" y1="22667" x2="20000" y2="30222"/>
                        <a14:foregroundMark x1="31556" y1="30222" x2="30222" y2="41333"/>
                        <a14:foregroundMark x1="24444" y1="32889" x2="39556" y2="43111"/>
                        <a14:foregroundMark x1="43111" y1="35556" x2="52889" y2="44000"/>
                        <a14:foregroundMark x1="61778" y1="28889" x2="57778" y2="23556"/>
                        <a14:foregroundMark x1="52444" y1="44000" x2="52444" y2="44000"/>
                        <a14:foregroundMark x1="50222" y1="49778" x2="50222" y2="52000"/>
                        <a14:foregroundMark x1="50222" y1="54222" x2="49778" y2="61333"/>
                        <a14:foregroundMark x1="56000" y1="49333" x2="74222" y2="68889"/>
                        <a14:foregroundMark x1="61333" y1="68444" x2="61333" y2="68444"/>
                        <a14:foregroundMark x1="57778" y1="61333" x2="54667" y2="64889"/>
                        <a14:foregroundMark x1="53778" y1="64889" x2="40889" y2="71111"/>
                        <a14:foregroundMark x1="47111" y1="58222" x2="74667" y2="68444"/>
                        <a14:foregroundMark x1="70222" y1="72444" x2="60000" y2="79556"/>
                        <a14:foregroundMark x1="70667" y1="75556" x2="53778" y2="81333"/>
                        <a14:foregroundMark x1="47111" y1="76444" x2="55111" y2="84444"/>
                        <a14:foregroundMark x1="42222" y1="72444" x2="39556" y2="82667"/>
                        <a14:foregroundMark x1="24444" y1="71111" x2="38222" y2="80444"/>
                        <a14:foregroundMark x1="48889" y1="48000" x2="57333" y2="75556"/>
                        <a14:foregroundMark x1="67111" y1="82667" x2="76889" y2="76889"/>
                        <a14:foregroundMark x1="78222" y1="68889" x2="78222" y2="68889"/>
                        <a14:foregroundMark x1="78667" y1="65333" x2="78667" y2="63556"/>
                        <a14:foregroundMark x1="78222" y1="59556" x2="78222" y2="59556"/>
                        <a14:foregroundMark x1="75556" y1="56889" x2="75556" y2="56889"/>
                        <a14:foregroundMark x1="71556" y1="55556" x2="71556" y2="55556"/>
                        <a14:foregroundMark x1="74222" y1="68889" x2="72000" y2="72444"/>
                        <a14:foregroundMark x1="67111" y1="72889" x2="67111" y2="72889"/>
                        <a14:foregroundMark x1="56000" y1="81778" x2="56000" y2="85333"/>
                        <a14:foregroundMark x1="54667" y1="85778" x2="54667" y2="85778"/>
                        <a14:foregroundMark x1="53778" y1="86667" x2="52889" y2="88444"/>
                        <a14:foregroundMark x1="52889" y1="88444" x2="52889" y2="88444"/>
                        <a14:foregroundMark x1="52889" y1="89333" x2="52889" y2="89333"/>
                        <a14:foregroundMark x1="53778" y1="89778" x2="53778" y2="89778"/>
                        <a14:foregroundMark x1="56444" y1="90667" x2="56444" y2="90667"/>
                        <a14:foregroundMark x1="57778" y1="88444" x2="60000" y2="88444"/>
                        <a14:foregroundMark x1="60444" y1="87111" x2="60444" y2="84444"/>
                        <a14:foregroundMark x1="60000" y1="83111" x2="60000" y2="83111"/>
                        <a14:foregroundMark x1="43556" y1="86667" x2="43556" y2="86667"/>
                        <a14:foregroundMark x1="42222" y1="87111" x2="42222" y2="87111"/>
                        <a14:foregroundMark x1="42222" y1="87111" x2="42222" y2="87111"/>
                        <a14:foregroundMark x1="48889" y1="77778" x2="48889" y2="77778"/>
                      </a14:backgroundRemoval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1" y="4731147"/>
            <a:ext cx="1531115" cy="153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4" descr="https://encrypted-tbn2.gstatic.com/images?q=tbn:ANd9GcQjC2wUZbgZN_GoujmIk3Y83fnvHVjVh7wCP3MUtPWwLNws3tPYBj1Ijmh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54" y="4869160"/>
            <a:ext cx="1910815" cy="12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Rectángulo redondeado"/>
          <p:cNvSpPr/>
          <p:nvPr/>
        </p:nvSpPr>
        <p:spPr>
          <a:xfrm>
            <a:off x="1907704" y="1952330"/>
            <a:ext cx="5053115" cy="1409277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VE" sz="2000" b="1" dirty="0" err="1"/>
              <a:t>Relacionamento</a:t>
            </a:r>
            <a:r>
              <a:rPr lang="es-VE" sz="2000" b="1" dirty="0"/>
              <a:t> </a:t>
            </a:r>
            <a:r>
              <a:rPr lang="es-VE" sz="2000" b="1" dirty="0" err="1"/>
              <a:t>com</a:t>
            </a:r>
            <a:r>
              <a:rPr lang="es-VE" sz="2000" b="1" dirty="0"/>
              <a:t> os </a:t>
            </a:r>
            <a:r>
              <a:rPr lang="es-VE" sz="2000" b="1" dirty="0" err="1"/>
              <a:t>Governos</a:t>
            </a:r>
            <a:endParaRPr lang="es-VE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VE" sz="2000" b="1" dirty="0" err="1"/>
              <a:t>Inovação</a:t>
            </a:r>
            <a:r>
              <a:rPr lang="es-VE" sz="2000" b="1" dirty="0"/>
              <a:t> </a:t>
            </a:r>
            <a:r>
              <a:rPr lang="es-VE" sz="2000" b="1" dirty="0" err="1"/>
              <a:t>Financeira</a:t>
            </a:r>
            <a:r>
              <a:rPr lang="es-VE" sz="2000" b="1" dirty="0"/>
              <a:t>: Fundos de </a:t>
            </a:r>
            <a:r>
              <a:rPr lang="es-VE" sz="2000" b="1" dirty="0" err="1"/>
              <a:t>dívida</a:t>
            </a:r>
            <a:endParaRPr lang="es-VE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s-VE" sz="2000" b="1" dirty="0" err="1"/>
              <a:t>Conhecimento</a:t>
            </a:r>
            <a:r>
              <a:rPr lang="es-VE" sz="2000" b="1" dirty="0"/>
              <a:t> </a:t>
            </a:r>
            <a:r>
              <a:rPr lang="es-VE" sz="2000" b="1" dirty="0" err="1"/>
              <a:t>em</a:t>
            </a:r>
            <a:r>
              <a:rPr lang="es-VE" sz="2000" b="1" dirty="0"/>
              <a:t> Infraestructura</a:t>
            </a:r>
          </a:p>
        </p:txBody>
      </p:sp>
      <p:cxnSp>
        <p:nvCxnSpPr>
          <p:cNvPr id="9" name="8 Conector recto de flecha"/>
          <p:cNvCxnSpPr>
            <a:stCxn id="30" idx="2"/>
            <a:endCxn id="33" idx="0"/>
          </p:cNvCxnSpPr>
          <p:nvPr/>
        </p:nvCxnSpPr>
        <p:spPr>
          <a:xfrm>
            <a:off x="4434262" y="1587999"/>
            <a:ext cx="0" cy="364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42094"/>
            <a:ext cx="4981106" cy="99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12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1588"/>
          </a:xfrm>
          <a:prstGeom prst="line">
            <a:avLst/>
          </a:prstGeom>
          <a:noFill/>
          <a:ln w="38100">
            <a:solidFill>
              <a:srgbClr val="0052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539552" y="285669"/>
            <a:ext cx="8004645" cy="99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10000"/>
              </a:lnSpc>
              <a:buClr>
                <a:srgbClr val="339966"/>
              </a:buClr>
              <a:buSzPct val="110000"/>
            </a:pPr>
            <a:r>
              <a:rPr lang="pt-B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CAF e Fundos de dívida</a:t>
            </a:r>
          </a:p>
          <a:p>
            <a:pPr algn="r"/>
            <a:endParaRPr lang="es-VE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37848" y="1844824"/>
            <a:ext cx="4945706" cy="106069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dirty="0"/>
              <a:t>CAF </a:t>
            </a:r>
            <a:r>
              <a:rPr lang="es-VE" sz="2800" dirty="0" err="1"/>
              <a:t>Asset</a:t>
            </a:r>
            <a:r>
              <a:rPr lang="es-VE" sz="2800" dirty="0"/>
              <a:t> Management</a:t>
            </a:r>
          </a:p>
          <a:p>
            <a:pPr algn="ctr"/>
            <a:r>
              <a:rPr lang="es-VE" sz="2800" dirty="0"/>
              <a:t>CAF AM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078238" y="3637562"/>
            <a:ext cx="0" cy="602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870485" y="4245932"/>
            <a:ext cx="1872208" cy="77157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800" dirty="0"/>
              <a:t>Uruguay</a:t>
            </a:r>
          </a:p>
          <a:p>
            <a:pPr algn="ctr"/>
            <a:r>
              <a:rPr lang="es-VE" sz="2800" dirty="0"/>
              <a:t>CAF AMU</a:t>
            </a:r>
          </a:p>
        </p:txBody>
      </p:sp>
      <p:sp>
        <p:nvSpPr>
          <p:cNvPr id="10" name="9 Llamada rectangular redondeada"/>
          <p:cNvSpPr/>
          <p:nvPr/>
        </p:nvSpPr>
        <p:spPr>
          <a:xfrm>
            <a:off x="5616115" y="1196752"/>
            <a:ext cx="2376263" cy="569530"/>
          </a:xfrm>
          <a:prstGeom prst="wedgeRoundRectCallout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b="1" dirty="0">
                <a:solidFill>
                  <a:schemeClr val="tx1"/>
                </a:solidFill>
              </a:rPr>
              <a:t>100% subsidiaria de CAF</a:t>
            </a:r>
          </a:p>
        </p:txBody>
      </p:sp>
      <p:sp>
        <p:nvSpPr>
          <p:cNvPr id="11" name="10 Llamada rectangular redondeada"/>
          <p:cNvSpPr/>
          <p:nvPr/>
        </p:nvSpPr>
        <p:spPr>
          <a:xfrm>
            <a:off x="6794992" y="2996952"/>
            <a:ext cx="2230018" cy="576062"/>
          </a:xfrm>
          <a:prstGeom prst="wedgeRoundRectCallout">
            <a:avLst/>
          </a:prstGeom>
          <a:solidFill>
            <a:srgbClr val="33996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b="1" dirty="0">
                <a:solidFill>
                  <a:schemeClr val="tx1"/>
                </a:solidFill>
              </a:rPr>
              <a:t>100% subsidiarias  </a:t>
            </a:r>
            <a:r>
              <a:rPr lang="es-VE" sz="1600" b="1" dirty="0" err="1">
                <a:solidFill>
                  <a:schemeClr val="tx1"/>
                </a:solidFill>
              </a:rPr>
              <a:t>ou</a:t>
            </a:r>
            <a:r>
              <a:rPr lang="es-VE" sz="1600" b="1" dirty="0">
                <a:solidFill>
                  <a:schemeClr val="tx1"/>
                </a:solidFill>
              </a:rPr>
              <a:t> </a:t>
            </a:r>
            <a:r>
              <a:rPr lang="es-VE" sz="1600" b="1" dirty="0" err="1">
                <a:solidFill>
                  <a:schemeClr val="tx1"/>
                </a:solidFill>
              </a:rPr>
              <a:t>filiais</a:t>
            </a:r>
            <a:r>
              <a:rPr lang="es-VE" sz="1600" b="1" dirty="0">
                <a:solidFill>
                  <a:schemeClr val="tx1"/>
                </a:solidFill>
              </a:rPr>
              <a:t> da CAF AM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039032" y="4167221"/>
            <a:ext cx="1693207" cy="850286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Colombia</a:t>
            </a:r>
          </a:p>
          <a:p>
            <a:pPr algn="ctr"/>
            <a:r>
              <a:rPr lang="es-VE" sz="2000" dirty="0"/>
              <a:t>CAF AM/</a:t>
            </a:r>
          </a:p>
          <a:p>
            <a:pPr algn="ctr"/>
            <a:r>
              <a:rPr lang="es-VE" sz="2000" dirty="0" err="1"/>
              <a:t>Ashmore</a:t>
            </a:r>
            <a:endParaRPr lang="es-VE" sz="2000" dirty="0"/>
          </a:p>
        </p:txBody>
      </p:sp>
      <p:sp>
        <p:nvSpPr>
          <p:cNvPr id="13" name="12 Rectángulo"/>
          <p:cNvSpPr/>
          <p:nvPr/>
        </p:nvSpPr>
        <p:spPr>
          <a:xfrm>
            <a:off x="7065377" y="4197075"/>
            <a:ext cx="1872208" cy="80607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Brasil CAF AM/Gestor Local</a:t>
            </a:r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4048484" y="3645024"/>
            <a:ext cx="3924434" cy="18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6014046" y="3284983"/>
            <a:ext cx="3345" cy="882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7954783" y="3591832"/>
            <a:ext cx="9103" cy="605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Elipse"/>
          <p:cNvSpPr/>
          <p:nvPr/>
        </p:nvSpPr>
        <p:spPr>
          <a:xfrm>
            <a:off x="323528" y="4262969"/>
            <a:ext cx="1656185" cy="10615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</a:rPr>
              <a:t>Gestores </a:t>
            </a:r>
            <a:r>
              <a:rPr lang="es-VE" sz="2000" dirty="0" err="1">
                <a:solidFill>
                  <a:schemeClr val="tx1"/>
                </a:solidFill>
              </a:rPr>
              <a:t>Locais</a:t>
            </a:r>
            <a:endParaRPr lang="es-VE" sz="2000" dirty="0">
              <a:solidFill>
                <a:schemeClr val="tx1"/>
              </a:solidFill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6012160" y="2928892"/>
            <a:ext cx="1" cy="1028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Rectángulo redondeado"/>
          <p:cNvSpPr/>
          <p:nvPr/>
        </p:nvSpPr>
        <p:spPr>
          <a:xfrm>
            <a:off x="327770" y="5644495"/>
            <a:ext cx="2155998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>
                <a:solidFill>
                  <a:schemeClr val="tx1"/>
                </a:solidFill>
              </a:rPr>
              <a:t>Fundos </a:t>
            </a:r>
            <a:r>
              <a:rPr lang="es-VE" dirty="0" err="1">
                <a:solidFill>
                  <a:schemeClr val="tx1"/>
                </a:solidFill>
              </a:rPr>
              <a:t>Locais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3045371" y="5536483"/>
            <a:ext cx="1571997" cy="576064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Fundo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932038" y="5520233"/>
            <a:ext cx="1872208" cy="592314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/>
              <a:t>Fundo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314542" y="5510345"/>
            <a:ext cx="1512168" cy="602201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Fundo</a:t>
            </a:r>
          </a:p>
        </p:txBody>
      </p:sp>
      <p:cxnSp>
        <p:nvCxnSpPr>
          <p:cNvPr id="22" name="21 Conector recto de flecha"/>
          <p:cNvCxnSpPr>
            <a:stCxn id="9" idx="2"/>
          </p:cNvCxnSpPr>
          <p:nvPr/>
        </p:nvCxnSpPr>
        <p:spPr>
          <a:xfrm>
            <a:off x="3806589" y="5017507"/>
            <a:ext cx="0" cy="5281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841646" y="4986459"/>
            <a:ext cx="0" cy="5281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8070626" y="5003152"/>
            <a:ext cx="0" cy="52815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13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1588"/>
          </a:xfrm>
          <a:prstGeom prst="line">
            <a:avLst/>
          </a:prstGeom>
          <a:noFill/>
          <a:ln w="38100">
            <a:solidFill>
              <a:srgbClr val="0052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23528" y="982316"/>
            <a:ext cx="8496944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285" lvl="1" indent="-514350" algn="just">
              <a:lnSpc>
                <a:spcPct val="110000"/>
              </a:lnSpc>
              <a:buClr>
                <a:srgbClr val="339966"/>
              </a:buClr>
              <a:buSzPct val="110000"/>
              <a:buFont typeface="+mj-lt"/>
              <a:buAutoNum type="romanUcPeriod"/>
            </a:pPr>
            <a:r>
              <a:rPr lang="es-ES" b="1" dirty="0">
                <a:solidFill>
                  <a:schemeClr val="tx2"/>
                </a:solidFill>
                <a:latin typeface="+mn-lt"/>
                <a:cs typeface="Colibri"/>
              </a:rPr>
              <a:t>Colombia: 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Amplio apoyo del Gobierno de Colombia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Tamaño: USD1.000 MM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Plazo: 25 años prorrogables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Moneda: pesos colombianos indexados a la inflación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Gestor Profesional CAF AM/</a:t>
            </a:r>
            <a:r>
              <a:rPr lang="es-ES" dirty="0" err="1">
                <a:solidFill>
                  <a:schemeClr val="tx2"/>
                </a:solidFill>
                <a:latin typeface="+mn-lt"/>
                <a:cs typeface="Colibri"/>
              </a:rPr>
              <a:t>Ashmore</a:t>
            </a:r>
            <a:endParaRPr lang="es-ES" dirty="0">
              <a:solidFill>
                <a:schemeClr val="tx2"/>
              </a:solidFill>
              <a:latin typeface="+mn-lt"/>
              <a:cs typeface="Colibri"/>
            </a:endParaRP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Inversionistas: </a:t>
            </a:r>
            <a:r>
              <a:rPr lang="es-ES" dirty="0" err="1">
                <a:solidFill>
                  <a:schemeClr val="tx2"/>
                </a:solidFill>
                <a:latin typeface="+mn-lt"/>
                <a:cs typeface="Colibri"/>
              </a:rPr>
              <a:t>AFPs</a:t>
            </a: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, compañías de seguro y otros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ES" dirty="0">
                <a:solidFill>
                  <a:schemeClr val="tx2"/>
                </a:solidFill>
                <a:latin typeface="+mn-lt"/>
                <a:cs typeface="Colibri"/>
              </a:rPr>
              <a:t>Oferta privada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CAF inversión patrimonial en el Fondo (USD50 MM)</a:t>
            </a:r>
          </a:p>
          <a:p>
            <a:pPr marL="1256768" lvl="2" indent="-3429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Cierre financiero esperado: septiembre 2015</a:t>
            </a:r>
            <a:endParaRPr lang="es-ES" dirty="0">
              <a:solidFill>
                <a:schemeClr val="tx2"/>
              </a:solidFill>
              <a:latin typeface="+mn-lt"/>
              <a:cs typeface="Colibri"/>
            </a:endParaRPr>
          </a:p>
          <a:p>
            <a:pPr marL="285750" indent="-28575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endParaRPr lang="es-ES" b="1" dirty="0">
              <a:solidFill>
                <a:schemeClr val="tx2"/>
              </a:solidFill>
              <a:latin typeface="+mn-lt"/>
              <a:cs typeface="Colibri"/>
            </a:endParaRPr>
          </a:p>
          <a:p>
            <a:pPr marL="742685" lvl="1" indent="-285750" algn="just">
              <a:lnSpc>
                <a:spcPct val="110000"/>
              </a:lnSpc>
              <a:buClr>
                <a:srgbClr val="339966"/>
              </a:buClr>
              <a:buSzPct val="110000"/>
              <a:buFont typeface="Arial" pitchFamily="34" charset="0"/>
              <a:buChar char="•"/>
            </a:pPr>
            <a:endParaRPr lang="es-ES" dirty="0">
              <a:solidFill>
                <a:schemeClr val="tx2"/>
              </a:solidFill>
              <a:latin typeface="+mn-lt"/>
              <a:cs typeface="Colibri"/>
            </a:endParaRPr>
          </a:p>
          <a:p>
            <a:pPr marL="285750" indent="-28575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endParaRPr lang="es-ES_tradnl" sz="1800" dirty="0">
              <a:solidFill>
                <a:schemeClr val="tx2"/>
              </a:solidFill>
              <a:latin typeface="+mn-lt"/>
              <a:cs typeface="Colibri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0" y="149068"/>
            <a:ext cx="9036496" cy="4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s-VE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Status dos fundos: iniciativas </a:t>
            </a:r>
          </a:p>
        </p:txBody>
      </p:sp>
      <p:sp>
        <p:nvSpPr>
          <p:cNvPr id="8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14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1588"/>
          </a:xfrm>
          <a:prstGeom prst="line">
            <a:avLst/>
          </a:prstGeom>
          <a:noFill/>
          <a:ln w="38100">
            <a:solidFill>
              <a:srgbClr val="0052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23528" y="1098282"/>
            <a:ext cx="849694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135" lvl="1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+mj-lt"/>
              <a:buAutoNum type="arabicPeriod" startAt="2"/>
            </a:pPr>
            <a:r>
              <a:rPr lang="es-ES" b="1" dirty="0">
                <a:solidFill>
                  <a:schemeClr val="tx2"/>
                </a:solidFill>
                <a:latin typeface="+mn-lt"/>
                <a:cs typeface="Colibri"/>
              </a:rPr>
              <a:t>Uruguay: 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Amplio apoyo del Gobierno del Uruguay 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Tamaño: USD500 MM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Plazo: 25 años prorrogables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Moneda: pesos uruguayos indexados a la inflación y USD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Gestor: CAF </a:t>
            </a:r>
            <a:r>
              <a:rPr lang="es-VE" dirty="0" err="1">
                <a:solidFill>
                  <a:schemeClr val="tx2"/>
                </a:solidFill>
                <a:latin typeface="+mn-lt"/>
                <a:cs typeface="Colibri"/>
              </a:rPr>
              <a:t>Asset</a:t>
            </a: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 Management Uruguay (CAF AMU)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Inversionistas: </a:t>
            </a:r>
            <a:r>
              <a:rPr lang="es-VE" dirty="0" err="1">
                <a:solidFill>
                  <a:schemeClr val="tx2"/>
                </a:solidFill>
                <a:latin typeface="+mn-lt"/>
                <a:cs typeface="Colibri"/>
              </a:rPr>
              <a:t>AFPs</a:t>
            </a: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 y compañías de seguro y otros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Oferta pública: calificación 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CAF cofinanciamiento con el Fondo (USD50 MM)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es-VE" dirty="0">
                <a:solidFill>
                  <a:schemeClr val="tx2"/>
                </a:solidFill>
                <a:latin typeface="+mn-lt"/>
                <a:cs typeface="Colibri"/>
              </a:rPr>
              <a:t>Cierre financiero esperado: octubre 2015</a:t>
            </a:r>
          </a:p>
          <a:p>
            <a:pPr marL="1371068" lvl="2" indent="-457200" algn="just">
              <a:lnSpc>
                <a:spcPct val="110000"/>
              </a:lnSpc>
              <a:buClr>
                <a:srgbClr val="339966"/>
              </a:buClr>
              <a:buSzPct val="110000"/>
              <a:buFont typeface="+mj-lt"/>
              <a:buAutoNum type="arabicPeriod" startAt="2"/>
            </a:pPr>
            <a:endParaRPr lang="es-VE" dirty="0">
              <a:solidFill>
                <a:schemeClr val="tx2"/>
              </a:solidFill>
              <a:latin typeface="+mn-lt"/>
              <a:cs typeface="Colibri"/>
            </a:endParaRPr>
          </a:p>
          <a:p>
            <a:pPr marL="742685" lvl="1" indent="-285750" algn="just">
              <a:lnSpc>
                <a:spcPct val="110000"/>
              </a:lnSpc>
              <a:buClr>
                <a:srgbClr val="339966"/>
              </a:buClr>
              <a:buSzPct val="110000"/>
              <a:buFont typeface="Arial" pitchFamily="34" charset="0"/>
              <a:buChar char="•"/>
            </a:pPr>
            <a:endParaRPr lang="es-ES" dirty="0">
              <a:solidFill>
                <a:schemeClr val="tx2"/>
              </a:solidFill>
              <a:latin typeface="+mn-lt"/>
              <a:cs typeface="Colibri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0" y="149068"/>
            <a:ext cx="9036496" cy="4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s-VE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Status dos fundos: iniciativas </a:t>
            </a:r>
          </a:p>
        </p:txBody>
      </p:sp>
      <p:sp>
        <p:nvSpPr>
          <p:cNvPr id="8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15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1588"/>
          </a:xfrm>
          <a:prstGeom prst="line">
            <a:avLst/>
          </a:prstGeom>
          <a:noFill/>
          <a:ln w="38100">
            <a:solidFill>
              <a:srgbClr val="0052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899592" y="260648"/>
            <a:ext cx="8136904" cy="4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10000"/>
              </a:lnSpc>
              <a:buClr>
                <a:srgbClr val="339966"/>
              </a:buClr>
              <a:buSzPct val="110000"/>
            </a:pPr>
            <a:r>
              <a:rPr lang="es-VE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Fundos de </a:t>
            </a:r>
            <a:r>
              <a:rPr lang="es-VE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</a:t>
            </a:r>
            <a:r>
              <a:rPr lang="es-VE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 Brasil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492896"/>
            <a:ext cx="9288016" cy="168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endParaRPr lang="es-VE" sz="1800" dirty="0">
              <a:solidFill>
                <a:schemeClr val="tx2"/>
              </a:solidFill>
              <a:latin typeface="Colibri"/>
              <a:cs typeface="Colibri"/>
            </a:endParaRPr>
          </a:p>
          <a:p>
            <a:pPr algn="ctr">
              <a:lnSpc>
                <a:spcPct val="150000"/>
              </a:lnSpc>
              <a:buClr>
                <a:srgbClr val="339966"/>
              </a:buClr>
              <a:buSzPct val="110000"/>
            </a:pPr>
            <a:r>
              <a:rPr lang="pt-BR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Brasil a CAF se encontra na fase de estudo/estruturação de um fundo de investimento em infraestrutura.</a:t>
            </a:r>
          </a:p>
          <a:p>
            <a:pPr algn="just">
              <a:lnSpc>
                <a:spcPct val="150000"/>
              </a:lnSpc>
              <a:buClr>
                <a:srgbClr val="339966"/>
              </a:buClr>
              <a:buSzPct val="110000"/>
            </a:pPr>
            <a:endParaRPr lang="es-ES" sz="1600" b="1" dirty="0">
              <a:solidFill>
                <a:schemeClr val="tx2"/>
              </a:solidFill>
              <a:cs typeface="Colibri"/>
            </a:endParaRPr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16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ptura de pantalla 2013-06-06 a la(s) 12.22.2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097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8313" y="423911"/>
            <a:ext cx="728596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200" b="1" spc="-15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Detrás de todo lo </a:t>
            </a:r>
            <a:r>
              <a:rPr lang="es-ES" sz="3200" b="1" spc="-15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que hacemos estás tú.</a:t>
            </a:r>
            <a:endParaRPr lang="en-US" sz="3200" b="1" spc="-15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6" name="Group 19"/>
          <p:cNvGrpSpPr/>
          <p:nvPr/>
        </p:nvGrpSpPr>
        <p:grpSpPr>
          <a:xfrm rot="5400000">
            <a:off x="6035264" y="3461387"/>
            <a:ext cx="1933323" cy="2378186"/>
            <a:chOff x="6360508" y="1118112"/>
            <a:chExt cx="1449992" cy="2378186"/>
          </a:xfrm>
        </p:grpSpPr>
        <p:sp>
          <p:nvSpPr>
            <p:cNvPr id="18" name="Rectangle 21"/>
            <p:cNvSpPr/>
            <p:nvPr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</a:t>
              </a:r>
            </a:p>
          </p:txBody>
        </p:sp>
        <p:sp>
          <p:nvSpPr>
            <p:cNvPr id="19" name="Rectangle 23"/>
            <p:cNvSpPr/>
            <p:nvPr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4"/>
            <p:cNvSpPr/>
            <p:nvPr/>
          </p:nvSpPr>
          <p:spPr>
            <a:xfrm>
              <a:off x="6984454" y="1118112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5"/>
            <p:cNvSpPr/>
            <p:nvPr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7"/>
            <p:cNvSpPr>
              <a:spLocks/>
            </p:cNvSpPr>
            <p:nvPr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28"/>
            <p:cNvSpPr>
              <a:spLocks/>
            </p:cNvSpPr>
            <p:nvPr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1"/>
            <p:cNvSpPr/>
            <p:nvPr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2"/>
            <p:cNvSpPr/>
            <p:nvPr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5"/>
            <p:cNvSpPr/>
            <p:nvPr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8"/>
            <p:cNvSpPr/>
            <p:nvPr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40"/>
            <p:cNvSpPr/>
            <p:nvPr/>
          </p:nvSpPr>
          <p:spPr>
            <a:xfrm>
              <a:off x="6730500" y="1242995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16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38575" y="6365557"/>
            <a:ext cx="213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>
                <a:solidFill>
                  <a:srgbClr val="005688"/>
                </a:solidFill>
              </a:rPr>
              <a:t>www.caf.com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2727" y="4198779"/>
            <a:ext cx="180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Arial" charset="0"/>
                <a:cs typeface="Arial" charset="0"/>
              </a:rPr>
              <a:t>Victor Rico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7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1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1588"/>
          </a:xfrm>
          <a:prstGeom prst="line">
            <a:avLst/>
          </a:prstGeom>
          <a:noFill/>
          <a:ln w="38100">
            <a:solidFill>
              <a:srgbClr val="0052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-2629" y="379873"/>
            <a:ext cx="9036496" cy="4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es-VE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Quem</a:t>
            </a:r>
            <a:r>
              <a:rPr lang="es-VE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somos?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405" y="1412776"/>
            <a:ext cx="8496944" cy="369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CAF é uma instituição multilateral;</a:t>
            </a:r>
          </a:p>
          <a:p>
            <a:pPr algn="just">
              <a:lnSpc>
                <a:spcPct val="150000"/>
              </a:lnSpc>
              <a:buClr>
                <a:srgbClr val="339966"/>
              </a:buClr>
              <a:buSzPct val="110000"/>
            </a:pPr>
            <a:endParaRPr lang="pt-BR" sz="20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Sector Público e Privado;</a:t>
            </a: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endParaRPr lang="pt-BR" sz="20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CAF e integração;</a:t>
            </a: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endParaRPr lang="pt-BR" sz="20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r>
              <a:rPr lang="pt-BR" sz="20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CAF e proprietários;</a:t>
            </a:r>
          </a:p>
          <a:p>
            <a:pPr marL="285750" indent="-285750" algn="just">
              <a:lnSpc>
                <a:spcPct val="150000"/>
              </a:lnSpc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endParaRPr lang="es-VE" sz="1800" dirty="0">
              <a:solidFill>
                <a:schemeClr val="tx2"/>
              </a:solidFill>
              <a:latin typeface="+mn-lt"/>
              <a:cs typeface="Colibri"/>
            </a:endParaRPr>
          </a:p>
        </p:txBody>
      </p:sp>
      <p:sp>
        <p:nvSpPr>
          <p:cNvPr id="5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2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48" y="524938"/>
            <a:ext cx="8642352" cy="6322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s-ES" sz="1800" kern="0" dirty="0"/>
              <a:t>CAF: de </a:t>
            </a:r>
            <a:r>
              <a:rPr lang="es-ES" sz="1800" kern="0" dirty="0" err="1"/>
              <a:t>Instituição</a:t>
            </a:r>
            <a:r>
              <a:rPr lang="es-ES" sz="1800" kern="0" dirty="0"/>
              <a:t> andina a Banco de </a:t>
            </a:r>
            <a:r>
              <a:rPr lang="es-ES" sz="1800" kern="0" dirty="0" err="1"/>
              <a:t>Desenvolvimento</a:t>
            </a:r>
            <a:r>
              <a:rPr lang="es-ES" sz="1800" kern="0" dirty="0"/>
              <a:t> da América Latina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s-ES" sz="1100" kern="0" dirty="0"/>
              <a:t>HUB: Panamá e </a:t>
            </a:r>
            <a:r>
              <a:rPr lang="es-ES" sz="1100" kern="0" dirty="0" err="1"/>
              <a:t>Uruguai</a:t>
            </a:r>
            <a:br>
              <a:rPr lang="es-ES" sz="1100" kern="0" dirty="0"/>
            </a:br>
            <a:endParaRPr lang="en-U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36701"/>
            <a:ext cx="8991601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8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41" y="-31749"/>
            <a:ext cx="25114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347661" y="393700"/>
            <a:ext cx="7323778" cy="711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24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CAF </a:t>
            </a:r>
            <a:r>
              <a:rPr lang="es-VE" sz="2400" b="1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em</a:t>
            </a:r>
            <a:r>
              <a:rPr lang="es-VE" sz="24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números</a:t>
            </a:r>
          </a:p>
        </p:txBody>
      </p:sp>
      <p:sp>
        <p:nvSpPr>
          <p:cNvPr id="9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buFont typeface="Arial"/>
              <a:buNone/>
              <a:defRPr sz="25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500" b="1" kern="1200">
                <a:solidFill>
                  <a:srgbClr val="00568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4</a:t>
            </a:fld>
            <a:endParaRPr lang="es-VE" sz="18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378"/>
            <a:ext cx="3362001" cy="308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8" y="1628753"/>
            <a:ext cx="2507206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23" y="1628754"/>
            <a:ext cx="1881156" cy="156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80" y="1623658"/>
            <a:ext cx="2507755" cy="15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71" y="1666852"/>
            <a:ext cx="2271321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7" y="3218579"/>
            <a:ext cx="58674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0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err="1"/>
              <a:t>Antecedentes</a:t>
            </a:r>
            <a:r>
              <a:rPr lang="en-US" sz="2400" dirty="0"/>
              <a:t> CAF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10104" y="1340768"/>
            <a:ext cx="8568952" cy="563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s-ES_tradnl" sz="2000" b="1" dirty="0">
              <a:solidFill>
                <a:srgbClr val="00B050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es-ES_tradnl" sz="2000" b="1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4AAA42"/>
                </a:solidFill>
                <a:latin typeface="Trebuchet MS" panose="020B0603020202020204" pitchFamily="34" charset="0"/>
              </a:rPr>
              <a:t>CAF, Prioridade e Suporte: </a:t>
            </a: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Há mais de 20 anos CAF prioriza a infraestrutura tanto a integração da região como a interna de seus países membros.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Mais de USD 20.000 milhões investidos em infraestrutura nos últimos quatro anos.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_tradnl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_tradnl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CAF se tornou na multilateral com o maior volume de negociação na região em </a:t>
            </a:r>
            <a:r>
              <a:rPr lang="pt-BR" sz="2000" b="1" dirty="0" err="1">
                <a:solidFill>
                  <a:schemeClr val="tx2"/>
                </a:solidFill>
                <a:latin typeface="Trebuchet MS" panose="020B0603020202020204" pitchFamily="34" charset="0"/>
              </a:rPr>
              <a:t>infra-estrutura</a:t>
            </a:r>
            <a:r>
              <a:rPr lang="pt-BR" sz="2000" b="1" dirty="0">
                <a:solidFill>
                  <a:schemeClr val="tx2"/>
                </a:solidFill>
                <a:latin typeface="Trebuchet MS" panose="020B0603020202020204" pitchFamily="34" charset="0"/>
              </a:rPr>
              <a:t>, desenvolvendo amplia experiência comparativa.</a:t>
            </a:r>
            <a:endParaRPr lang="es-ES_tradnl" sz="2000" b="1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_tradnl" sz="2000" b="1" dirty="0">
              <a:solidFill>
                <a:srgbClr val="005688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_tradnl" sz="2000" dirty="0">
              <a:solidFill>
                <a:srgbClr val="005688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ES_tradnl" sz="2000" b="1" dirty="0">
              <a:solidFill>
                <a:srgbClr val="1F497D"/>
              </a:solidFill>
              <a:latin typeface="Trebuchet MS" panose="020B0603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ES_tradnl" sz="2000" b="1" dirty="0">
              <a:solidFill>
                <a:srgbClr val="1F497D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372035"/>
            <a:ext cx="9146629" cy="721668"/>
            <a:chOff x="-2629" y="260648"/>
            <a:chExt cx="9146629" cy="721668"/>
          </a:xfrm>
        </p:grpSpPr>
        <p:sp>
          <p:nvSpPr>
            <p:cNvPr id="8" name="Retângulo 7"/>
            <p:cNvSpPr/>
            <p:nvPr/>
          </p:nvSpPr>
          <p:spPr>
            <a:xfrm>
              <a:off x="-2629" y="260648"/>
              <a:ext cx="9146629" cy="721668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1 CuadroTexto"/>
            <p:cNvSpPr txBox="1">
              <a:spLocks noChangeArrowheads="1"/>
            </p:cNvSpPr>
            <p:nvPr/>
          </p:nvSpPr>
          <p:spPr bwMode="auto">
            <a:xfrm>
              <a:off x="-2629" y="379873"/>
              <a:ext cx="9036496" cy="46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86" tIns="45693" rIns="91386" bIns="45693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>
                <a:lnSpc>
                  <a:spcPct val="110000"/>
                </a:lnSpc>
                <a:buClr>
                  <a:srgbClr val="339966"/>
                </a:buClr>
                <a:buSzPct val="110000"/>
              </a:pPr>
              <a:r>
                <a:rPr lang="es-VE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CAF e Infraestrutura</a:t>
              </a:r>
            </a:p>
          </p:txBody>
        </p:sp>
      </p:grpSp>
      <p:sp>
        <p:nvSpPr>
          <p:cNvPr id="10" name="Espaço Reservado para Número de Slide 3"/>
          <p:cNvSpPr txBox="1">
            <a:spLocks/>
          </p:cNvSpPr>
          <p:nvPr/>
        </p:nvSpPr>
        <p:spPr>
          <a:xfrm>
            <a:off x="3707904" y="645333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69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386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80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73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4669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1603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198536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5470" algn="l" defTabSz="913868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828A9314-1939-4C7C-B715-6C8065C9F27C}" type="slidenum">
              <a:rPr lang="es-VE" sz="1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5</a:t>
            </a:fld>
            <a:endParaRPr lang="es-VE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08289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4" y="1196752"/>
            <a:ext cx="3744415" cy="114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14 Conector recto"/>
          <p:cNvCxnSpPr>
            <a:cxnSpLocks noChangeShapeType="1"/>
          </p:cNvCxnSpPr>
          <p:nvPr/>
        </p:nvCxnSpPr>
        <p:spPr bwMode="auto">
          <a:xfrm>
            <a:off x="0" y="980728"/>
            <a:ext cx="9144000" cy="1588"/>
          </a:xfrm>
          <a:prstGeom prst="line">
            <a:avLst/>
          </a:prstGeom>
          <a:noFill/>
          <a:ln w="38100">
            <a:solidFill>
              <a:srgbClr val="00528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-2629" y="379873"/>
            <a:ext cx="9036496" cy="4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3" rIns="91386" bIns="4569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110000"/>
              </a:lnSpc>
              <a:buClr>
                <a:srgbClr val="339966"/>
              </a:buClr>
              <a:buSzPct val="110000"/>
            </a:pPr>
            <a:r>
              <a:rPr lang="es-VE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CAF e </a:t>
            </a:r>
            <a:r>
              <a:rPr lang="es-VE" b="1" dirty="0" err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Infraestrutura</a:t>
            </a:r>
            <a:endParaRPr lang="es-VE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sz="2800" dirty="0">
                <a:solidFill>
                  <a:schemeClr val="bg1"/>
                </a:solidFill>
                <a:latin typeface="Calibri" pitchFamily="34" charset="0"/>
              </a:rPr>
              <a:t>CAF: </a:t>
            </a:r>
            <a:r>
              <a:rPr lang="es-ES_tradnl" sz="2800" dirty="0" err="1">
                <a:solidFill>
                  <a:schemeClr val="bg1"/>
                </a:solidFill>
                <a:latin typeface="Calibri" pitchFamily="34" charset="0"/>
              </a:rPr>
              <a:t>Soluções</a:t>
            </a:r>
            <a:r>
              <a:rPr lang="es-ES_tradnl" sz="2800" dirty="0">
                <a:solidFill>
                  <a:schemeClr val="bg1"/>
                </a:solidFill>
                <a:latin typeface="Calibri" pitchFamily="34" charset="0"/>
              </a:rPr>
              <a:t> para financiar o </a:t>
            </a:r>
            <a:r>
              <a:rPr lang="es-ES_tradnl" sz="2800" dirty="0" err="1">
                <a:solidFill>
                  <a:schemeClr val="bg1"/>
                </a:solidFill>
                <a:latin typeface="Calibri" pitchFamily="34" charset="0"/>
              </a:rPr>
              <a:t>desenvolvimento</a:t>
            </a:r>
            <a:endParaRPr lang="es-ES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s-E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1452033"/>
            <a:ext cx="8802688" cy="562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VE" sz="2800" dirty="0" err="1">
                <a:solidFill>
                  <a:srgbClr val="003F7E"/>
                </a:solidFill>
                <a:latin typeface="Calibri" pitchFamily="34" charset="0"/>
              </a:rPr>
              <a:t>Empréstimos</a:t>
            </a:r>
            <a:r>
              <a:rPr lang="es-VE" sz="2800" dirty="0">
                <a:solidFill>
                  <a:srgbClr val="003F7E"/>
                </a:solidFill>
                <a:latin typeface="Calibri" pitchFamily="34" charset="0"/>
              </a:rPr>
              <a:t> Corporativos</a:t>
            </a:r>
          </a:p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VE" sz="2800" dirty="0" err="1">
                <a:solidFill>
                  <a:srgbClr val="003F7E"/>
                </a:solidFill>
                <a:latin typeface="Calibri" pitchFamily="34" charset="0"/>
              </a:rPr>
              <a:t>Linhas</a:t>
            </a:r>
            <a:r>
              <a:rPr lang="es-VE" sz="2800" dirty="0">
                <a:solidFill>
                  <a:srgbClr val="003F7E"/>
                </a:solidFill>
                <a:latin typeface="Calibri" pitchFamily="34" charset="0"/>
              </a:rPr>
              <a:t> de Crédito</a:t>
            </a:r>
          </a:p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VE" sz="2800" dirty="0" err="1">
                <a:solidFill>
                  <a:srgbClr val="003F7E"/>
                </a:solidFill>
                <a:latin typeface="Calibri" pitchFamily="34" charset="0"/>
              </a:rPr>
              <a:t>Financiamento</a:t>
            </a:r>
            <a:r>
              <a:rPr lang="es-VE" sz="2800" dirty="0">
                <a:solidFill>
                  <a:srgbClr val="003F7E"/>
                </a:solidFill>
                <a:latin typeface="Calibri" pitchFamily="34" charset="0"/>
              </a:rPr>
              <a:t> </a:t>
            </a:r>
            <a:r>
              <a:rPr lang="es-VE" sz="2800" dirty="0" err="1">
                <a:solidFill>
                  <a:srgbClr val="003F7E"/>
                </a:solidFill>
                <a:latin typeface="Calibri" pitchFamily="34" charset="0"/>
              </a:rPr>
              <a:t>estrutrurado</a:t>
            </a:r>
            <a:endParaRPr lang="es-VE" sz="2800" dirty="0">
              <a:solidFill>
                <a:srgbClr val="003F7E"/>
              </a:solidFill>
              <a:latin typeface="Calibri" pitchFamily="34" charset="0"/>
            </a:endParaRPr>
          </a:p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VE" sz="2800" dirty="0" err="1">
                <a:solidFill>
                  <a:srgbClr val="003F7E"/>
                </a:solidFill>
                <a:latin typeface="Calibri" pitchFamily="34" charset="0"/>
              </a:rPr>
              <a:t>Garantias</a:t>
            </a:r>
            <a:r>
              <a:rPr lang="es-VE" sz="2800" dirty="0">
                <a:solidFill>
                  <a:srgbClr val="003F7E"/>
                </a:solidFill>
                <a:latin typeface="Calibri" pitchFamily="34" charset="0"/>
              </a:rPr>
              <a:t> </a:t>
            </a:r>
            <a:r>
              <a:rPr lang="es-VE" sz="2800" dirty="0" err="1">
                <a:solidFill>
                  <a:srgbClr val="003F7E"/>
                </a:solidFill>
                <a:latin typeface="Calibri" pitchFamily="34" charset="0"/>
              </a:rPr>
              <a:t>Parciais</a:t>
            </a:r>
            <a:r>
              <a:rPr lang="es-VE" sz="2800" dirty="0">
                <a:solidFill>
                  <a:srgbClr val="003F7E"/>
                </a:solidFill>
                <a:latin typeface="Calibri" pitchFamily="34" charset="0"/>
              </a:rPr>
              <a:t> de Crédito</a:t>
            </a:r>
          </a:p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VE" sz="2800" dirty="0" err="1">
                <a:solidFill>
                  <a:srgbClr val="003F7E"/>
                </a:solidFill>
                <a:latin typeface="Calibri" pitchFamily="34" charset="0"/>
              </a:rPr>
              <a:t>Empréstimos</a:t>
            </a:r>
            <a:r>
              <a:rPr lang="es-VE" sz="2800" dirty="0">
                <a:solidFill>
                  <a:srgbClr val="003F7E"/>
                </a:solidFill>
                <a:latin typeface="Calibri" pitchFamily="34" charset="0"/>
              </a:rPr>
              <a:t> A/B</a:t>
            </a:r>
          </a:p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>
                <a:solidFill>
                  <a:srgbClr val="003F7E"/>
                </a:solidFill>
                <a:latin typeface="Calibri" pitchFamily="34" charset="0"/>
              </a:rPr>
              <a:t>Assessoramento Financeiro</a:t>
            </a:r>
            <a:endParaRPr lang="es-VE" sz="2800" dirty="0">
              <a:solidFill>
                <a:srgbClr val="003F7E"/>
              </a:solidFill>
              <a:latin typeface="Calibri" pitchFamily="34" charset="0"/>
            </a:endParaRPr>
          </a:p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>
                <a:solidFill>
                  <a:srgbClr val="003F7E"/>
                </a:solidFill>
                <a:latin typeface="Calibri" pitchFamily="34" charset="0"/>
              </a:rPr>
              <a:t>Investimentos Patrimoniais</a:t>
            </a:r>
          </a:p>
          <a:p>
            <a:pPr marL="627063" indent="-3556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dirty="0">
                <a:solidFill>
                  <a:srgbClr val="003F7E"/>
                </a:solidFill>
                <a:latin typeface="Calibri" pitchFamily="34" charset="0"/>
              </a:rPr>
              <a:t>Gestão de Fundos</a:t>
            </a:r>
          </a:p>
          <a:p>
            <a:pPr marL="271463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000" dirty="0">
              <a:solidFill>
                <a:srgbClr val="003F7E"/>
              </a:solidFill>
              <a:latin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s-VE" sz="2000" b="1" dirty="0">
              <a:solidFill>
                <a:srgbClr val="003F7E"/>
              </a:solidFill>
              <a:latin typeface="Calibri" pitchFamily="34" charset="0"/>
            </a:endParaRP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VE" sz="2000" b="1" dirty="0">
              <a:solidFill>
                <a:srgbClr val="003F7E"/>
              </a:solidFill>
              <a:latin typeface="Calibri" pitchFamily="34" charset="0"/>
            </a:endParaRP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VE" sz="2000" b="1" dirty="0">
              <a:solidFill>
                <a:srgbClr val="003F7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7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2"/>
          </p:nvPr>
        </p:nvSpPr>
        <p:spPr>
          <a:xfrm>
            <a:off x="252412" y="548219"/>
            <a:ext cx="8642352" cy="632276"/>
          </a:xfrm>
        </p:spPr>
        <p:txBody>
          <a:bodyPr/>
          <a:lstStyle/>
          <a:p>
            <a:r>
              <a:rPr lang="pt-BR" dirty="0"/>
              <a:t>Operações ao Setor Soberano</a:t>
            </a:r>
            <a:endParaRPr lang="es-ES" dirty="0"/>
          </a:p>
        </p:txBody>
      </p:sp>
      <p:sp>
        <p:nvSpPr>
          <p:cNvPr id="5" name="Retângulo 4"/>
          <p:cNvSpPr>
            <a:spLocks noChangeAspect="1"/>
          </p:cNvSpPr>
          <p:nvPr/>
        </p:nvSpPr>
        <p:spPr>
          <a:xfrm>
            <a:off x="742950" y="3968751"/>
            <a:ext cx="7559675" cy="222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4246562" y="3506788"/>
            <a:ext cx="73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400" b="1"/>
              <a:t>2005</a:t>
            </a:r>
          </a:p>
          <a:p>
            <a:pPr eaLnBrk="1" hangingPunct="1"/>
            <a:endParaRPr lang="es-ES" altLang="pt-BR" sz="1400" b="1">
              <a:solidFill>
                <a:srgbClr val="0088DB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150" y="5643563"/>
            <a:ext cx="17113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b="1" dirty="0"/>
              <a:t>Incorporación de Brasil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7496175" y="4886326"/>
            <a:ext cx="731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pt-BR" sz="1400" b="1">
              <a:solidFill>
                <a:srgbClr val="0088DB"/>
              </a:solidFill>
            </a:endParaRP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7823200" y="3505201"/>
            <a:ext cx="96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400" b="1"/>
              <a:t>2015-16</a:t>
            </a:r>
          </a:p>
          <a:p>
            <a:pPr eaLnBrk="1" hangingPunct="1"/>
            <a:endParaRPr lang="es-ES" altLang="pt-BR" sz="1400" b="1">
              <a:solidFill>
                <a:srgbClr val="0088DB"/>
              </a:solidFill>
            </a:endParaRPr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477837" y="4348163"/>
            <a:ext cx="73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400" b="1"/>
              <a:t>1995</a:t>
            </a:r>
          </a:p>
          <a:p>
            <a:pPr eaLnBrk="1" hangingPunct="1"/>
            <a:endParaRPr lang="es-ES" altLang="pt-BR" sz="1400" b="1">
              <a:solidFill>
                <a:srgbClr val="0088DB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1862137" y="5310188"/>
            <a:ext cx="21256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100" b="1"/>
              <a:t>Operación soberana – Red Vial</a:t>
            </a:r>
            <a:endParaRPr lang="es-ES" altLang="pt-BR" sz="1100" b="1">
              <a:solidFill>
                <a:srgbClr val="0088DB"/>
              </a:solidFill>
            </a:endParaRPr>
          </a:p>
          <a:p>
            <a:pPr eaLnBrk="1" hangingPunct="1"/>
            <a:r>
              <a:rPr lang="es-ES" altLang="pt-BR" sz="1100" b="1"/>
              <a:t>Estado de Rondônia U$ 35 MM</a:t>
            </a:r>
          </a:p>
          <a:p>
            <a:pPr eaLnBrk="1" hangingPunct="1"/>
            <a:r>
              <a:rPr lang="es-ES" altLang="pt-BR" sz="1100" b="1"/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36600" y="4195763"/>
            <a:ext cx="46037" cy="2111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4" name="Retângulo 13"/>
          <p:cNvSpPr/>
          <p:nvPr/>
        </p:nvSpPr>
        <p:spPr>
          <a:xfrm>
            <a:off x="4498975" y="3771901"/>
            <a:ext cx="46037" cy="2111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5" name="Retângulo 14"/>
          <p:cNvSpPr/>
          <p:nvPr/>
        </p:nvSpPr>
        <p:spPr>
          <a:xfrm>
            <a:off x="8255000" y="3771901"/>
            <a:ext cx="46037" cy="2111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4598988"/>
            <a:ext cx="754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2833687" y="4191001"/>
            <a:ext cx="46038" cy="2111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" name="CaixaDeTexto 29"/>
          <p:cNvSpPr txBox="1">
            <a:spLocks noChangeArrowheads="1"/>
          </p:cNvSpPr>
          <p:nvPr/>
        </p:nvSpPr>
        <p:spPr bwMode="auto">
          <a:xfrm>
            <a:off x="2566987" y="4364038"/>
            <a:ext cx="731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400" b="1"/>
              <a:t>2002</a:t>
            </a:r>
          </a:p>
          <a:p>
            <a:pPr eaLnBrk="1" hangingPunct="1"/>
            <a:endParaRPr lang="es-ES" altLang="pt-BR" sz="1400" b="1">
              <a:solidFill>
                <a:srgbClr val="0088DB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2" y="4625976"/>
            <a:ext cx="102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31"/>
          <p:cNvSpPr txBox="1">
            <a:spLocks noChangeArrowheads="1"/>
          </p:cNvSpPr>
          <p:nvPr/>
        </p:nvSpPr>
        <p:spPr bwMode="auto">
          <a:xfrm>
            <a:off x="3851275" y="2382838"/>
            <a:ext cx="152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100" b="1"/>
              <a:t>Apertura de la Oficina de Representación</a:t>
            </a:r>
          </a:p>
          <a:p>
            <a:pPr eaLnBrk="1" hangingPunct="1"/>
            <a:r>
              <a:rPr lang="es-ES" altLang="pt-BR" sz="1100" b="1"/>
              <a:t>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708775" y="4194176"/>
            <a:ext cx="46037" cy="2111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435725" y="4356101"/>
            <a:ext cx="646112" cy="685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400" b="1" dirty="0"/>
              <a:t>2011</a:t>
            </a:r>
          </a:p>
          <a:p>
            <a:pPr>
              <a:defRPr/>
            </a:pPr>
            <a:endParaRPr lang="es-ES" sz="1400" b="1" dirty="0"/>
          </a:p>
          <a:p>
            <a:pPr>
              <a:defRPr/>
            </a:pPr>
            <a:endParaRPr lang="es-ES" sz="1050" b="1" dirty="0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629151"/>
            <a:ext cx="1106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37"/>
          <p:cNvSpPr txBox="1">
            <a:spLocks noChangeArrowheads="1"/>
          </p:cNvSpPr>
          <p:nvPr/>
        </p:nvSpPr>
        <p:spPr bwMode="auto">
          <a:xfrm>
            <a:off x="5729287" y="5326063"/>
            <a:ext cx="2125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100" b="1" dirty="0"/>
              <a:t>US$ 519MM - Aprobación record de operaciones soberanas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098550" y="3757613"/>
            <a:ext cx="46037" cy="2111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6" name="CaixaDeTexto 39"/>
          <p:cNvSpPr txBox="1">
            <a:spLocks noChangeArrowheads="1"/>
          </p:cNvSpPr>
          <p:nvPr/>
        </p:nvSpPr>
        <p:spPr bwMode="auto">
          <a:xfrm>
            <a:off x="254000" y="2382838"/>
            <a:ext cx="2108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100" b="1" dirty="0"/>
              <a:t>1ª Operación - Integración vial</a:t>
            </a:r>
          </a:p>
          <a:p>
            <a:pPr eaLnBrk="1" hangingPunct="1"/>
            <a:r>
              <a:rPr lang="es-ES" altLang="pt-BR" sz="1100" b="1" dirty="0"/>
              <a:t>Brasil y Venezuela US$ 86 MM</a:t>
            </a:r>
          </a:p>
          <a:p>
            <a:pPr eaLnBrk="1" hangingPunct="1"/>
            <a:r>
              <a:rPr lang="es-ES" altLang="pt-BR" sz="1100" b="1" dirty="0"/>
              <a:t> </a:t>
            </a:r>
          </a:p>
        </p:txBody>
      </p:sp>
      <p:sp>
        <p:nvSpPr>
          <p:cNvPr id="27" name="CaixaDeTexto 40"/>
          <p:cNvSpPr txBox="1">
            <a:spLocks noChangeArrowheads="1"/>
          </p:cNvSpPr>
          <p:nvPr/>
        </p:nvSpPr>
        <p:spPr bwMode="auto">
          <a:xfrm>
            <a:off x="839787" y="3511551"/>
            <a:ext cx="731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400" b="1"/>
              <a:t>1996</a:t>
            </a:r>
          </a:p>
          <a:p>
            <a:pPr eaLnBrk="1" hangingPunct="1"/>
            <a:endParaRPr lang="es-ES" altLang="pt-BR" sz="1400" b="1">
              <a:solidFill>
                <a:srgbClr val="0088DB"/>
              </a:solidFill>
            </a:endParaRPr>
          </a:p>
        </p:txBody>
      </p:sp>
      <p:pic>
        <p:nvPicPr>
          <p:cNvPr id="28" name="Picture 28" descr="https://c3.staticflickr.com/4/3325/3219730850_7dfaf91e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819401"/>
            <a:ext cx="10525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aixaDeTexto 37"/>
          <p:cNvSpPr txBox="1">
            <a:spLocks noChangeArrowheads="1"/>
          </p:cNvSpPr>
          <p:nvPr/>
        </p:nvSpPr>
        <p:spPr bwMode="auto">
          <a:xfrm>
            <a:off x="7446962" y="2371726"/>
            <a:ext cx="1733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1100" b="1"/>
              <a:t>US$1.815 aprobaciones  MM promedio al año</a:t>
            </a:r>
          </a:p>
          <a:p>
            <a:pPr eaLnBrk="1" hangingPunct="1"/>
            <a:r>
              <a:rPr lang="es-ES" altLang="pt-BR" sz="1100" b="1"/>
              <a:t>(soberano y no soberano)</a:t>
            </a:r>
          </a:p>
        </p:txBody>
      </p:sp>
      <p:graphicFrame>
        <p:nvGraphicFramePr>
          <p:cNvPr id="30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832982"/>
              </p:ext>
            </p:extLst>
          </p:nvPr>
        </p:nvGraphicFramePr>
        <p:xfrm>
          <a:off x="7743825" y="2822576"/>
          <a:ext cx="8080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7" imgW="810838" imgH="847417" progId="Excel.Chart.8">
                  <p:embed/>
                </p:oleObj>
              </mc:Choice>
              <mc:Fallback>
                <p:oleObj r:id="rId7" imgW="810838" imgH="84741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2822576"/>
                        <a:ext cx="8080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ixaDeTexto 3"/>
          <p:cNvSpPr txBox="1">
            <a:spLocks noChangeArrowheads="1"/>
          </p:cNvSpPr>
          <p:nvPr/>
        </p:nvSpPr>
        <p:spPr bwMode="auto">
          <a:xfrm>
            <a:off x="4776787" y="3514726"/>
            <a:ext cx="73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s-ES" altLang="pt-BR" sz="1400" b="1"/>
          </a:p>
          <a:p>
            <a:pPr eaLnBrk="1" hangingPunct="1"/>
            <a:endParaRPr lang="es-ES" altLang="pt-BR" sz="1400" b="1">
              <a:solidFill>
                <a:srgbClr val="0088DB"/>
              </a:solidFill>
            </a:endParaRPr>
          </a:p>
        </p:txBody>
      </p:sp>
      <p:pic>
        <p:nvPicPr>
          <p:cNvPr id="32" name="Picture 32" descr="http://imaxtecnica.com.br/wp-content/uploads/2012/06/business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794001"/>
            <a:ext cx="110807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9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6213" y="410634"/>
            <a:ext cx="8789987" cy="6328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altLang="pt-BR" sz="2400" dirty="0" err="1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Distribuição</a:t>
            </a:r>
            <a:r>
              <a:rPr lang="es-VE" altLang="pt-BR" sz="24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 das </a:t>
            </a:r>
            <a:r>
              <a:rPr lang="es-VE" altLang="pt-BR" sz="2400" dirty="0" err="1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Operações</a:t>
            </a:r>
            <a:r>
              <a:rPr lang="es-VE" altLang="pt-BR" sz="24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 Soberanas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VE" altLang="pt-BR" sz="16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(concluidas, </a:t>
            </a:r>
            <a:r>
              <a:rPr lang="es-VE" altLang="pt-BR" sz="1600" dirty="0" err="1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administração</a:t>
            </a:r>
            <a:r>
              <a:rPr lang="es-VE" altLang="pt-BR" sz="16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, </a:t>
            </a:r>
            <a:r>
              <a:rPr lang="es-VE" altLang="pt-BR" sz="1600" dirty="0" err="1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em</a:t>
            </a:r>
            <a:r>
              <a:rPr lang="es-VE" altLang="pt-BR" sz="16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 </a:t>
            </a:r>
            <a:r>
              <a:rPr lang="es-VE" altLang="pt-BR" sz="1600" dirty="0" err="1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preparação</a:t>
            </a:r>
            <a:r>
              <a:rPr lang="es-VE" altLang="pt-BR" sz="16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 e </a:t>
            </a:r>
            <a:r>
              <a:rPr lang="es-VE" altLang="pt-BR" sz="1600" dirty="0" err="1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em</a:t>
            </a:r>
            <a:r>
              <a:rPr lang="es-VE" altLang="pt-BR" sz="16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 pipeline)</a:t>
            </a:r>
            <a:endParaRPr lang="es-ES" altLang="pt-BR" sz="1600" dirty="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6214" y="5911851"/>
            <a:ext cx="1830387" cy="2180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VE" altLang="pt-BR" sz="500" dirty="0">
                <a:solidFill>
                  <a:srgbClr val="FF0000"/>
                </a:solidFill>
                <a:latin typeface="Myriad Pro Light"/>
                <a:ea typeface="Myriad Pro Light"/>
                <a:cs typeface="Myriad Pro Light"/>
              </a:rPr>
              <a:t>Monto US$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ES" altLang="pt-BR" sz="500" dirty="0">
              <a:solidFill>
                <a:srgbClr val="FF0000"/>
              </a:solidFill>
              <a:latin typeface="Myriad Pro Light"/>
              <a:ea typeface="Myriad Pro Light"/>
              <a:cs typeface="Myriad Pro Light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9" y="5524501"/>
            <a:ext cx="1400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1274233"/>
            <a:ext cx="9144000" cy="558376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263" y="6138334"/>
            <a:ext cx="1162050" cy="15663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VE" altLang="pt-BR" sz="500" dirty="0">
                <a:solidFill>
                  <a:schemeClr val="bg1"/>
                </a:solidFill>
                <a:latin typeface="Myriad Pro Light"/>
                <a:ea typeface="Myriad Pro Light"/>
                <a:cs typeface="Myriad Pro Light"/>
              </a:rPr>
              <a:t>Monto</a:t>
            </a:r>
            <a:endParaRPr lang="es-ES" altLang="pt-BR" sz="500" dirty="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6378576" y="3083984"/>
            <a:ext cx="714375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645151" y="5041901"/>
            <a:ext cx="600075" cy="635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3" name="CaixaDeTexto 24"/>
          <p:cNvSpPr txBox="1">
            <a:spLocks noChangeArrowheads="1"/>
          </p:cNvSpPr>
          <p:nvPr/>
        </p:nvSpPr>
        <p:spPr bwMode="auto">
          <a:xfrm>
            <a:off x="6091238" y="4889501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Rezende-Sistema Vial 30 MM</a:t>
            </a:r>
          </a:p>
        </p:txBody>
      </p:sp>
      <p:cxnSp>
        <p:nvCxnSpPr>
          <p:cNvPr id="15" name="Conector reto 14"/>
          <p:cNvCxnSpPr>
            <a:endCxn id="16395" idx="1"/>
          </p:cNvCxnSpPr>
          <p:nvPr/>
        </p:nvCxnSpPr>
        <p:spPr bwMode="auto">
          <a:xfrm>
            <a:off x="4897438" y="4226984"/>
            <a:ext cx="1111251" cy="12908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5" name="CaixaDeTexto 38"/>
          <p:cNvSpPr txBox="1">
            <a:spLocks noChangeArrowheads="1"/>
          </p:cNvSpPr>
          <p:nvPr/>
        </p:nvSpPr>
        <p:spPr bwMode="auto">
          <a:xfrm>
            <a:off x="6008689" y="4271434"/>
            <a:ext cx="13477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Distrito Federal- Movilidad Urbana 60 MM 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5030788" y="5249334"/>
            <a:ext cx="322262" cy="1248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 bwMode="auto">
          <a:xfrm flipV="1">
            <a:off x="4678364" y="6187018"/>
            <a:ext cx="790575" cy="190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8" name="CaixaDeTexto 57"/>
          <p:cNvSpPr txBox="1">
            <a:spLocks noChangeArrowheads="1"/>
          </p:cNvSpPr>
          <p:nvPr/>
        </p:nvSpPr>
        <p:spPr bwMode="auto">
          <a:xfrm>
            <a:off x="5407025" y="6070601"/>
            <a:ext cx="26098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Gravataí- Desarrollo Municipal 27,5 MM</a:t>
            </a:r>
          </a:p>
        </p:txBody>
      </p:sp>
      <p:cxnSp>
        <p:nvCxnSpPr>
          <p:cNvPr id="20" name="Conector reto 19"/>
          <p:cNvCxnSpPr/>
          <p:nvPr/>
        </p:nvCxnSpPr>
        <p:spPr bwMode="auto">
          <a:xfrm>
            <a:off x="4778376" y="5778500"/>
            <a:ext cx="754063" cy="867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0" name="CaixaDeTexto 61"/>
          <p:cNvSpPr txBox="1">
            <a:spLocks noChangeArrowheads="1"/>
          </p:cNvSpPr>
          <p:nvPr/>
        </p:nvSpPr>
        <p:spPr bwMode="auto">
          <a:xfrm>
            <a:off x="5487988" y="5753101"/>
            <a:ext cx="1452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São José- Infraestructura Vial 20,0 MM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5172075" y="2209800"/>
            <a:ext cx="0" cy="3746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2" name="CaixaDeTexto 19"/>
          <p:cNvSpPr txBox="1">
            <a:spLocks noChangeArrowheads="1"/>
          </p:cNvSpPr>
          <p:nvPr/>
        </p:nvSpPr>
        <p:spPr bwMode="auto">
          <a:xfrm>
            <a:off x="4959350" y="1987551"/>
            <a:ext cx="1233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Maranhão-Transporte Vial 150MM</a:t>
            </a:r>
          </a:p>
        </p:txBody>
      </p:sp>
      <p:sp>
        <p:nvSpPr>
          <p:cNvPr id="16403" name="CaixaDeTexto 19"/>
          <p:cNvSpPr txBox="1">
            <a:spLocks noChangeArrowheads="1"/>
          </p:cNvSpPr>
          <p:nvPr/>
        </p:nvSpPr>
        <p:spPr bwMode="auto">
          <a:xfrm>
            <a:off x="7023101" y="2961217"/>
            <a:ext cx="9572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Paraíba-Carreteras  250 MM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5949951" y="3492500"/>
            <a:ext cx="669925" cy="1968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5" name="CaixaDeTexto 25"/>
          <p:cNvSpPr txBox="1">
            <a:spLocks noChangeArrowheads="1"/>
          </p:cNvSpPr>
          <p:nvPr/>
        </p:nvSpPr>
        <p:spPr bwMode="auto">
          <a:xfrm>
            <a:off x="6538913" y="3373967"/>
            <a:ext cx="15160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Bahia-Movilidad Region Metropolitana 150 MM</a:t>
            </a:r>
          </a:p>
        </p:txBody>
      </p:sp>
      <p:sp>
        <p:nvSpPr>
          <p:cNvPr id="16406" name="CaixaDeTexto 61"/>
          <p:cNvSpPr txBox="1">
            <a:spLocks noChangeArrowheads="1"/>
          </p:cNvSpPr>
          <p:nvPr/>
        </p:nvSpPr>
        <p:spPr bwMode="auto">
          <a:xfrm>
            <a:off x="5284789" y="5285318"/>
            <a:ext cx="10937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Santos - Nuevos Tiempos 50 MM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2909888" y="3748618"/>
            <a:ext cx="152400" cy="1566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8" name="CaixaDeTexto 19"/>
          <p:cNvSpPr txBox="1">
            <a:spLocks noChangeArrowheads="1"/>
          </p:cNvSpPr>
          <p:nvPr/>
        </p:nvSpPr>
        <p:spPr bwMode="auto">
          <a:xfrm>
            <a:off x="2230438" y="3852334"/>
            <a:ext cx="9588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Rondônia-Logística 200 MM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3587751" y="4580467"/>
            <a:ext cx="263525" cy="211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0" name="CaixaDeTexto 30"/>
          <p:cNvSpPr txBox="1">
            <a:spLocks noChangeArrowheads="1"/>
          </p:cNvSpPr>
          <p:nvPr/>
        </p:nvSpPr>
        <p:spPr bwMode="auto">
          <a:xfrm>
            <a:off x="2536825" y="4466167"/>
            <a:ext cx="111283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Campo Grande-Recalif.Urb. 70 MM</a:t>
            </a:r>
          </a:p>
        </p:txBody>
      </p:sp>
      <p:sp>
        <p:nvSpPr>
          <p:cNvPr id="16411" name="Text Placeholder 1"/>
          <p:cNvSpPr txBox="1">
            <a:spLocks/>
          </p:cNvSpPr>
          <p:nvPr/>
        </p:nvSpPr>
        <p:spPr bwMode="auto">
          <a:xfrm>
            <a:off x="2598739" y="5575300"/>
            <a:ext cx="9223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eaLnBrk="1" hangingPunct="1"/>
            <a:r>
              <a:rPr lang="es-VE" altLang="pt-BR" sz="500">
                <a:latin typeface="Myriad Pro Light"/>
                <a:ea typeface="Myriad Pro Light"/>
                <a:cs typeface="Myriad Pro Light"/>
              </a:rPr>
              <a:t>Monto</a:t>
            </a:r>
          </a:p>
          <a:p>
            <a:pPr algn="ctr" defTabSz="914400" eaLnBrk="1" hangingPunct="1"/>
            <a:endParaRPr lang="es-ES" altLang="pt-BR" sz="500">
              <a:solidFill>
                <a:schemeClr val="bg1"/>
              </a:solidFill>
              <a:latin typeface="Myriad Pro Light"/>
              <a:ea typeface="Myriad Pro Light"/>
              <a:cs typeface="Myriad Pro Light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5649914" y="4707467"/>
            <a:ext cx="331787" cy="3365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3" name="CaixaDeTexto 24"/>
          <p:cNvSpPr txBox="1">
            <a:spLocks noChangeArrowheads="1"/>
          </p:cNvSpPr>
          <p:nvPr/>
        </p:nvSpPr>
        <p:spPr bwMode="auto">
          <a:xfrm>
            <a:off x="5916613" y="4542367"/>
            <a:ext cx="12747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Niterói  - Regiao Oceanica 100 MM</a:t>
            </a:r>
          </a:p>
        </p:txBody>
      </p:sp>
      <p:sp>
        <p:nvSpPr>
          <p:cNvPr id="16414" name="CaixaDeTexto 29"/>
          <p:cNvSpPr txBox="1">
            <a:spLocks noChangeArrowheads="1"/>
          </p:cNvSpPr>
          <p:nvPr/>
        </p:nvSpPr>
        <p:spPr bwMode="auto">
          <a:xfrm>
            <a:off x="2381251" y="5289551"/>
            <a:ext cx="14319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São Bernardo do Campo- PROINFRA 125 MM</a:t>
            </a:r>
          </a:p>
        </p:txBody>
      </p:sp>
      <p:cxnSp>
        <p:nvCxnSpPr>
          <p:cNvPr id="41" name="Conector reto 40"/>
          <p:cNvCxnSpPr/>
          <p:nvPr/>
        </p:nvCxnSpPr>
        <p:spPr bwMode="auto">
          <a:xfrm flipV="1">
            <a:off x="4824414" y="4036485"/>
            <a:ext cx="1214437" cy="2730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6" name="CaixaDeTexto 38"/>
          <p:cNvSpPr txBox="1">
            <a:spLocks noChangeArrowheads="1"/>
          </p:cNvSpPr>
          <p:nvPr/>
        </p:nvSpPr>
        <p:spPr bwMode="auto">
          <a:xfrm>
            <a:off x="5976939" y="3818467"/>
            <a:ext cx="15128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Aparecida de Goiânia – Cuenca S.Antonio   35 MM </a:t>
            </a:r>
          </a:p>
        </p:txBody>
      </p:sp>
      <p:cxnSp>
        <p:nvCxnSpPr>
          <p:cNvPr id="43" name="Conector reto 42"/>
          <p:cNvCxnSpPr/>
          <p:nvPr/>
        </p:nvCxnSpPr>
        <p:spPr>
          <a:xfrm flipH="1" flipV="1">
            <a:off x="3589338" y="4974167"/>
            <a:ext cx="971550" cy="762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 bwMode="auto">
          <a:xfrm flipV="1">
            <a:off x="4664075" y="6028267"/>
            <a:ext cx="838200" cy="232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9" name="CaixaDeTexto 57"/>
          <p:cNvSpPr txBox="1">
            <a:spLocks noChangeArrowheads="1"/>
          </p:cNvSpPr>
          <p:nvPr/>
        </p:nvSpPr>
        <p:spPr bwMode="auto">
          <a:xfrm>
            <a:off x="5456239" y="5918201"/>
            <a:ext cx="11461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Porto Alegre – Orla  92,0 MM</a:t>
            </a:r>
          </a:p>
        </p:txBody>
      </p:sp>
      <p:cxnSp>
        <p:nvCxnSpPr>
          <p:cNvPr id="46" name="Conector reto 45"/>
          <p:cNvCxnSpPr/>
          <p:nvPr/>
        </p:nvCxnSpPr>
        <p:spPr bwMode="auto">
          <a:xfrm flipV="1">
            <a:off x="4822825" y="5640918"/>
            <a:ext cx="361950" cy="423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21" name="CaixaDeTexto 61"/>
          <p:cNvSpPr txBox="1">
            <a:spLocks noChangeArrowheads="1"/>
          </p:cNvSpPr>
          <p:nvPr/>
        </p:nvSpPr>
        <p:spPr bwMode="auto">
          <a:xfrm>
            <a:off x="4659313" y="6453718"/>
            <a:ext cx="16891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Caxias do Sul – Servicios Básicos 50,0 MM</a:t>
            </a:r>
          </a:p>
        </p:txBody>
      </p:sp>
      <p:sp>
        <p:nvSpPr>
          <p:cNvPr id="16422" name="CaixaDeTexto 38"/>
          <p:cNvSpPr txBox="1">
            <a:spLocks noChangeArrowheads="1"/>
          </p:cNvSpPr>
          <p:nvPr/>
        </p:nvSpPr>
        <p:spPr bwMode="auto">
          <a:xfrm>
            <a:off x="2049464" y="1386417"/>
            <a:ext cx="12096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Amazonas Programa Vial 127,5 MM  </a:t>
            </a:r>
          </a:p>
        </p:txBody>
      </p:sp>
      <p:cxnSp>
        <p:nvCxnSpPr>
          <p:cNvPr id="49" name="Conector reto 48"/>
          <p:cNvCxnSpPr/>
          <p:nvPr/>
        </p:nvCxnSpPr>
        <p:spPr>
          <a:xfrm flipH="1" flipV="1">
            <a:off x="2616200" y="1574801"/>
            <a:ext cx="700088" cy="8593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H="1" flipV="1">
            <a:off x="2505076" y="2209800"/>
            <a:ext cx="803275" cy="2307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25" name="CaixaDeTexto 38"/>
          <p:cNvSpPr txBox="1">
            <a:spLocks noChangeArrowheads="1"/>
          </p:cNvSpPr>
          <p:nvPr/>
        </p:nvSpPr>
        <p:spPr bwMode="auto">
          <a:xfrm>
            <a:off x="1797050" y="2055284"/>
            <a:ext cx="8016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Manaus PIMD 100MM</a:t>
            </a: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4378325" y="1574800"/>
            <a:ext cx="285750" cy="9757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27" name="CaixaDeTexto 7"/>
          <p:cNvSpPr txBox="1">
            <a:spLocks noChangeArrowheads="1"/>
          </p:cNvSpPr>
          <p:nvPr/>
        </p:nvSpPr>
        <p:spPr bwMode="auto">
          <a:xfrm>
            <a:off x="4567239" y="1684867"/>
            <a:ext cx="12096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Tocantins-Desarrollo Turismo 72MM </a:t>
            </a:r>
          </a:p>
        </p:txBody>
      </p:sp>
      <p:sp>
        <p:nvSpPr>
          <p:cNvPr id="16429" name="CaixaDeTexto 38"/>
          <p:cNvSpPr txBox="1">
            <a:spLocks noChangeArrowheads="1"/>
          </p:cNvSpPr>
          <p:nvPr/>
        </p:nvSpPr>
        <p:spPr bwMode="auto">
          <a:xfrm>
            <a:off x="5992814" y="4008967"/>
            <a:ext cx="14255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Goiânia – Ciudad Sostenible 100 MM </a:t>
            </a:r>
          </a:p>
        </p:txBody>
      </p:sp>
      <p:cxnSp>
        <p:nvCxnSpPr>
          <p:cNvPr id="56" name="Conector reto 55"/>
          <p:cNvCxnSpPr>
            <a:endCxn id="16431" idx="1"/>
          </p:cNvCxnSpPr>
          <p:nvPr/>
        </p:nvCxnSpPr>
        <p:spPr>
          <a:xfrm flipV="1">
            <a:off x="5976939" y="3577140"/>
            <a:ext cx="504824" cy="12491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31" name="CaixaDeTexto 38"/>
          <p:cNvSpPr txBox="1">
            <a:spLocks noChangeArrowheads="1"/>
          </p:cNvSpPr>
          <p:nvPr/>
        </p:nvSpPr>
        <p:spPr bwMode="auto">
          <a:xfrm>
            <a:off x="6481763" y="3492501"/>
            <a:ext cx="11160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Alagoinhas–Recal. Urbana 11,5MM</a:t>
            </a:r>
          </a:p>
        </p:txBody>
      </p:sp>
      <p:sp>
        <p:nvSpPr>
          <p:cNvPr id="16432" name="CaixaDeTexto 24"/>
          <p:cNvSpPr txBox="1">
            <a:spLocks noChangeArrowheads="1"/>
          </p:cNvSpPr>
          <p:nvPr/>
        </p:nvSpPr>
        <p:spPr bwMode="auto">
          <a:xfrm>
            <a:off x="2339975" y="4857751"/>
            <a:ext cx="13843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Sorocaba-Programa \Ambiental Vial 70MM</a:t>
            </a:r>
          </a:p>
        </p:txBody>
      </p:sp>
      <p:cxnSp>
        <p:nvCxnSpPr>
          <p:cNvPr id="59" name="Conector reto 58"/>
          <p:cNvCxnSpPr/>
          <p:nvPr/>
        </p:nvCxnSpPr>
        <p:spPr>
          <a:xfrm flipH="1">
            <a:off x="3649664" y="5304367"/>
            <a:ext cx="1146175" cy="973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5035551" y="5249334"/>
            <a:ext cx="417513" cy="550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35" name="CaixaDeTexto 24"/>
          <p:cNvSpPr txBox="1">
            <a:spLocks noChangeArrowheads="1"/>
          </p:cNvSpPr>
          <p:nvPr/>
        </p:nvSpPr>
        <p:spPr bwMode="auto">
          <a:xfrm>
            <a:off x="5340350" y="5181601"/>
            <a:ext cx="12128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   Taubaté – Movilidad Urbana 60 MM</a:t>
            </a:r>
          </a:p>
        </p:txBody>
      </p:sp>
      <p:cxnSp>
        <p:nvCxnSpPr>
          <p:cNvPr id="62" name="Conector reto 61"/>
          <p:cNvCxnSpPr/>
          <p:nvPr/>
        </p:nvCxnSpPr>
        <p:spPr>
          <a:xfrm flipH="1">
            <a:off x="3683000" y="5147734"/>
            <a:ext cx="908050" cy="296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37" name="CaixaDeTexto 24"/>
          <p:cNvSpPr txBox="1">
            <a:spLocks noChangeArrowheads="1"/>
          </p:cNvSpPr>
          <p:nvPr/>
        </p:nvSpPr>
        <p:spPr bwMode="auto">
          <a:xfrm>
            <a:off x="2813050" y="5077884"/>
            <a:ext cx="9715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Hortolândia- Via Viva 53MM</a:t>
            </a:r>
          </a:p>
        </p:txBody>
      </p:sp>
      <p:cxnSp>
        <p:nvCxnSpPr>
          <p:cNvPr id="65" name="Conector reto 64"/>
          <p:cNvCxnSpPr/>
          <p:nvPr/>
        </p:nvCxnSpPr>
        <p:spPr bwMode="auto">
          <a:xfrm flipV="1">
            <a:off x="5859463" y="1714500"/>
            <a:ext cx="500062" cy="8995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 bwMode="auto">
          <a:xfrm flipV="1">
            <a:off x="5853113" y="1852084"/>
            <a:ext cx="506412" cy="7535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40" name="CaixaDeTexto 12"/>
          <p:cNvSpPr txBox="1">
            <a:spLocks noChangeArrowheads="1"/>
          </p:cNvSpPr>
          <p:nvPr/>
        </p:nvSpPr>
        <p:spPr bwMode="auto">
          <a:xfrm>
            <a:off x="6297613" y="1718734"/>
            <a:ext cx="15160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Mun. Fortaleza PRODETUR 50,0 MM</a:t>
            </a:r>
          </a:p>
        </p:txBody>
      </p:sp>
      <p:cxnSp>
        <p:nvCxnSpPr>
          <p:cNvPr id="69" name="Conector reto 68"/>
          <p:cNvCxnSpPr/>
          <p:nvPr/>
        </p:nvCxnSpPr>
        <p:spPr bwMode="auto">
          <a:xfrm flipV="1">
            <a:off x="5634038" y="5003801"/>
            <a:ext cx="527050" cy="486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42" name="CaixaDeTexto 24"/>
          <p:cNvSpPr txBox="1">
            <a:spLocks noChangeArrowheads="1"/>
          </p:cNvSpPr>
          <p:nvPr/>
        </p:nvSpPr>
        <p:spPr bwMode="auto">
          <a:xfrm>
            <a:off x="6118226" y="4779434"/>
            <a:ext cx="14065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Rio de Janeiro – PROVIAS 319,6MM</a:t>
            </a:r>
          </a:p>
        </p:txBody>
      </p:sp>
      <p:sp>
        <p:nvSpPr>
          <p:cNvPr id="16443" name="CaixaDeTexto 38"/>
          <p:cNvSpPr txBox="1">
            <a:spLocks noChangeArrowheads="1"/>
          </p:cNvSpPr>
          <p:nvPr/>
        </p:nvSpPr>
        <p:spPr bwMode="auto">
          <a:xfrm>
            <a:off x="5980114" y="3911601"/>
            <a:ext cx="16668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Aparecida Goiânia – Restructuración Vial 35MM </a:t>
            </a:r>
          </a:p>
        </p:txBody>
      </p:sp>
      <p:cxnSp>
        <p:nvCxnSpPr>
          <p:cNvPr id="73" name="Conector reto 72"/>
          <p:cNvCxnSpPr/>
          <p:nvPr/>
        </p:nvCxnSpPr>
        <p:spPr bwMode="auto">
          <a:xfrm flipV="1">
            <a:off x="3968750" y="5312834"/>
            <a:ext cx="819150" cy="1820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45" name="CaixaDeTexto 44"/>
          <p:cNvSpPr txBox="1">
            <a:spLocks noChangeArrowheads="1"/>
          </p:cNvSpPr>
          <p:nvPr/>
        </p:nvSpPr>
        <p:spPr bwMode="auto">
          <a:xfrm>
            <a:off x="2082801" y="5382685"/>
            <a:ext cx="20986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São Paulo  Transporte, Logística y Médio Ambiente 200MM</a:t>
            </a:r>
          </a:p>
        </p:txBody>
      </p:sp>
      <p:cxnSp>
        <p:nvCxnSpPr>
          <p:cNvPr id="75" name="Conector reto 74"/>
          <p:cNvCxnSpPr/>
          <p:nvPr/>
        </p:nvCxnSpPr>
        <p:spPr bwMode="auto">
          <a:xfrm>
            <a:off x="4659314" y="6206067"/>
            <a:ext cx="223837" cy="1291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47" name="CaixaDeTexto 57"/>
          <p:cNvSpPr txBox="1">
            <a:spLocks noChangeArrowheads="1"/>
          </p:cNvSpPr>
          <p:nvPr/>
        </p:nvSpPr>
        <p:spPr bwMode="auto">
          <a:xfrm>
            <a:off x="4827589" y="6206067"/>
            <a:ext cx="12842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Município Canoas – Revitalización 50MM</a:t>
            </a:r>
          </a:p>
        </p:txBody>
      </p:sp>
      <p:sp>
        <p:nvSpPr>
          <p:cNvPr id="16448" name="CaixaDeTexto 61"/>
          <p:cNvSpPr txBox="1">
            <a:spLocks noChangeArrowheads="1"/>
          </p:cNvSpPr>
          <p:nvPr/>
        </p:nvSpPr>
        <p:spPr bwMode="auto">
          <a:xfrm>
            <a:off x="5137151" y="5505451"/>
            <a:ext cx="13636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Santa Catarina – Planalto 55MM</a:t>
            </a:r>
          </a:p>
        </p:txBody>
      </p:sp>
      <p:sp>
        <p:nvSpPr>
          <p:cNvPr id="16449" name="CaixaDeTexto 29"/>
          <p:cNvSpPr txBox="1">
            <a:spLocks noChangeArrowheads="1"/>
          </p:cNvSpPr>
          <p:nvPr/>
        </p:nvSpPr>
        <p:spPr bwMode="auto">
          <a:xfrm>
            <a:off x="6178550" y="4993217"/>
            <a:ext cx="135413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Rio de Janeiro – Arco Metr. 200MM</a:t>
            </a:r>
          </a:p>
        </p:txBody>
      </p:sp>
      <p:cxnSp>
        <p:nvCxnSpPr>
          <p:cNvPr id="80" name="Conector reto 79"/>
          <p:cNvCxnSpPr/>
          <p:nvPr/>
        </p:nvCxnSpPr>
        <p:spPr bwMode="auto">
          <a:xfrm flipV="1">
            <a:off x="5649913" y="4809068"/>
            <a:ext cx="423862" cy="2434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 bwMode="auto">
          <a:xfrm flipV="1">
            <a:off x="5851525" y="2004484"/>
            <a:ext cx="554038" cy="60748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 flipV="1">
            <a:off x="2511426" y="2423584"/>
            <a:ext cx="796925" cy="63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54" name="CaixaDeTexto 38"/>
          <p:cNvSpPr txBox="1">
            <a:spLocks noChangeArrowheads="1"/>
          </p:cNvSpPr>
          <p:nvPr/>
        </p:nvSpPr>
        <p:spPr bwMode="auto">
          <a:xfrm>
            <a:off x="1301750" y="2326218"/>
            <a:ext cx="13858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Manaus Programa Infraestructura 75MM</a:t>
            </a:r>
          </a:p>
        </p:txBody>
      </p:sp>
      <p:cxnSp>
        <p:nvCxnSpPr>
          <p:cNvPr id="101" name="Conector reto 100"/>
          <p:cNvCxnSpPr/>
          <p:nvPr/>
        </p:nvCxnSpPr>
        <p:spPr>
          <a:xfrm flipH="1">
            <a:off x="2341564" y="2434167"/>
            <a:ext cx="974725" cy="1502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56" name="CaixaDeTexto 38"/>
          <p:cNvSpPr txBox="1">
            <a:spLocks noChangeArrowheads="1"/>
          </p:cNvSpPr>
          <p:nvPr/>
        </p:nvSpPr>
        <p:spPr bwMode="auto">
          <a:xfrm>
            <a:off x="1230314" y="2484967"/>
            <a:ext cx="13858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Manaus Programa Turismo 21,5 MM</a:t>
            </a:r>
          </a:p>
        </p:txBody>
      </p:sp>
      <p:cxnSp>
        <p:nvCxnSpPr>
          <p:cNvPr id="109" name="Conector reto 108"/>
          <p:cNvCxnSpPr/>
          <p:nvPr/>
        </p:nvCxnSpPr>
        <p:spPr>
          <a:xfrm flipH="1" flipV="1">
            <a:off x="2401888" y="1769533"/>
            <a:ext cx="908050" cy="6709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58" name="CaixaDeTexto 38"/>
          <p:cNvSpPr txBox="1">
            <a:spLocks noChangeArrowheads="1"/>
          </p:cNvSpPr>
          <p:nvPr/>
        </p:nvSpPr>
        <p:spPr bwMode="auto">
          <a:xfrm>
            <a:off x="1487488" y="1627718"/>
            <a:ext cx="11287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Amazonas  Igarapés  52,5 MM </a:t>
            </a:r>
          </a:p>
        </p:txBody>
      </p:sp>
      <p:sp>
        <p:nvSpPr>
          <p:cNvPr id="16459" name="CaixaDeTexto 38"/>
          <p:cNvSpPr txBox="1">
            <a:spLocks noChangeArrowheads="1"/>
          </p:cNvSpPr>
          <p:nvPr/>
        </p:nvSpPr>
        <p:spPr bwMode="auto">
          <a:xfrm>
            <a:off x="1377951" y="1837267"/>
            <a:ext cx="11287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Amazonas  Ciudad Univ. 112MM </a:t>
            </a:r>
          </a:p>
        </p:txBody>
      </p:sp>
      <p:cxnSp>
        <p:nvCxnSpPr>
          <p:cNvPr id="115" name="Conector reto 114"/>
          <p:cNvCxnSpPr/>
          <p:nvPr/>
        </p:nvCxnSpPr>
        <p:spPr>
          <a:xfrm flipH="1" flipV="1">
            <a:off x="2341564" y="1987551"/>
            <a:ext cx="968375" cy="44661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to 121"/>
          <p:cNvCxnSpPr/>
          <p:nvPr/>
        </p:nvCxnSpPr>
        <p:spPr bwMode="auto">
          <a:xfrm flipV="1">
            <a:off x="5851525" y="1595967"/>
            <a:ext cx="427038" cy="10435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 bwMode="auto">
          <a:xfrm flipV="1">
            <a:off x="5859463" y="2154767"/>
            <a:ext cx="622300" cy="4677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to 190"/>
          <p:cNvCxnSpPr/>
          <p:nvPr/>
        </p:nvCxnSpPr>
        <p:spPr bwMode="auto">
          <a:xfrm flipH="1" flipV="1">
            <a:off x="4427539" y="6303434"/>
            <a:ext cx="314325" cy="2264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flipV="1">
            <a:off x="3127376" y="3810000"/>
            <a:ext cx="61913" cy="1968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66" name="CaixaDeTexto 19"/>
          <p:cNvSpPr txBox="1">
            <a:spLocks noChangeArrowheads="1"/>
          </p:cNvSpPr>
          <p:nvPr/>
        </p:nvSpPr>
        <p:spPr bwMode="auto">
          <a:xfrm>
            <a:off x="2636839" y="3968751"/>
            <a:ext cx="9477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Rondônia Red Vial 35 MM</a:t>
            </a:r>
          </a:p>
        </p:txBody>
      </p:sp>
      <p:cxnSp>
        <p:nvCxnSpPr>
          <p:cNvPr id="94" name="Conector reto 93"/>
          <p:cNvCxnSpPr/>
          <p:nvPr/>
        </p:nvCxnSpPr>
        <p:spPr bwMode="auto">
          <a:xfrm>
            <a:off x="4621214" y="6271685"/>
            <a:ext cx="261937" cy="18838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68" name="CaixaDeTexto 57"/>
          <p:cNvSpPr txBox="1">
            <a:spLocks noChangeArrowheads="1"/>
          </p:cNvSpPr>
          <p:nvPr/>
        </p:nvSpPr>
        <p:spPr bwMode="auto">
          <a:xfrm>
            <a:off x="4829176" y="6352118"/>
            <a:ext cx="19145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Município Canoas – Macro Drenaje 15MM </a:t>
            </a:r>
          </a:p>
        </p:txBody>
      </p:sp>
      <p:cxnSp>
        <p:nvCxnSpPr>
          <p:cNvPr id="102" name="Conector reto 101"/>
          <p:cNvCxnSpPr/>
          <p:nvPr/>
        </p:nvCxnSpPr>
        <p:spPr>
          <a:xfrm flipH="1">
            <a:off x="3587750" y="5052484"/>
            <a:ext cx="985838" cy="63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70" name="CaixaDeTexto 24"/>
          <p:cNvSpPr txBox="1">
            <a:spLocks noChangeArrowheads="1"/>
          </p:cNvSpPr>
          <p:nvPr/>
        </p:nvSpPr>
        <p:spPr bwMode="auto">
          <a:xfrm>
            <a:off x="2236789" y="4955117"/>
            <a:ext cx="15017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Sorocaba-Programa  Amb. y Int.Social  42,7MM</a:t>
            </a:r>
          </a:p>
        </p:txBody>
      </p:sp>
      <p:cxnSp>
        <p:nvCxnSpPr>
          <p:cNvPr id="107" name="Conector reto 106"/>
          <p:cNvCxnSpPr/>
          <p:nvPr/>
        </p:nvCxnSpPr>
        <p:spPr>
          <a:xfrm flipH="1" flipV="1">
            <a:off x="4787900" y="1911350"/>
            <a:ext cx="109538" cy="11514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72" name="CaixaDeTexto 7"/>
          <p:cNvSpPr txBox="1">
            <a:spLocks noChangeArrowheads="1"/>
          </p:cNvSpPr>
          <p:nvPr/>
        </p:nvSpPr>
        <p:spPr bwMode="auto">
          <a:xfrm>
            <a:off x="4581526" y="1390651"/>
            <a:ext cx="12096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Pará –Carreteras 85 MM </a:t>
            </a:r>
          </a:p>
        </p:txBody>
      </p:sp>
      <p:sp>
        <p:nvSpPr>
          <p:cNvPr id="16473" name="CaixaDeTexto 61"/>
          <p:cNvSpPr txBox="1">
            <a:spLocks noChangeArrowheads="1"/>
          </p:cNvSpPr>
          <p:nvPr/>
        </p:nvSpPr>
        <p:spPr bwMode="auto">
          <a:xfrm>
            <a:off x="4678363" y="6582834"/>
            <a:ext cx="16891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Caxias do Sul – Desarrollo de la Infraestructura 28,8 MM</a:t>
            </a:r>
          </a:p>
        </p:txBody>
      </p:sp>
      <p:cxnSp>
        <p:nvCxnSpPr>
          <p:cNvPr id="116" name="Conector reto 115"/>
          <p:cNvCxnSpPr/>
          <p:nvPr/>
        </p:nvCxnSpPr>
        <p:spPr bwMode="auto">
          <a:xfrm flipH="1" flipV="1">
            <a:off x="4427538" y="6318252"/>
            <a:ext cx="309562" cy="4000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to 124"/>
          <p:cNvCxnSpPr/>
          <p:nvPr/>
        </p:nvCxnSpPr>
        <p:spPr>
          <a:xfrm flipV="1">
            <a:off x="6378576" y="2906184"/>
            <a:ext cx="676275" cy="1693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76" name="CaixaDeTexto 19"/>
          <p:cNvSpPr txBox="1">
            <a:spLocks noChangeArrowheads="1"/>
          </p:cNvSpPr>
          <p:nvPr/>
        </p:nvSpPr>
        <p:spPr bwMode="auto">
          <a:xfrm>
            <a:off x="6989763" y="2781301"/>
            <a:ext cx="9906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Paraíba-Carreteras  100 MM</a:t>
            </a:r>
          </a:p>
        </p:txBody>
      </p:sp>
      <p:cxnSp>
        <p:nvCxnSpPr>
          <p:cNvPr id="127" name="Conector reto 126"/>
          <p:cNvCxnSpPr/>
          <p:nvPr/>
        </p:nvCxnSpPr>
        <p:spPr bwMode="auto">
          <a:xfrm>
            <a:off x="4827589" y="5683252"/>
            <a:ext cx="358775" cy="698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78" name="CaixaDeTexto 61"/>
          <p:cNvSpPr txBox="1">
            <a:spLocks noChangeArrowheads="1"/>
          </p:cNvSpPr>
          <p:nvPr/>
        </p:nvSpPr>
        <p:spPr bwMode="auto">
          <a:xfrm>
            <a:off x="5127626" y="5634567"/>
            <a:ext cx="20431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Santa Catarina – Integración Regional 32,5 M</a:t>
            </a:r>
          </a:p>
        </p:txBody>
      </p:sp>
      <p:cxnSp>
        <p:nvCxnSpPr>
          <p:cNvPr id="133" name="Conector reto 132"/>
          <p:cNvCxnSpPr/>
          <p:nvPr/>
        </p:nvCxnSpPr>
        <p:spPr bwMode="auto">
          <a:xfrm>
            <a:off x="3602039" y="5765800"/>
            <a:ext cx="750887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80" name="CaixaDeTexto 61"/>
          <p:cNvSpPr txBox="1">
            <a:spLocks noChangeArrowheads="1"/>
          </p:cNvSpPr>
          <p:nvPr/>
        </p:nvSpPr>
        <p:spPr bwMode="auto">
          <a:xfrm>
            <a:off x="2600326" y="5651501"/>
            <a:ext cx="10763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CELESC– Geración Energía 90 MM</a:t>
            </a:r>
          </a:p>
        </p:txBody>
      </p:sp>
      <p:cxnSp>
        <p:nvCxnSpPr>
          <p:cNvPr id="136" name="Conector reto 135"/>
          <p:cNvCxnSpPr/>
          <p:nvPr/>
        </p:nvCxnSpPr>
        <p:spPr>
          <a:xfrm flipH="1">
            <a:off x="3671889" y="5135034"/>
            <a:ext cx="949325" cy="1545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82" name="CaixaDeTexto 24"/>
          <p:cNvSpPr txBox="1">
            <a:spLocks noChangeArrowheads="1"/>
          </p:cNvSpPr>
          <p:nvPr/>
        </p:nvSpPr>
        <p:spPr bwMode="auto">
          <a:xfrm>
            <a:off x="2573338" y="5177367"/>
            <a:ext cx="1206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Hortolândia- Infraestructura 22,1MM</a:t>
            </a:r>
          </a:p>
        </p:txBody>
      </p:sp>
      <p:sp>
        <p:nvSpPr>
          <p:cNvPr id="16483" name="CaixaDeTexto 29"/>
          <p:cNvSpPr txBox="1">
            <a:spLocks noChangeArrowheads="1"/>
          </p:cNvSpPr>
          <p:nvPr/>
        </p:nvSpPr>
        <p:spPr bwMode="auto">
          <a:xfrm>
            <a:off x="6081713" y="5088467"/>
            <a:ext cx="14017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Rio de Janeiro </a:t>
            </a:r>
            <a:r>
              <a:rPr lang="es-ES_tradnl" altLang="pt-BR" sz="500" b="1">
                <a:solidFill>
                  <a:srgbClr val="0088DB"/>
                </a:solidFill>
              </a:rPr>
              <a:t>– Emergencias 100MM</a:t>
            </a:r>
          </a:p>
        </p:txBody>
      </p:sp>
      <p:cxnSp>
        <p:nvCxnSpPr>
          <p:cNvPr id="149" name="Conector reto 148"/>
          <p:cNvCxnSpPr/>
          <p:nvPr/>
        </p:nvCxnSpPr>
        <p:spPr>
          <a:xfrm>
            <a:off x="5653088" y="5041900"/>
            <a:ext cx="493712" cy="1608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/>
          <p:nvPr/>
        </p:nvCxnSpPr>
        <p:spPr bwMode="auto">
          <a:xfrm flipV="1">
            <a:off x="5645151" y="4895852"/>
            <a:ext cx="542925" cy="1312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86" name="CaixaDeTexto 24"/>
          <p:cNvSpPr txBox="1">
            <a:spLocks noChangeArrowheads="1"/>
          </p:cNvSpPr>
          <p:nvPr/>
        </p:nvSpPr>
        <p:spPr bwMode="auto">
          <a:xfrm>
            <a:off x="6008689" y="4692651"/>
            <a:ext cx="14065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Rio de Janeiro – Maracanã – 120,6 MM</a:t>
            </a:r>
          </a:p>
        </p:txBody>
      </p:sp>
      <p:pic>
        <p:nvPicPr>
          <p:cNvPr id="16484" name="Picture 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371167"/>
            <a:ext cx="712788" cy="22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8" name="CaixaDeTexto 7"/>
          <p:cNvSpPr txBox="1">
            <a:spLocks noChangeArrowheads="1"/>
          </p:cNvSpPr>
          <p:nvPr/>
        </p:nvSpPr>
        <p:spPr bwMode="auto">
          <a:xfrm>
            <a:off x="6226175" y="1435101"/>
            <a:ext cx="136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Mun. Fortaleza DRENURB 45,1 MM</a:t>
            </a:r>
          </a:p>
        </p:txBody>
      </p:sp>
      <p:sp>
        <p:nvSpPr>
          <p:cNvPr id="16489" name="CaixaDeTexto 12"/>
          <p:cNvSpPr txBox="1">
            <a:spLocks noChangeArrowheads="1"/>
          </p:cNvSpPr>
          <p:nvPr/>
        </p:nvSpPr>
        <p:spPr bwMode="auto">
          <a:xfrm>
            <a:off x="6577013" y="2258484"/>
            <a:ext cx="12684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Ceará Litoral Oeste  112MM</a:t>
            </a:r>
          </a:p>
        </p:txBody>
      </p:sp>
      <p:sp>
        <p:nvSpPr>
          <p:cNvPr id="16490" name="CaixaDeTexto 12"/>
          <p:cNvSpPr txBox="1">
            <a:spLocks noChangeArrowheads="1"/>
          </p:cNvSpPr>
          <p:nvPr/>
        </p:nvSpPr>
        <p:spPr bwMode="auto">
          <a:xfrm>
            <a:off x="6307138" y="1576917"/>
            <a:ext cx="15303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Mun. Fortaleza Aldeia do Futuro 83,2 MM</a:t>
            </a:r>
          </a:p>
        </p:txBody>
      </p:sp>
      <p:sp>
        <p:nvSpPr>
          <p:cNvPr id="16491" name="CaixaDeTexto 7"/>
          <p:cNvSpPr txBox="1">
            <a:spLocks noChangeArrowheads="1"/>
          </p:cNvSpPr>
          <p:nvPr/>
        </p:nvSpPr>
        <p:spPr bwMode="auto">
          <a:xfrm>
            <a:off x="6350000" y="1869017"/>
            <a:ext cx="136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Mun. Fortaleza PROVATUR 250  MM</a:t>
            </a:r>
          </a:p>
        </p:txBody>
      </p:sp>
      <p:sp>
        <p:nvSpPr>
          <p:cNvPr id="16492" name="CaixaDeTexto 7"/>
          <p:cNvSpPr txBox="1">
            <a:spLocks noChangeArrowheads="1"/>
          </p:cNvSpPr>
          <p:nvPr/>
        </p:nvSpPr>
        <p:spPr bwMode="auto">
          <a:xfrm>
            <a:off x="6427789" y="2029884"/>
            <a:ext cx="13604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Mun. Fortaleza PROINFRA 250  MM</a:t>
            </a:r>
          </a:p>
        </p:txBody>
      </p:sp>
      <p:cxnSp>
        <p:nvCxnSpPr>
          <p:cNvPr id="173" name="Conector reto 172"/>
          <p:cNvCxnSpPr/>
          <p:nvPr/>
        </p:nvCxnSpPr>
        <p:spPr>
          <a:xfrm flipV="1">
            <a:off x="6342064" y="3240617"/>
            <a:ext cx="598487" cy="2328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94" name="CaixaDeTexto 19"/>
          <p:cNvSpPr txBox="1">
            <a:spLocks noChangeArrowheads="1"/>
          </p:cNvSpPr>
          <p:nvPr/>
        </p:nvSpPr>
        <p:spPr bwMode="auto">
          <a:xfrm>
            <a:off x="6873876" y="3124201"/>
            <a:ext cx="11842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Jaboatão dos Guararapes 57,2 MM</a:t>
            </a:r>
          </a:p>
        </p:txBody>
      </p:sp>
      <p:sp>
        <p:nvSpPr>
          <p:cNvPr id="16495" name="CaixaDeTexto 19"/>
          <p:cNvSpPr txBox="1">
            <a:spLocks noChangeArrowheads="1"/>
          </p:cNvSpPr>
          <p:nvPr/>
        </p:nvSpPr>
        <p:spPr bwMode="auto">
          <a:xfrm>
            <a:off x="6861175" y="3215217"/>
            <a:ext cx="59213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Maceió 70 MM</a:t>
            </a:r>
          </a:p>
        </p:txBody>
      </p:sp>
      <p:cxnSp>
        <p:nvCxnSpPr>
          <p:cNvPr id="183" name="Conector reto 182"/>
          <p:cNvCxnSpPr>
            <a:endCxn id="16495" idx="1"/>
          </p:cNvCxnSpPr>
          <p:nvPr/>
        </p:nvCxnSpPr>
        <p:spPr>
          <a:xfrm flipV="1">
            <a:off x="6292851" y="3299856"/>
            <a:ext cx="568324" cy="15031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to 188"/>
          <p:cNvCxnSpPr/>
          <p:nvPr/>
        </p:nvCxnSpPr>
        <p:spPr>
          <a:xfrm flipH="1" flipV="1">
            <a:off x="4883150" y="2048934"/>
            <a:ext cx="14288" cy="10054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98" name="CaixaDeTexto 7"/>
          <p:cNvSpPr txBox="1">
            <a:spLocks noChangeArrowheads="1"/>
          </p:cNvSpPr>
          <p:nvPr/>
        </p:nvSpPr>
        <p:spPr bwMode="auto">
          <a:xfrm>
            <a:off x="4743450" y="1843617"/>
            <a:ext cx="12192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Palmas-Revitalización </a:t>
            </a:r>
            <a:r>
              <a:rPr lang="pt-BR" altLang="pt-BR" sz="500" b="1">
                <a:solidFill>
                  <a:srgbClr val="0088DB"/>
                </a:solidFill>
              </a:rPr>
              <a:t>Urbana 100 MM </a:t>
            </a:r>
            <a:endParaRPr lang="es-ES" altLang="pt-BR" sz="500" b="1">
              <a:solidFill>
                <a:srgbClr val="0088DB"/>
              </a:solidFill>
            </a:endParaRPr>
          </a:p>
        </p:txBody>
      </p:sp>
      <p:cxnSp>
        <p:nvCxnSpPr>
          <p:cNvPr id="200" name="Conector reto 199"/>
          <p:cNvCxnSpPr/>
          <p:nvPr/>
        </p:nvCxnSpPr>
        <p:spPr>
          <a:xfrm flipV="1">
            <a:off x="1922464" y="3314701"/>
            <a:ext cx="255587" cy="1164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00" name="CaixaDeTexto 19"/>
          <p:cNvSpPr txBox="1">
            <a:spLocks noChangeArrowheads="1"/>
          </p:cNvSpPr>
          <p:nvPr/>
        </p:nvSpPr>
        <p:spPr bwMode="auto">
          <a:xfrm>
            <a:off x="1068388" y="3310467"/>
            <a:ext cx="1028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Acre  Infraestrutura 25  MM</a:t>
            </a:r>
          </a:p>
        </p:txBody>
      </p:sp>
      <p:cxnSp>
        <p:nvCxnSpPr>
          <p:cNvPr id="203" name="Conector reto 202"/>
          <p:cNvCxnSpPr/>
          <p:nvPr/>
        </p:nvCxnSpPr>
        <p:spPr bwMode="auto">
          <a:xfrm flipV="1">
            <a:off x="5922963" y="2383367"/>
            <a:ext cx="696912" cy="3132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to 205"/>
          <p:cNvCxnSpPr/>
          <p:nvPr/>
        </p:nvCxnSpPr>
        <p:spPr bwMode="auto">
          <a:xfrm flipV="1">
            <a:off x="5954714" y="2529418"/>
            <a:ext cx="674687" cy="1714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03" name="CaixaDeTexto 12"/>
          <p:cNvSpPr txBox="1">
            <a:spLocks noChangeArrowheads="1"/>
          </p:cNvSpPr>
          <p:nvPr/>
        </p:nvSpPr>
        <p:spPr bwMode="auto">
          <a:xfrm>
            <a:off x="6586538" y="2415118"/>
            <a:ext cx="12684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Ceará Desarrollo Rural 150 MM</a:t>
            </a:r>
          </a:p>
        </p:txBody>
      </p:sp>
      <p:sp>
        <p:nvSpPr>
          <p:cNvPr id="16504" name="CaixaDeTexto 12"/>
          <p:cNvSpPr txBox="1">
            <a:spLocks noChangeArrowheads="1"/>
          </p:cNvSpPr>
          <p:nvPr/>
        </p:nvSpPr>
        <p:spPr bwMode="auto">
          <a:xfrm>
            <a:off x="5151439" y="2135717"/>
            <a:ext cx="9874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Teresina Desarrollo 40MM</a:t>
            </a:r>
          </a:p>
        </p:txBody>
      </p:sp>
      <p:cxnSp>
        <p:nvCxnSpPr>
          <p:cNvPr id="214" name="Conector reto 213"/>
          <p:cNvCxnSpPr/>
          <p:nvPr/>
        </p:nvCxnSpPr>
        <p:spPr>
          <a:xfrm flipV="1">
            <a:off x="5605464" y="2345267"/>
            <a:ext cx="14287" cy="5143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Conector reto 223"/>
          <p:cNvCxnSpPr/>
          <p:nvPr/>
        </p:nvCxnSpPr>
        <p:spPr bwMode="auto">
          <a:xfrm flipV="1">
            <a:off x="4829175" y="3928534"/>
            <a:ext cx="1163638" cy="37676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Conector reto 225"/>
          <p:cNvCxnSpPr/>
          <p:nvPr/>
        </p:nvCxnSpPr>
        <p:spPr>
          <a:xfrm flipV="1">
            <a:off x="6034088" y="3810001"/>
            <a:ext cx="514350" cy="63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08" name="CaixaDeTexto 38"/>
          <p:cNvSpPr txBox="1">
            <a:spLocks noChangeArrowheads="1"/>
          </p:cNvSpPr>
          <p:nvPr/>
        </p:nvSpPr>
        <p:spPr bwMode="auto">
          <a:xfrm>
            <a:off x="6492875" y="3704167"/>
            <a:ext cx="14541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Salvador–Museo Musica brasileña 25MM </a:t>
            </a:r>
          </a:p>
        </p:txBody>
      </p:sp>
      <p:sp>
        <p:nvSpPr>
          <p:cNvPr id="131" name="CaixaDeTexto 61"/>
          <p:cNvSpPr txBox="1">
            <a:spLocks noChangeArrowheads="1"/>
          </p:cNvSpPr>
          <p:nvPr/>
        </p:nvSpPr>
        <p:spPr bwMode="auto">
          <a:xfrm>
            <a:off x="5318126" y="5420785"/>
            <a:ext cx="15462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500" b="1">
                <a:solidFill>
                  <a:srgbClr val="0088DB"/>
                </a:solidFill>
              </a:rPr>
              <a:t>Estado São Paulo Drenaje Baquirivu 200 MM</a:t>
            </a:r>
          </a:p>
        </p:txBody>
      </p:sp>
      <p:cxnSp>
        <p:nvCxnSpPr>
          <p:cNvPr id="134" name="Conector reto 133"/>
          <p:cNvCxnSpPr/>
          <p:nvPr/>
        </p:nvCxnSpPr>
        <p:spPr>
          <a:xfrm>
            <a:off x="5068888" y="5298018"/>
            <a:ext cx="315912" cy="2455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/>
          <p:cNvCxnSpPr/>
          <p:nvPr/>
        </p:nvCxnSpPr>
        <p:spPr bwMode="auto">
          <a:xfrm flipV="1">
            <a:off x="4838700" y="4119034"/>
            <a:ext cx="1181100" cy="1926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CaixaDeTexto 38"/>
          <p:cNvSpPr txBox="1">
            <a:spLocks noChangeArrowheads="1"/>
          </p:cNvSpPr>
          <p:nvPr/>
        </p:nvSpPr>
        <p:spPr bwMode="auto">
          <a:xfrm>
            <a:off x="6510338" y="3594101"/>
            <a:ext cx="14541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pt-BR" sz="500" b="1">
                <a:solidFill>
                  <a:srgbClr val="0088DB"/>
                </a:solidFill>
              </a:rPr>
              <a:t>Feira de Santana–Integración Urbana 11,7 MM </a:t>
            </a:r>
          </a:p>
        </p:txBody>
      </p:sp>
      <p:cxnSp>
        <p:nvCxnSpPr>
          <p:cNvPr id="157" name="Conector reto 156"/>
          <p:cNvCxnSpPr/>
          <p:nvPr/>
        </p:nvCxnSpPr>
        <p:spPr>
          <a:xfrm flipV="1">
            <a:off x="5946775" y="3733800"/>
            <a:ext cx="596900" cy="190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9090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sentacion V.T. VEFIC Directorio Julio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5CF80B67750B43851036744A763C6C" ma:contentTypeVersion="0" ma:contentTypeDescription="Crear nuevo documento." ma:contentTypeScope="" ma:versionID="f00d2ef125ca4c522a4755ddeb7260d6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2E5C92-2169-4B68-909C-98D68D5B6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C4C3161-2E2B-4B0E-8C9E-541B4A73C623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507DA9-1A27-4628-A0CD-F3F7756D7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5811</TotalTime>
  <Words>966</Words>
  <Application>Microsoft Office PowerPoint</Application>
  <PresentationFormat>Apresentação na tela (4:3)</PresentationFormat>
  <Paragraphs>208</Paragraphs>
  <Slides>18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Calibri</vt:lpstr>
      <vt:lpstr>Colibri</vt:lpstr>
      <vt:lpstr>Myriad Pro Light</vt:lpstr>
      <vt:lpstr>Tahoma</vt:lpstr>
      <vt:lpstr>Trebuchet MS</vt:lpstr>
      <vt:lpstr>Wingdings</vt:lpstr>
      <vt:lpstr>Diseño personalizado</vt:lpstr>
      <vt:lpstr>Prsentacion V.T. VEFIC Directorio Julio 2014</vt:lpstr>
      <vt:lpstr>1_Diseño personalizado</vt:lpstr>
      <vt:lpstr>Tema de Office</vt:lpstr>
      <vt:lpstr>Microsoft Excel Chart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Natalia Rovaina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Rovaina</dc:creator>
  <cp:lastModifiedBy>USER</cp:lastModifiedBy>
  <cp:revision>502</cp:revision>
  <cp:lastPrinted>2015-11-20T13:31:17Z</cp:lastPrinted>
  <dcterms:created xsi:type="dcterms:W3CDTF">2010-05-25T17:55:59Z</dcterms:created>
  <dcterms:modified xsi:type="dcterms:W3CDTF">2016-08-31T18:05:46Z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0x0101007B5CF80B67750B43851036744A763C6C</vt:lpwstr>
  </property>
</Properties>
</file>